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charts/chart2.xml" ContentType="application/vnd.openxmlformats-officedocument.drawingml.chart+xml"/>
  <Override PartName="/ppt/charts/chart3.xml" ContentType="application/vnd.openxmlformats-officedocument.drawingml.chart+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98"/>
  </p:notesMasterIdLst>
  <p:sldIdLst>
    <p:sldId id="732" r:id="rId2"/>
    <p:sldId id="645" r:id="rId3"/>
    <p:sldId id="688" r:id="rId4"/>
    <p:sldId id="689" r:id="rId5"/>
    <p:sldId id="690" r:id="rId6"/>
    <p:sldId id="691" r:id="rId7"/>
    <p:sldId id="692" r:id="rId8"/>
    <p:sldId id="693" r:id="rId9"/>
    <p:sldId id="694" r:id="rId10"/>
    <p:sldId id="695" r:id="rId11"/>
    <p:sldId id="696" r:id="rId12"/>
    <p:sldId id="697" r:id="rId13"/>
    <p:sldId id="698" r:id="rId14"/>
    <p:sldId id="699" r:id="rId15"/>
    <p:sldId id="700" r:id="rId16"/>
    <p:sldId id="701" r:id="rId17"/>
    <p:sldId id="754" r:id="rId18"/>
    <p:sldId id="703" r:id="rId19"/>
    <p:sldId id="704" r:id="rId20"/>
    <p:sldId id="705" r:id="rId21"/>
    <p:sldId id="706" r:id="rId22"/>
    <p:sldId id="707" r:id="rId23"/>
    <p:sldId id="708" r:id="rId24"/>
    <p:sldId id="710" r:id="rId25"/>
    <p:sldId id="709" r:id="rId26"/>
    <p:sldId id="812" r:id="rId27"/>
    <p:sldId id="711" r:id="rId28"/>
    <p:sldId id="736" r:id="rId29"/>
    <p:sldId id="735" r:id="rId30"/>
    <p:sldId id="737" r:id="rId31"/>
    <p:sldId id="738" r:id="rId32"/>
    <p:sldId id="739" r:id="rId33"/>
    <p:sldId id="740" r:id="rId34"/>
    <p:sldId id="813" r:id="rId35"/>
    <p:sldId id="741" r:id="rId36"/>
    <p:sldId id="742" r:id="rId37"/>
    <p:sldId id="744" r:id="rId38"/>
    <p:sldId id="743" r:id="rId39"/>
    <p:sldId id="755" r:id="rId40"/>
    <p:sldId id="746" r:id="rId41"/>
    <p:sldId id="748" r:id="rId42"/>
    <p:sldId id="749" r:id="rId43"/>
    <p:sldId id="750" r:id="rId44"/>
    <p:sldId id="752" r:id="rId45"/>
    <p:sldId id="753" r:id="rId46"/>
    <p:sldId id="756" r:id="rId47"/>
    <p:sldId id="757" r:id="rId48"/>
    <p:sldId id="758" r:id="rId49"/>
    <p:sldId id="759" r:id="rId50"/>
    <p:sldId id="760" r:id="rId51"/>
    <p:sldId id="761" r:id="rId52"/>
    <p:sldId id="762" r:id="rId53"/>
    <p:sldId id="763" r:id="rId54"/>
    <p:sldId id="764" r:id="rId55"/>
    <p:sldId id="765" r:id="rId56"/>
    <p:sldId id="766" r:id="rId57"/>
    <p:sldId id="767" r:id="rId58"/>
    <p:sldId id="799" r:id="rId59"/>
    <p:sldId id="769" r:id="rId60"/>
    <p:sldId id="770" r:id="rId61"/>
    <p:sldId id="771" r:id="rId62"/>
    <p:sldId id="772" r:id="rId63"/>
    <p:sldId id="773" r:id="rId64"/>
    <p:sldId id="803" r:id="rId65"/>
    <p:sldId id="774" r:id="rId66"/>
    <p:sldId id="775" r:id="rId67"/>
    <p:sldId id="776" r:id="rId68"/>
    <p:sldId id="777" r:id="rId69"/>
    <p:sldId id="778" r:id="rId70"/>
    <p:sldId id="779" r:id="rId71"/>
    <p:sldId id="780" r:id="rId72"/>
    <p:sldId id="781" r:id="rId73"/>
    <p:sldId id="782" r:id="rId74"/>
    <p:sldId id="783" r:id="rId75"/>
    <p:sldId id="804" r:id="rId76"/>
    <p:sldId id="805" r:id="rId77"/>
    <p:sldId id="806" r:id="rId78"/>
    <p:sldId id="807" r:id="rId79"/>
    <p:sldId id="808" r:id="rId80"/>
    <p:sldId id="809" r:id="rId81"/>
    <p:sldId id="784" r:id="rId82"/>
    <p:sldId id="800" r:id="rId83"/>
    <p:sldId id="786" r:id="rId84"/>
    <p:sldId id="810" r:id="rId85"/>
    <p:sldId id="788" r:id="rId86"/>
    <p:sldId id="811" r:id="rId87"/>
    <p:sldId id="789" r:id="rId88"/>
    <p:sldId id="790" r:id="rId89"/>
    <p:sldId id="791" r:id="rId90"/>
    <p:sldId id="792" r:id="rId91"/>
    <p:sldId id="793" r:id="rId92"/>
    <p:sldId id="794" r:id="rId93"/>
    <p:sldId id="801" r:id="rId94"/>
    <p:sldId id="796" r:id="rId95"/>
    <p:sldId id="797" r:id="rId96"/>
    <p:sldId id="798" r:id="rId97"/>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084">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F80BD"/>
    <a:srgbClr val="FFAAA9"/>
    <a:srgbClr val="FFE1E1"/>
    <a:srgbClr val="E3FDBE"/>
    <a:srgbClr val="DCFDAB"/>
    <a:srgbClr val="DBFDAA"/>
    <a:srgbClr val="ECE5F7"/>
    <a:srgbClr val="E1D6F2"/>
    <a:srgbClr val="DCFDAD"/>
    <a:srgbClr val="D4C5E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881"/>
    <p:restoredTop sz="96272" autoAdjust="0"/>
  </p:normalViewPr>
  <p:slideViewPr>
    <p:cSldViewPr snapToGrid="0">
      <p:cViewPr varScale="1">
        <p:scale>
          <a:sx n="122" d="100"/>
          <a:sy n="122" d="100"/>
        </p:scale>
        <p:origin x="2040" y="184"/>
      </p:cViewPr>
      <p:guideLst>
        <p:guide orient="horz" pos="2084"/>
        <p:guide pos="2880"/>
      </p:guideLst>
    </p:cSldViewPr>
  </p:slideViewPr>
  <p:notesTextViewPr>
    <p:cViewPr>
      <p:scale>
        <a:sx n="1" d="1"/>
        <a:sy n="1" d="1"/>
      </p:scale>
      <p:origin x="0" y="0"/>
    </p:cViewPr>
  </p:notesTextViewPr>
  <p:sorterViewPr>
    <p:cViewPr>
      <p:scale>
        <a:sx n="100" d="100"/>
        <a:sy n="100" d="100"/>
      </p:scale>
      <p:origin x="0" y="-27748"/>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presProps" Target="presProps.xml"/><Relationship Id="rId10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notesMaster" Target="notesMasters/notesMaster1.xml"/><Relationship Id="rId3" Type="http://schemas.openxmlformats.org/officeDocument/2006/relationships/slide" Target="slides/slide2.xml"/></Relationships>
</file>

<file path=ppt/charts/_rels/chart1.xml.rels><?xml version="1.0" encoding="UTF-8" standalone="yes"?>
<Relationships xmlns="http://schemas.openxmlformats.org/package/2006/relationships"><Relationship Id="rId2" Type="http://schemas.openxmlformats.org/officeDocument/2006/relationships/oleObject" Target="&#24037;&#20316;&#31807;1" TargetMode="External"/><Relationship Id="rId1" Type="http://schemas.openxmlformats.org/officeDocument/2006/relationships/themeOverride" Target="../theme/themeOverride1.xml"/></Relationships>
</file>

<file path=ppt/charts/_rels/chart2.xml.rels><?xml version="1.0" encoding="UTF-8" standalone="yes"?>
<Relationships xmlns="http://schemas.openxmlformats.org/package/2006/relationships"><Relationship Id="rId1" Type="http://schemas.openxmlformats.org/officeDocument/2006/relationships/oleObject" Target="&#24037;&#20316;&#31807;1" TargetMode="External"/></Relationships>
</file>

<file path=ppt/charts/_rels/chart3.xml.rels><?xml version="1.0" encoding="UTF-8" standalone="yes"?>
<Relationships xmlns="http://schemas.openxmlformats.org/package/2006/relationships"><Relationship Id="rId1" Type="http://schemas.openxmlformats.org/officeDocument/2006/relationships/oleObject" Target="&#24037;&#20316;&#31807;1"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scatterChart>
        <c:scatterStyle val="lineMarker"/>
        <c:varyColors val="0"/>
        <c:ser>
          <c:idx val="0"/>
          <c:order val="0"/>
          <c:spPr>
            <a:ln w="19050" cap="rnd">
              <a:noFill/>
              <a:round/>
            </a:ln>
            <a:effectLst/>
          </c:spPr>
          <c:marker>
            <c:symbol val="circle"/>
            <c:size val="5"/>
            <c:spPr>
              <a:solidFill>
                <a:schemeClr val="accent1"/>
              </a:solidFill>
              <a:ln w="9525">
                <a:solidFill>
                  <a:schemeClr val="accent1"/>
                </a:solidFill>
              </a:ln>
              <a:effectLst/>
            </c:spPr>
          </c:marker>
          <c:trendline>
            <c:spPr>
              <a:ln w="9525" cap="rnd">
                <a:solidFill>
                  <a:schemeClr val="tx1"/>
                </a:solidFill>
                <a:prstDash val="solid"/>
              </a:ln>
              <a:effectLst/>
            </c:spPr>
            <c:trendlineType val="linear"/>
            <c:dispRSqr val="0"/>
            <c:dispEq val="0"/>
          </c:trendline>
          <c:xVal>
            <c:numRef>
              <c:f>Sheet1!$B$2:$I$2</c:f>
              <c:numCache>
                <c:formatCode>General</c:formatCode>
                <c:ptCount val="8"/>
                <c:pt idx="0">
                  <c:v>5.0999999999999996</c:v>
                </c:pt>
                <c:pt idx="1">
                  <c:v>8.2000000000000011</c:v>
                </c:pt>
                <c:pt idx="2">
                  <c:v>11.5</c:v>
                </c:pt>
                <c:pt idx="3">
                  <c:v>13.9</c:v>
                </c:pt>
                <c:pt idx="4">
                  <c:v>15.1</c:v>
                </c:pt>
                <c:pt idx="5">
                  <c:v>16.2</c:v>
                </c:pt>
                <c:pt idx="6">
                  <c:v>19.600000000000001</c:v>
                </c:pt>
                <c:pt idx="7">
                  <c:v>23.3</c:v>
                </c:pt>
              </c:numCache>
            </c:numRef>
          </c:xVal>
          <c:yVal>
            <c:numRef>
              <c:f>Sheet1!$B$3:$I$3</c:f>
              <c:numCache>
                <c:formatCode>General</c:formatCode>
                <c:ptCount val="8"/>
                <c:pt idx="0">
                  <c:v>2.14</c:v>
                </c:pt>
                <c:pt idx="1">
                  <c:v>4.6199999999999957</c:v>
                </c:pt>
                <c:pt idx="2">
                  <c:v>8.24</c:v>
                </c:pt>
                <c:pt idx="3">
                  <c:v>11.24</c:v>
                </c:pt>
                <c:pt idx="4">
                  <c:v>13.99</c:v>
                </c:pt>
                <c:pt idx="5">
                  <c:v>16.329999999999991</c:v>
                </c:pt>
                <c:pt idx="6">
                  <c:v>19.23</c:v>
                </c:pt>
                <c:pt idx="7">
                  <c:v>28.74</c:v>
                </c:pt>
              </c:numCache>
            </c:numRef>
          </c:yVal>
          <c:smooth val="0"/>
          <c:extLst>
            <c:ext xmlns:c16="http://schemas.microsoft.com/office/drawing/2014/chart" uri="{C3380CC4-5D6E-409C-BE32-E72D297353CC}">
              <c16:uniqueId val="{00000000-D497-4654-8854-7D2C7EC88477}"/>
            </c:ext>
          </c:extLst>
        </c:ser>
        <c:ser>
          <c:idx val="1"/>
          <c:order val="1"/>
          <c:spPr>
            <a:ln w="19050" cap="rnd">
              <a:noFill/>
              <a:round/>
            </a:ln>
            <a:effectLst/>
          </c:spPr>
          <c:marker>
            <c:symbol val="circle"/>
            <c:size val="5"/>
            <c:spPr>
              <a:solidFill>
                <a:schemeClr val="bg1">
                  <a:alpha val="0"/>
                </a:schemeClr>
              </a:solidFill>
              <a:ln w="0">
                <a:noFill/>
              </a:ln>
              <a:effectLst/>
            </c:spPr>
          </c:marker>
          <c:trendline>
            <c:spPr>
              <a:ln w="19050" cap="rnd">
                <a:solidFill>
                  <a:schemeClr val="accent2"/>
                </a:solidFill>
                <a:prstDash val="sysDot"/>
              </a:ln>
              <a:effectLst/>
            </c:spPr>
            <c:trendlineType val="linear"/>
            <c:dispRSqr val="0"/>
            <c:dispEq val="0"/>
          </c:trendline>
          <c:xVal>
            <c:numRef>
              <c:f>Sheet1!$B$2:$I$2</c:f>
              <c:numCache>
                <c:formatCode>General</c:formatCode>
                <c:ptCount val="8"/>
                <c:pt idx="0">
                  <c:v>5.0999999999999996</c:v>
                </c:pt>
                <c:pt idx="1">
                  <c:v>8.2000000000000011</c:v>
                </c:pt>
                <c:pt idx="2">
                  <c:v>11.5</c:v>
                </c:pt>
                <c:pt idx="3">
                  <c:v>13.9</c:v>
                </c:pt>
                <c:pt idx="4">
                  <c:v>15.1</c:v>
                </c:pt>
                <c:pt idx="5">
                  <c:v>16.2</c:v>
                </c:pt>
                <c:pt idx="6">
                  <c:v>19.600000000000001</c:v>
                </c:pt>
                <c:pt idx="7">
                  <c:v>23.3</c:v>
                </c:pt>
              </c:numCache>
            </c:numRef>
          </c:xVal>
          <c:yVal>
            <c:numRef>
              <c:f>Sheet1!$B$4:$I$4</c:f>
              <c:numCache>
                <c:formatCode>General</c:formatCode>
                <c:ptCount val="8"/>
                <c:pt idx="0">
                  <c:v>0</c:v>
                </c:pt>
                <c:pt idx="1">
                  <c:v>6</c:v>
                </c:pt>
                <c:pt idx="2">
                  <c:v>10</c:v>
                </c:pt>
                <c:pt idx="3">
                  <c:v>15</c:v>
                </c:pt>
                <c:pt idx="4">
                  <c:v>19</c:v>
                </c:pt>
                <c:pt idx="5">
                  <c:v>24</c:v>
                </c:pt>
                <c:pt idx="6">
                  <c:v>29</c:v>
                </c:pt>
                <c:pt idx="7">
                  <c:v>39</c:v>
                </c:pt>
              </c:numCache>
            </c:numRef>
          </c:yVal>
          <c:smooth val="0"/>
          <c:extLst>
            <c:ext xmlns:c16="http://schemas.microsoft.com/office/drawing/2014/chart" uri="{C3380CC4-5D6E-409C-BE32-E72D297353CC}">
              <c16:uniqueId val="{00000001-D497-4654-8854-7D2C7EC88477}"/>
            </c:ext>
          </c:extLst>
        </c:ser>
        <c:ser>
          <c:idx val="2"/>
          <c:order val="2"/>
          <c:spPr>
            <a:ln w="19050" cap="rnd">
              <a:noFill/>
              <a:round/>
            </a:ln>
            <a:effectLst/>
          </c:spPr>
          <c:marker>
            <c:symbol val="circle"/>
            <c:size val="5"/>
            <c:spPr>
              <a:solidFill>
                <a:schemeClr val="bg1">
                  <a:alpha val="0"/>
                </a:schemeClr>
              </a:solidFill>
              <a:ln w="9525">
                <a:noFill/>
              </a:ln>
              <a:effectLst/>
            </c:spPr>
          </c:marker>
          <c:trendline>
            <c:spPr>
              <a:ln w="19050" cap="rnd">
                <a:solidFill>
                  <a:schemeClr val="accent3"/>
                </a:solidFill>
                <a:prstDash val="sysDot"/>
              </a:ln>
              <a:effectLst/>
            </c:spPr>
            <c:trendlineType val="linear"/>
            <c:dispRSqr val="0"/>
            <c:dispEq val="0"/>
          </c:trendline>
          <c:xVal>
            <c:numRef>
              <c:f>Sheet1!$B$2:$I$2</c:f>
              <c:numCache>
                <c:formatCode>General</c:formatCode>
                <c:ptCount val="8"/>
                <c:pt idx="0">
                  <c:v>5.0999999999999996</c:v>
                </c:pt>
                <c:pt idx="1">
                  <c:v>8.2000000000000011</c:v>
                </c:pt>
                <c:pt idx="2">
                  <c:v>11.5</c:v>
                </c:pt>
                <c:pt idx="3">
                  <c:v>13.9</c:v>
                </c:pt>
                <c:pt idx="4">
                  <c:v>15.1</c:v>
                </c:pt>
                <c:pt idx="5">
                  <c:v>16.2</c:v>
                </c:pt>
                <c:pt idx="6">
                  <c:v>19.600000000000001</c:v>
                </c:pt>
                <c:pt idx="7">
                  <c:v>23.3</c:v>
                </c:pt>
              </c:numCache>
            </c:numRef>
          </c:xVal>
          <c:yVal>
            <c:numRef>
              <c:f>Sheet1!$B$5:$I$5</c:f>
              <c:numCache>
                <c:formatCode>General</c:formatCode>
                <c:ptCount val="8"/>
                <c:pt idx="0">
                  <c:v>7</c:v>
                </c:pt>
                <c:pt idx="1">
                  <c:v>8</c:v>
                </c:pt>
                <c:pt idx="2">
                  <c:v>10</c:v>
                </c:pt>
                <c:pt idx="3">
                  <c:v>12</c:v>
                </c:pt>
                <c:pt idx="4">
                  <c:v>14.5</c:v>
                </c:pt>
                <c:pt idx="5">
                  <c:v>15</c:v>
                </c:pt>
                <c:pt idx="6">
                  <c:v>16</c:v>
                </c:pt>
                <c:pt idx="7">
                  <c:v>18</c:v>
                </c:pt>
              </c:numCache>
            </c:numRef>
          </c:yVal>
          <c:smooth val="0"/>
          <c:extLst>
            <c:ext xmlns:c16="http://schemas.microsoft.com/office/drawing/2014/chart" uri="{C3380CC4-5D6E-409C-BE32-E72D297353CC}">
              <c16:uniqueId val="{00000002-D497-4654-8854-7D2C7EC88477}"/>
            </c:ext>
          </c:extLst>
        </c:ser>
        <c:dLbls>
          <c:showLegendKey val="0"/>
          <c:showVal val="0"/>
          <c:showCatName val="0"/>
          <c:showSerName val="0"/>
          <c:showPercent val="0"/>
          <c:showBubbleSize val="0"/>
        </c:dLbls>
        <c:axId val="162842880"/>
        <c:axId val="162852864"/>
      </c:scatterChart>
      <c:valAx>
        <c:axId val="162842880"/>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62852864"/>
        <c:crosses val="autoZero"/>
        <c:crossBetween val="midCat"/>
      </c:valAx>
      <c:valAx>
        <c:axId val="16285286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62842880"/>
        <c:crosses val="autoZero"/>
        <c:crossBetween val="midCat"/>
      </c:valAx>
      <c:spPr>
        <a:noFill/>
        <a:ln>
          <a:noFill/>
        </a:ln>
        <a:effectLst/>
      </c:spPr>
    </c:plotArea>
    <c:plotVisOnly val="1"/>
    <c:dispBlanksAs val="gap"/>
    <c:showDLblsOverMax val="0"/>
  </c:chart>
  <c:spPr>
    <a:solidFill>
      <a:schemeClr val="bg1"/>
    </a:solidFill>
    <a:ln w="9525" cap="flat" cmpd="sng" algn="ctr">
      <a:solidFill>
        <a:schemeClr val="tx1">
          <a:lumMod val="15000"/>
          <a:lumOff val="85000"/>
        </a:schemeClr>
      </a:solidFill>
      <a:round/>
    </a:ln>
    <a:effectLst/>
  </c:spPr>
  <c:txPr>
    <a:bodyPr/>
    <a:lstStyle/>
    <a:p>
      <a:pPr>
        <a:defRPr/>
      </a:pPr>
      <a:endParaRPr lang="en-US"/>
    </a:p>
  </c:txPr>
  <c:externalData r:id="rId2">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Sheet1!$B$4</c:f>
              <c:strCache>
                <c:ptCount val="1"/>
                <c:pt idx="0">
                  <c:v>拒绝意愿</c:v>
                </c:pt>
              </c:strCache>
            </c:strRef>
          </c:tx>
          <c:spPr>
            <a:ln w="19050" cap="rnd">
              <a:noFill/>
              <a:round/>
            </a:ln>
            <a:effectLst/>
          </c:spPr>
          <c:marker>
            <c:symbol val="circle"/>
            <c:size val="5"/>
            <c:spPr>
              <a:solidFill>
                <a:schemeClr val="accent1"/>
              </a:solidFill>
              <a:ln w="9525">
                <a:solidFill>
                  <a:schemeClr val="accent1"/>
                </a:solidFill>
              </a:ln>
              <a:effectLst/>
            </c:spPr>
          </c:marker>
          <c:trendline>
            <c:spPr>
              <a:ln w="15875" cap="rnd">
                <a:solidFill>
                  <a:schemeClr val="accent1"/>
                </a:solidFill>
                <a:prstDash val="solid"/>
              </a:ln>
              <a:effectLst/>
            </c:spPr>
            <c:trendlineType val="linear"/>
            <c:dispRSqr val="0"/>
            <c:dispEq val="0"/>
          </c:trendline>
          <c:xVal>
            <c:numRef>
              <c:f>Sheet1!$C$3:$K$3</c:f>
              <c:numCache>
                <c:formatCode>General</c:formatCode>
                <c:ptCount val="9"/>
                <c:pt idx="0">
                  <c:v>1</c:v>
                </c:pt>
                <c:pt idx="1">
                  <c:v>2</c:v>
                </c:pt>
                <c:pt idx="2">
                  <c:v>3</c:v>
                </c:pt>
                <c:pt idx="3">
                  <c:v>4</c:v>
                </c:pt>
                <c:pt idx="4">
                  <c:v>5</c:v>
                </c:pt>
                <c:pt idx="5">
                  <c:v>6</c:v>
                </c:pt>
                <c:pt idx="6">
                  <c:v>7</c:v>
                </c:pt>
                <c:pt idx="7">
                  <c:v>8</c:v>
                </c:pt>
                <c:pt idx="8">
                  <c:v>9</c:v>
                </c:pt>
              </c:numCache>
            </c:numRef>
          </c:xVal>
          <c:yVal>
            <c:numRef>
              <c:f>Sheet1!$C$4:$K$4</c:f>
              <c:numCache>
                <c:formatCode>General</c:formatCode>
                <c:ptCount val="9"/>
                <c:pt idx="0">
                  <c:v>0</c:v>
                </c:pt>
                <c:pt idx="1">
                  <c:v>0</c:v>
                </c:pt>
                <c:pt idx="2">
                  <c:v>0</c:v>
                </c:pt>
                <c:pt idx="3">
                  <c:v>0.1</c:v>
                </c:pt>
                <c:pt idx="4">
                  <c:v>0.5</c:v>
                </c:pt>
                <c:pt idx="5">
                  <c:v>0.9</c:v>
                </c:pt>
                <c:pt idx="6">
                  <c:v>1</c:v>
                </c:pt>
                <c:pt idx="7">
                  <c:v>1</c:v>
                </c:pt>
                <c:pt idx="8">
                  <c:v>1</c:v>
                </c:pt>
              </c:numCache>
            </c:numRef>
          </c:yVal>
          <c:smooth val="0"/>
          <c:extLst>
            <c:ext xmlns:c16="http://schemas.microsoft.com/office/drawing/2014/chart" uri="{C3380CC4-5D6E-409C-BE32-E72D297353CC}">
              <c16:uniqueId val="{00000001-72B9-4B9A-BE6B-4A915F83A8DC}"/>
            </c:ext>
          </c:extLst>
        </c:ser>
        <c:dLbls>
          <c:showLegendKey val="0"/>
          <c:showVal val="0"/>
          <c:showCatName val="0"/>
          <c:showSerName val="0"/>
          <c:showPercent val="0"/>
          <c:showBubbleSize val="0"/>
        </c:dLbls>
        <c:axId val="162974720"/>
        <c:axId val="162976896"/>
      </c:scatterChart>
      <c:valAx>
        <c:axId val="162974720"/>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zh-CN" altLang="en-US"/>
                  <a:t>商品价格</a:t>
                </a:r>
              </a:p>
            </c:rich>
          </c:tx>
          <c:overlay val="0"/>
          <c:spPr>
            <a:noFill/>
            <a:ln>
              <a:noFill/>
            </a:ln>
            <a:effectLst/>
          </c:sp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62976896"/>
        <c:crosses val="autoZero"/>
        <c:crossBetween val="midCat"/>
      </c:valAx>
      <c:valAx>
        <c:axId val="16297689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zh-CN" altLang="en-US"/>
                  <a:t>拒绝意愿</a:t>
                </a:r>
              </a:p>
            </c:rich>
          </c:tx>
          <c:overlay val="0"/>
          <c:spPr>
            <a:noFill/>
            <a:ln>
              <a:noFill/>
            </a:ln>
            <a:effectLst/>
          </c:sp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62974720"/>
        <c:crosses val="autoZero"/>
        <c:crossBetween val="midCat"/>
      </c:valAx>
      <c:spPr>
        <a:noFill/>
        <a:ln>
          <a:noFill/>
        </a:ln>
        <a:effectLst/>
      </c:spPr>
    </c:plotArea>
    <c:plotVisOnly val="1"/>
    <c:dispBlanksAs val="gap"/>
    <c:showDLblsOverMax val="0"/>
  </c:chart>
  <c:spPr>
    <a:solidFill>
      <a:schemeClr val="bg1"/>
    </a:solidFill>
    <a:ln w="9525" cap="flat" cmpd="sng" algn="ctr">
      <a:solidFill>
        <a:schemeClr val="tx1">
          <a:lumMod val="15000"/>
          <a:lumOff val="85000"/>
        </a:schemeClr>
      </a:solidFill>
      <a:round/>
    </a:ln>
    <a:effectLst/>
  </c:spPr>
  <c:txPr>
    <a:bodyPr/>
    <a:lstStyle/>
    <a:p>
      <a:pPr>
        <a:defRPr/>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Sheet1!$B$4</c:f>
              <c:strCache>
                <c:ptCount val="1"/>
                <c:pt idx="0">
                  <c:v>拒绝意愿</c:v>
                </c:pt>
              </c:strCache>
            </c:strRef>
          </c:tx>
          <c:spPr>
            <a:ln w="19050" cap="rnd">
              <a:noFill/>
              <a:round/>
            </a:ln>
            <a:effectLst/>
          </c:spPr>
          <c:marker>
            <c:symbol val="circle"/>
            <c:size val="5"/>
            <c:spPr>
              <a:solidFill>
                <a:schemeClr val="accent1"/>
              </a:solidFill>
              <a:ln w="0">
                <a:solidFill>
                  <a:schemeClr val="accent1"/>
                </a:solidFill>
              </a:ln>
              <a:effectLst/>
            </c:spPr>
          </c:marker>
          <c:trendline>
            <c:spPr>
              <a:ln w="12700" cap="rnd">
                <a:solidFill>
                  <a:schemeClr val="accent1"/>
                </a:solidFill>
                <a:prstDash val="solid"/>
              </a:ln>
              <a:effectLst/>
            </c:spPr>
            <c:trendlineType val="linear"/>
            <c:dispRSqr val="0"/>
            <c:dispEq val="0"/>
          </c:trendline>
          <c:xVal>
            <c:numRef>
              <c:f>Sheet1!$C$3:$L$3</c:f>
              <c:numCache>
                <c:formatCode>General</c:formatCode>
                <c:ptCount val="10"/>
                <c:pt idx="0">
                  <c:v>1</c:v>
                </c:pt>
                <c:pt idx="1">
                  <c:v>2</c:v>
                </c:pt>
                <c:pt idx="2">
                  <c:v>3</c:v>
                </c:pt>
                <c:pt idx="3">
                  <c:v>4</c:v>
                </c:pt>
                <c:pt idx="4">
                  <c:v>5</c:v>
                </c:pt>
                <c:pt idx="5">
                  <c:v>6</c:v>
                </c:pt>
                <c:pt idx="6">
                  <c:v>7</c:v>
                </c:pt>
                <c:pt idx="7">
                  <c:v>8</c:v>
                </c:pt>
                <c:pt idx="8">
                  <c:v>9</c:v>
                </c:pt>
                <c:pt idx="9">
                  <c:v>15</c:v>
                </c:pt>
              </c:numCache>
            </c:numRef>
          </c:xVal>
          <c:yVal>
            <c:numRef>
              <c:f>Sheet1!$C$4:$L$4</c:f>
              <c:numCache>
                <c:formatCode>General</c:formatCode>
                <c:ptCount val="10"/>
                <c:pt idx="0">
                  <c:v>0</c:v>
                </c:pt>
                <c:pt idx="1">
                  <c:v>0</c:v>
                </c:pt>
                <c:pt idx="2">
                  <c:v>0</c:v>
                </c:pt>
                <c:pt idx="3">
                  <c:v>0.1</c:v>
                </c:pt>
                <c:pt idx="4">
                  <c:v>0.5</c:v>
                </c:pt>
                <c:pt idx="5">
                  <c:v>0.9</c:v>
                </c:pt>
                <c:pt idx="6">
                  <c:v>1</c:v>
                </c:pt>
                <c:pt idx="7">
                  <c:v>1</c:v>
                </c:pt>
                <c:pt idx="8">
                  <c:v>1</c:v>
                </c:pt>
                <c:pt idx="9">
                  <c:v>1</c:v>
                </c:pt>
              </c:numCache>
            </c:numRef>
          </c:yVal>
          <c:smooth val="0"/>
          <c:extLst>
            <c:ext xmlns:c16="http://schemas.microsoft.com/office/drawing/2014/chart" uri="{C3380CC4-5D6E-409C-BE32-E72D297353CC}">
              <c16:uniqueId val="{00000001-BCEB-4959-AFC5-2B7CD0147B7A}"/>
            </c:ext>
          </c:extLst>
        </c:ser>
        <c:dLbls>
          <c:showLegendKey val="0"/>
          <c:showVal val="0"/>
          <c:showCatName val="0"/>
          <c:showSerName val="0"/>
          <c:showPercent val="0"/>
          <c:showBubbleSize val="0"/>
        </c:dLbls>
        <c:axId val="163033472"/>
        <c:axId val="163035392"/>
      </c:scatterChart>
      <c:valAx>
        <c:axId val="163033472"/>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zh-CN" altLang="en-US"/>
                  <a:t>商品价格</a:t>
                </a:r>
              </a:p>
            </c:rich>
          </c:tx>
          <c:overlay val="0"/>
          <c:spPr>
            <a:noFill/>
            <a:ln>
              <a:noFill/>
            </a:ln>
            <a:effectLst/>
          </c:sp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63035392"/>
        <c:crosses val="autoZero"/>
        <c:crossBetween val="midCat"/>
      </c:valAx>
      <c:valAx>
        <c:axId val="16303539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zh-CN" altLang="en-US"/>
                  <a:t>拒绝意愿</a:t>
                </a:r>
              </a:p>
            </c:rich>
          </c:tx>
          <c:overlay val="0"/>
          <c:spPr>
            <a:noFill/>
            <a:ln>
              <a:noFill/>
            </a:ln>
            <a:effectLst/>
          </c:sp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63033472"/>
        <c:crosses val="autoZero"/>
        <c:crossBetween val="midCat"/>
      </c:valAx>
      <c:spPr>
        <a:noFill/>
        <a:ln>
          <a:noFill/>
        </a:ln>
        <a:effectLst/>
      </c:spPr>
    </c:plotArea>
    <c:plotVisOnly val="1"/>
    <c:dispBlanksAs val="gap"/>
    <c:showDLblsOverMax val="0"/>
  </c:chart>
  <c:spPr>
    <a:solidFill>
      <a:schemeClr val="bg1"/>
    </a:solidFill>
    <a:ln w="9525" cap="flat" cmpd="sng" algn="ctr">
      <a:solidFill>
        <a:schemeClr val="tx1">
          <a:lumMod val="15000"/>
          <a:lumOff val="85000"/>
        </a:schemeClr>
      </a:solidFill>
      <a:round/>
    </a:ln>
    <a:effectLst/>
  </c:spPr>
  <c:txPr>
    <a:bodyPr/>
    <a:lstStyle/>
    <a:p>
      <a:pPr>
        <a:defRPr/>
      </a:pPr>
      <a:endParaRPr lang="en-US"/>
    </a:p>
  </c:txPr>
  <c:externalData r:id="rId1">
    <c:autoUpdate val="0"/>
  </c:externalData>
</c:chartSpace>
</file>

<file path=ppt/drawings/_rels/vmlDrawing1.vml.rels><?xml version="1.0" encoding="UTF-8" standalone="yes"?>
<Relationships xmlns="http://schemas.openxmlformats.org/package/2006/relationships"><Relationship Id="rId2" Type="http://schemas.openxmlformats.org/officeDocument/2006/relationships/image" Target="../media/image96.wmf"/><Relationship Id="rId1" Type="http://schemas.openxmlformats.org/officeDocument/2006/relationships/image" Target="../media/image95.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96.wmf"/><Relationship Id="rId1" Type="http://schemas.openxmlformats.org/officeDocument/2006/relationships/image" Target="../media/image95.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02.wmf"/><Relationship Id="rId2" Type="http://schemas.openxmlformats.org/officeDocument/2006/relationships/image" Target="../media/image101.wmf"/><Relationship Id="rId1" Type="http://schemas.openxmlformats.org/officeDocument/2006/relationships/image" Target="../media/image100.wmf"/><Relationship Id="rId4" Type="http://schemas.openxmlformats.org/officeDocument/2006/relationships/image" Target="../media/image103.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2F37CF0-5B85-4F82-8895-487FD940EFF8}" type="datetimeFigureOut">
              <a:rPr lang="zh-CN" altLang="en-US" smtClean="0"/>
              <a:t>2025/3/31</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7161C67-365B-455B-8333-B2F385616053}" type="slidenum">
              <a:rPr lang="zh-CN" altLang="en-US" smtClean="0"/>
              <a:t>‹#›</a:t>
            </a:fld>
            <a:endParaRPr lang="zh-CN" altLang="en-US"/>
          </a:p>
        </p:txBody>
      </p:sp>
    </p:spTree>
    <p:extLst>
      <p:ext uri="{BB962C8B-B14F-4D97-AF65-F5344CB8AC3E}">
        <p14:creationId xmlns:p14="http://schemas.microsoft.com/office/powerpoint/2010/main" val="38265055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幻灯片图像占位符 1">
            <a:extLst>
              <a:ext uri="{FF2B5EF4-FFF2-40B4-BE49-F238E27FC236}">
                <a16:creationId xmlns:a16="http://schemas.microsoft.com/office/drawing/2014/main" id="{F0670441-C6A9-7F49-A2C8-16691D6F2E3C}"/>
              </a:ext>
            </a:extLst>
          </p:cNvPr>
          <p:cNvSpPr>
            <a:spLocks noGrp="1" noRot="1" noChangeAspect="1" noChangeArrowheads="1" noTextEdit="1"/>
          </p:cNvSpPr>
          <p:nvPr>
            <p:ph type="sldImg"/>
          </p:nvPr>
        </p:nvSpPr>
        <p:spPr>
          <a:xfrm>
            <a:off x="1143000" y="685800"/>
            <a:ext cx="4572000" cy="3429000"/>
          </a:xfrm>
        </p:spPr>
      </p:sp>
      <p:sp>
        <p:nvSpPr>
          <p:cNvPr id="19458" name="备注占位符 2">
            <a:extLst>
              <a:ext uri="{FF2B5EF4-FFF2-40B4-BE49-F238E27FC236}">
                <a16:creationId xmlns:a16="http://schemas.microsoft.com/office/drawing/2014/main" id="{B21E9F01-8798-6A4D-AA37-CEB31BA3C86E}"/>
              </a:ext>
            </a:extLst>
          </p:cNvPr>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9459" name="灯片编号占位符 3">
            <a:extLst>
              <a:ext uri="{FF2B5EF4-FFF2-40B4-BE49-F238E27FC236}">
                <a16:creationId xmlns:a16="http://schemas.microsoft.com/office/drawing/2014/main" id="{469D7743-928C-4B49-8889-B7DA5F9122F1}"/>
              </a:ext>
            </a:extLst>
          </p:cNvPr>
          <p:cNvSpPr>
            <a:spLocks noGrp="1"/>
          </p:cNvSpPr>
          <p:nvPr>
            <p:ph type="sldNum" sz="quarter" idx="5"/>
          </p:nvPr>
        </p:nvSpPr>
        <p:spPr>
          <a:noFill/>
          <a:extLst>
            <a:ext uri="{91240B29-F687-4F45-9708-019B960494DF}">
              <a14:hiddenLine xmlns:a14="http://schemas.microsoft.com/office/drawing/2010/main" w="9525">
                <a:solidFill>
                  <a:srgbClr val="000000"/>
                </a:solidFill>
                <a:miter lim="800000"/>
                <a:headEnd/>
                <a:tailEnd/>
              </a14:hiddenLine>
            </a:ext>
          </a:extLst>
        </p:spPr>
        <p:txBody>
          <a:bodyPr/>
          <a:lstStyle>
            <a:lvl1pPr>
              <a:defRPr sz="2800">
                <a:solidFill>
                  <a:schemeClr val="tx1"/>
                </a:solidFill>
                <a:latin typeface="Verdana" panose="020B0604030504040204" pitchFamily="34" charset="0"/>
                <a:ea typeface="宋体" panose="02010600030101010101" pitchFamily="2" charset="-122"/>
              </a:defRPr>
            </a:lvl1pPr>
            <a:lvl2pPr marL="742950" indent="-285750">
              <a:defRPr sz="2800">
                <a:solidFill>
                  <a:schemeClr val="tx1"/>
                </a:solidFill>
                <a:latin typeface="Verdana" panose="020B0604030504040204" pitchFamily="34" charset="0"/>
                <a:ea typeface="宋体" panose="02010600030101010101" pitchFamily="2" charset="-122"/>
              </a:defRPr>
            </a:lvl2pPr>
            <a:lvl3pPr marL="1143000" indent="-228600">
              <a:defRPr sz="2800">
                <a:solidFill>
                  <a:schemeClr val="tx1"/>
                </a:solidFill>
                <a:latin typeface="Verdana" panose="020B0604030504040204" pitchFamily="34" charset="0"/>
                <a:ea typeface="宋体" panose="02010600030101010101" pitchFamily="2" charset="-122"/>
              </a:defRPr>
            </a:lvl3pPr>
            <a:lvl4pPr marL="1600200" indent="-228600">
              <a:defRPr sz="2800">
                <a:solidFill>
                  <a:schemeClr val="tx1"/>
                </a:solidFill>
                <a:latin typeface="Verdana" panose="020B0604030504040204" pitchFamily="34" charset="0"/>
                <a:ea typeface="宋体" panose="02010600030101010101" pitchFamily="2" charset="-122"/>
              </a:defRPr>
            </a:lvl4pPr>
            <a:lvl5pPr marL="2057400" indent="-228600">
              <a:defRPr sz="28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9pPr>
          </a:lstStyle>
          <a:p>
            <a:fld id="{DA079DD9-C9D1-C543-AF12-536BB687E807}" type="slidenum">
              <a:rPr lang="en-US" altLang="zh-CN" smtClean="0"/>
              <a:pPr/>
              <a:t>2</a:t>
            </a:fld>
            <a:endParaRPr lang="en-US" altLang="zh-CN" sz="1200">
              <a:latin typeface="Arial" panose="020B0604020202020204"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4588" y="687388"/>
            <a:ext cx="4568825" cy="3427412"/>
          </a:xfrm>
        </p:spPr>
      </p:sp>
      <p:sp>
        <p:nvSpPr>
          <p:cNvPr id="3" name="备注占位符 2"/>
          <p:cNvSpPr>
            <a:spLocks noGrp="1"/>
          </p:cNvSpPr>
          <p:nvPr>
            <p:ph type="body" idx="1"/>
          </p:nvPr>
        </p:nvSpPr>
        <p:spPr/>
        <p:txBody>
          <a:bodyPr>
            <a:normAutofit/>
          </a:bodyPr>
          <a:lstStyle/>
          <a:p>
            <a:pPr marL="228600" indent="-228600">
              <a:buFont typeface="+mj-lt"/>
              <a:buAutoNum type="arabicPeriod"/>
            </a:pPr>
            <a:endParaRPr lang="zh-CN" altLang="en-US" dirty="0"/>
          </a:p>
        </p:txBody>
      </p:sp>
      <p:sp>
        <p:nvSpPr>
          <p:cNvPr id="4" name="灯片编号占位符 3"/>
          <p:cNvSpPr>
            <a:spLocks noGrp="1"/>
          </p:cNvSpPr>
          <p:nvPr>
            <p:ph type="sldNum" sz="quarter" idx="10"/>
          </p:nvPr>
        </p:nvSpPr>
        <p:spPr/>
        <p:txBody>
          <a:bodyPr/>
          <a:lstStyle/>
          <a:p>
            <a:pPr>
              <a:defRPr/>
            </a:pPr>
            <a:fld id="{644EAE1A-43E9-4723-AFAD-5A3E57A0C007}" type="slidenum">
              <a:rPr lang="zh-CN" altLang="en-US" smtClean="0"/>
              <a:pPr>
                <a:defRPr/>
              </a:pPr>
              <a:t>63</a:t>
            </a:fld>
            <a:endParaRPr lang="zh-CN" altLang="en-US"/>
          </a:p>
        </p:txBody>
      </p:sp>
    </p:spTree>
    <p:extLst>
      <p:ext uri="{BB962C8B-B14F-4D97-AF65-F5344CB8AC3E}">
        <p14:creationId xmlns:p14="http://schemas.microsoft.com/office/powerpoint/2010/main" val="37575957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4588" y="687388"/>
            <a:ext cx="4568825" cy="3427412"/>
          </a:xfrm>
        </p:spPr>
      </p:sp>
      <p:sp>
        <p:nvSpPr>
          <p:cNvPr id="3" name="备注占位符 2"/>
          <p:cNvSpPr>
            <a:spLocks noGrp="1"/>
          </p:cNvSpPr>
          <p:nvPr>
            <p:ph type="body" idx="1"/>
          </p:nvPr>
        </p:nvSpPr>
        <p:spPr/>
        <p:txBody>
          <a:bodyPr>
            <a:normAutofit/>
          </a:bodyPr>
          <a:lstStyle/>
          <a:p>
            <a:pPr marL="228600" indent="-228600">
              <a:buFont typeface="+mj-lt"/>
              <a:buAutoNum type="arabicPeriod"/>
            </a:pPr>
            <a:endParaRPr lang="zh-CN" altLang="en-US" dirty="0"/>
          </a:p>
        </p:txBody>
      </p:sp>
      <p:sp>
        <p:nvSpPr>
          <p:cNvPr id="4" name="灯片编号占位符 3"/>
          <p:cNvSpPr>
            <a:spLocks noGrp="1"/>
          </p:cNvSpPr>
          <p:nvPr>
            <p:ph type="sldNum" sz="quarter" idx="10"/>
          </p:nvPr>
        </p:nvSpPr>
        <p:spPr/>
        <p:txBody>
          <a:bodyPr/>
          <a:lstStyle/>
          <a:p>
            <a:pPr>
              <a:defRPr/>
            </a:pPr>
            <a:fld id="{644EAE1A-43E9-4723-AFAD-5A3E57A0C007}" type="slidenum">
              <a:rPr lang="zh-CN" altLang="en-US" smtClean="0"/>
              <a:pPr>
                <a:defRPr/>
              </a:pPr>
              <a:t>64</a:t>
            </a:fld>
            <a:endParaRPr lang="zh-CN" altLang="en-US"/>
          </a:p>
        </p:txBody>
      </p:sp>
    </p:spTree>
    <p:extLst>
      <p:ext uri="{BB962C8B-B14F-4D97-AF65-F5344CB8AC3E}">
        <p14:creationId xmlns:p14="http://schemas.microsoft.com/office/powerpoint/2010/main" val="27928118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4588" y="687388"/>
            <a:ext cx="4568825" cy="3427412"/>
          </a:xfrm>
        </p:spPr>
      </p:sp>
      <p:sp>
        <p:nvSpPr>
          <p:cNvPr id="3" name="备注占位符 2"/>
          <p:cNvSpPr>
            <a:spLocks noGrp="1"/>
          </p:cNvSpPr>
          <p:nvPr>
            <p:ph type="body" idx="1"/>
          </p:nvPr>
        </p:nvSpPr>
        <p:spPr/>
        <p:txBody>
          <a:bodyPr>
            <a:normAutofit/>
          </a:bodyPr>
          <a:lstStyle/>
          <a:p>
            <a:pPr marL="228600" indent="-228600">
              <a:buFont typeface="+mj-lt"/>
              <a:buAutoNum type="arabicPeriod"/>
            </a:pPr>
            <a:endParaRPr lang="zh-CN" altLang="en-US" dirty="0"/>
          </a:p>
        </p:txBody>
      </p:sp>
      <p:sp>
        <p:nvSpPr>
          <p:cNvPr id="4" name="灯片编号占位符 3"/>
          <p:cNvSpPr>
            <a:spLocks noGrp="1"/>
          </p:cNvSpPr>
          <p:nvPr>
            <p:ph type="sldNum" sz="quarter" idx="10"/>
          </p:nvPr>
        </p:nvSpPr>
        <p:spPr/>
        <p:txBody>
          <a:bodyPr/>
          <a:lstStyle/>
          <a:p>
            <a:pPr>
              <a:defRPr/>
            </a:pPr>
            <a:fld id="{644EAE1A-43E9-4723-AFAD-5A3E57A0C007}" type="slidenum">
              <a:rPr lang="zh-CN" altLang="en-US" smtClean="0"/>
              <a:pPr>
                <a:defRPr/>
              </a:pPr>
              <a:t>65</a:t>
            </a:fld>
            <a:endParaRPr lang="zh-CN" altLang="en-US"/>
          </a:p>
        </p:txBody>
      </p:sp>
    </p:spTree>
    <p:extLst>
      <p:ext uri="{BB962C8B-B14F-4D97-AF65-F5344CB8AC3E}">
        <p14:creationId xmlns:p14="http://schemas.microsoft.com/office/powerpoint/2010/main" val="6092624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4588" y="687388"/>
            <a:ext cx="4568825" cy="3427412"/>
          </a:xfrm>
        </p:spPr>
      </p:sp>
      <p:sp>
        <p:nvSpPr>
          <p:cNvPr id="3" name="备注占位符 2"/>
          <p:cNvSpPr>
            <a:spLocks noGrp="1"/>
          </p:cNvSpPr>
          <p:nvPr>
            <p:ph type="body" idx="1"/>
          </p:nvPr>
        </p:nvSpPr>
        <p:spPr/>
        <p:txBody>
          <a:bodyPr>
            <a:normAutofit/>
          </a:bodyPr>
          <a:lstStyle/>
          <a:p>
            <a:pPr marL="228600" indent="-228600">
              <a:buFont typeface="+mj-lt"/>
              <a:buAutoNum type="arabicPeriod"/>
            </a:pPr>
            <a:endParaRPr lang="zh-CN" altLang="en-US" dirty="0"/>
          </a:p>
        </p:txBody>
      </p:sp>
      <p:sp>
        <p:nvSpPr>
          <p:cNvPr id="4" name="灯片编号占位符 3"/>
          <p:cNvSpPr>
            <a:spLocks noGrp="1"/>
          </p:cNvSpPr>
          <p:nvPr>
            <p:ph type="sldNum" sz="quarter" idx="10"/>
          </p:nvPr>
        </p:nvSpPr>
        <p:spPr/>
        <p:txBody>
          <a:bodyPr/>
          <a:lstStyle/>
          <a:p>
            <a:pPr>
              <a:defRPr/>
            </a:pPr>
            <a:fld id="{644EAE1A-43E9-4723-AFAD-5A3E57A0C007}" type="slidenum">
              <a:rPr lang="zh-CN" altLang="en-US" smtClean="0"/>
              <a:pPr>
                <a:defRPr/>
              </a:pPr>
              <a:t>66</a:t>
            </a:fld>
            <a:endParaRPr lang="zh-CN" altLang="en-US"/>
          </a:p>
        </p:txBody>
      </p:sp>
    </p:spTree>
    <p:extLst>
      <p:ext uri="{BB962C8B-B14F-4D97-AF65-F5344CB8AC3E}">
        <p14:creationId xmlns:p14="http://schemas.microsoft.com/office/powerpoint/2010/main" val="6092624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4588" y="687388"/>
            <a:ext cx="4568825" cy="3427412"/>
          </a:xfrm>
        </p:spPr>
      </p:sp>
      <p:sp>
        <p:nvSpPr>
          <p:cNvPr id="3" name="备注占位符 2"/>
          <p:cNvSpPr>
            <a:spLocks noGrp="1"/>
          </p:cNvSpPr>
          <p:nvPr>
            <p:ph type="body" idx="1"/>
          </p:nvPr>
        </p:nvSpPr>
        <p:spPr/>
        <p:txBody>
          <a:bodyPr>
            <a:normAutofit/>
          </a:bodyPr>
          <a:lstStyle/>
          <a:p>
            <a:pPr marL="228600" indent="-228600">
              <a:buFont typeface="+mj-lt"/>
              <a:buAutoNum type="arabicPeriod"/>
            </a:pPr>
            <a:endParaRPr lang="zh-CN" altLang="en-US" dirty="0"/>
          </a:p>
        </p:txBody>
      </p:sp>
      <p:sp>
        <p:nvSpPr>
          <p:cNvPr id="4" name="灯片编号占位符 3"/>
          <p:cNvSpPr>
            <a:spLocks noGrp="1"/>
          </p:cNvSpPr>
          <p:nvPr>
            <p:ph type="sldNum" sz="quarter" idx="10"/>
          </p:nvPr>
        </p:nvSpPr>
        <p:spPr/>
        <p:txBody>
          <a:bodyPr/>
          <a:lstStyle/>
          <a:p>
            <a:pPr>
              <a:defRPr/>
            </a:pPr>
            <a:fld id="{644EAE1A-43E9-4723-AFAD-5A3E57A0C007}" type="slidenum">
              <a:rPr lang="zh-CN" altLang="en-US" smtClean="0"/>
              <a:pPr>
                <a:defRPr/>
              </a:pPr>
              <a:t>67</a:t>
            </a:fld>
            <a:endParaRPr lang="zh-CN" altLang="en-US"/>
          </a:p>
        </p:txBody>
      </p:sp>
    </p:spTree>
    <p:extLst>
      <p:ext uri="{BB962C8B-B14F-4D97-AF65-F5344CB8AC3E}">
        <p14:creationId xmlns:p14="http://schemas.microsoft.com/office/powerpoint/2010/main" val="6092624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4588" y="687388"/>
            <a:ext cx="4568825" cy="3427412"/>
          </a:xfrm>
        </p:spPr>
      </p:sp>
      <p:sp>
        <p:nvSpPr>
          <p:cNvPr id="3" name="备注占位符 2"/>
          <p:cNvSpPr>
            <a:spLocks noGrp="1"/>
          </p:cNvSpPr>
          <p:nvPr>
            <p:ph type="body" idx="1"/>
          </p:nvPr>
        </p:nvSpPr>
        <p:spPr/>
        <p:txBody>
          <a:bodyPr>
            <a:normAutofit/>
          </a:bodyPr>
          <a:lstStyle/>
          <a:p>
            <a:pPr marL="228600" indent="-228600">
              <a:buFont typeface="+mj-lt"/>
              <a:buAutoNum type="arabicPeriod"/>
            </a:pPr>
            <a:endParaRPr lang="zh-CN" altLang="en-US" dirty="0"/>
          </a:p>
        </p:txBody>
      </p:sp>
      <p:sp>
        <p:nvSpPr>
          <p:cNvPr id="4" name="灯片编号占位符 3"/>
          <p:cNvSpPr>
            <a:spLocks noGrp="1"/>
          </p:cNvSpPr>
          <p:nvPr>
            <p:ph type="sldNum" sz="quarter" idx="10"/>
          </p:nvPr>
        </p:nvSpPr>
        <p:spPr/>
        <p:txBody>
          <a:bodyPr/>
          <a:lstStyle/>
          <a:p>
            <a:pPr>
              <a:defRPr/>
            </a:pPr>
            <a:fld id="{644EAE1A-43E9-4723-AFAD-5A3E57A0C007}" type="slidenum">
              <a:rPr lang="zh-CN" altLang="en-US" smtClean="0"/>
              <a:pPr>
                <a:defRPr/>
              </a:pPr>
              <a:t>68</a:t>
            </a:fld>
            <a:endParaRPr lang="zh-CN" altLang="en-US"/>
          </a:p>
        </p:txBody>
      </p:sp>
    </p:spTree>
    <p:extLst>
      <p:ext uri="{BB962C8B-B14F-4D97-AF65-F5344CB8AC3E}">
        <p14:creationId xmlns:p14="http://schemas.microsoft.com/office/powerpoint/2010/main" val="6092624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4588" y="687388"/>
            <a:ext cx="4568825" cy="3427412"/>
          </a:xfrm>
        </p:spPr>
      </p:sp>
      <p:sp>
        <p:nvSpPr>
          <p:cNvPr id="3" name="备注占位符 2"/>
          <p:cNvSpPr>
            <a:spLocks noGrp="1"/>
          </p:cNvSpPr>
          <p:nvPr>
            <p:ph type="body" idx="1"/>
          </p:nvPr>
        </p:nvSpPr>
        <p:spPr/>
        <p:txBody>
          <a:bodyPr>
            <a:normAutofit/>
          </a:bodyPr>
          <a:lstStyle/>
          <a:p>
            <a:pPr marL="228600" indent="-228600">
              <a:buFont typeface="+mj-lt"/>
              <a:buAutoNum type="arabicPeriod"/>
            </a:pPr>
            <a:endParaRPr lang="zh-CN" altLang="en-US" dirty="0"/>
          </a:p>
        </p:txBody>
      </p:sp>
      <p:sp>
        <p:nvSpPr>
          <p:cNvPr id="4" name="灯片编号占位符 3"/>
          <p:cNvSpPr>
            <a:spLocks noGrp="1"/>
          </p:cNvSpPr>
          <p:nvPr>
            <p:ph type="sldNum" sz="quarter" idx="10"/>
          </p:nvPr>
        </p:nvSpPr>
        <p:spPr/>
        <p:txBody>
          <a:bodyPr/>
          <a:lstStyle/>
          <a:p>
            <a:pPr>
              <a:defRPr/>
            </a:pPr>
            <a:fld id="{644EAE1A-43E9-4723-AFAD-5A3E57A0C007}" type="slidenum">
              <a:rPr lang="zh-CN" altLang="en-US" smtClean="0"/>
              <a:pPr>
                <a:defRPr/>
              </a:pPr>
              <a:t>69</a:t>
            </a:fld>
            <a:endParaRPr lang="zh-CN" altLang="en-US"/>
          </a:p>
        </p:txBody>
      </p:sp>
    </p:spTree>
    <p:extLst>
      <p:ext uri="{BB962C8B-B14F-4D97-AF65-F5344CB8AC3E}">
        <p14:creationId xmlns:p14="http://schemas.microsoft.com/office/powerpoint/2010/main" val="6092624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4588" y="687388"/>
            <a:ext cx="4568825" cy="3427412"/>
          </a:xfrm>
        </p:spPr>
      </p:sp>
      <p:sp>
        <p:nvSpPr>
          <p:cNvPr id="3" name="备注占位符 2"/>
          <p:cNvSpPr>
            <a:spLocks noGrp="1"/>
          </p:cNvSpPr>
          <p:nvPr>
            <p:ph type="body" idx="1"/>
          </p:nvPr>
        </p:nvSpPr>
        <p:spPr/>
        <p:txBody>
          <a:bodyPr>
            <a:normAutofit/>
          </a:bodyPr>
          <a:lstStyle/>
          <a:p>
            <a:pPr marL="228600" indent="-228600">
              <a:buFont typeface="+mj-lt"/>
              <a:buAutoNum type="arabicPeriod"/>
            </a:pPr>
            <a:endParaRPr lang="zh-CN" altLang="en-US" dirty="0"/>
          </a:p>
        </p:txBody>
      </p:sp>
      <p:sp>
        <p:nvSpPr>
          <p:cNvPr id="4" name="灯片编号占位符 3"/>
          <p:cNvSpPr>
            <a:spLocks noGrp="1"/>
          </p:cNvSpPr>
          <p:nvPr>
            <p:ph type="sldNum" sz="quarter" idx="10"/>
          </p:nvPr>
        </p:nvSpPr>
        <p:spPr/>
        <p:txBody>
          <a:bodyPr/>
          <a:lstStyle/>
          <a:p>
            <a:pPr>
              <a:defRPr/>
            </a:pPr>
            <a:fld id="{644EAE1A-43E9-4723-AFAD-5A3E57A0C007}" type="slidenum">
              <a:rPr lang="zh-CN" altLang="en-US" smtClean="0"/>
              <a:pPr>
                <a:defRPr/>
              </a:pPr>
              <a:t>70</a:t>
            </a:fld>
            <a:endParaRPr lang="zh-CN" altLang="en-US"/>
          </a:p>
        </p:txBody>
      </p:sp>
    </p:spTree>
    <p:extLst>
      <p:ext uri="{BB962C8B-B14F-4D97-AF65-F5344CB8AC3E}">
        <p14:creationId xmlns:p14="http://schemas.microsoft.com/office/powerpoint/2010/main" val="6092624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4588" y="687388"/>
            <a:ext cx="4568825" cy="3427412"/>
          </a:xfrm>
        </p:spPr>
      </p:sp>
      <p:sp>
        <p:nvSpPr>
          <p:cNvPr id="3" name="备注占位符 2"/>
          <p:cNvSpPr>
            <a:spLocks noGrp="1"/>
          </p:cNvSpPr>
          <p:nvPr>
            <p:ph type="body" idx="1"/>
          </p:nvPr>
        </p:nvSpPr>
        <p:spPr/>
        <p:txBody>
          <a:bodyPr>
            <a:normAutofit/>
          </a:bodyPr>
          <a:lstStyle/>
          <a:p>
            <a:pPr marL="228600" indent="-228600">
              <a:buFont typeface="+mj-lt"/>
              <a:buAutoNum type="arabicPeriod"/>
            </a:pPr>
            <a:endParaRPr lang="zh-CN" altLang="en-US" dirty="0"/>
          </a:p>
        </p:txBody>
      </p:sp>
      <p:sp>
        <p:nvSpPr>
          <p:cNvPr id="4" name="灯片编号占位符 3"/>
          <p:cNvSpPr>
            <a:spLocks noGrp="1"/>
          </p:cNvSpPr>
          <p:nvPr>
            <p:ph type="sldNum" sz="quarter" idx="10"/>
          </p:nvPr>
        </p:nvSpPr>
        <p:spPr/>
        <p:txBody>
          <a:bodyPr/>
          <a:lstStyle/>
          <a:p>
            <a:pPr>
              <a:defRPr/>
            </a:pPr>
            <a:fld id="{644EAE1A-43E9-4723-AFAD-5A3E57A0C007}" type="slidenum">
              <a:rPr lang="zh-CN" altLang="en-US" smtClean="0"/>
              <a:pPr>
                <a:defRPr/>
              </a:pPr>
              <a:t>71</a:t>
            </a:fld>
            <a:endParaRPr lang="zh-CN" altLang="en-US"/>
          </a:p>
        </p:txBody>
      </p:sp>
    </p:spTree>
    <p:extLst>
      <p:ext uri="{BB962C8B-B14F-4D97-AF65-F5344CB8AC3E}">
        <p14:creationId xmlns:p14="http://schemas.microsoft.com/office/powerpoint/2010/main" val="6092624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4588" y="687388"/>
            <a:ext cx="4568825" cy="3427412"/>
          </a:xfrm>
        </p:spPr>
      </p:sp>
      <p:sp>
        <p:nvSpPr>
          <p:cNvPr id="3" name="备注占位符 2"/>
          <p:cNvSpPr>
            <a:spLocks noGrp="1"/>
          </p:cNvSpPr>
          <p:nvPr>
            <p:ph type="body" idx="1"/>
          </p:nvPr>
        </p:nvSpPr>
        <p:spPr/>
        <p:txBody>
          <a:bodyPr>
            <a:normAutofit/>
          </a:bodyPr>
          <a:lstStyle/>
          <a:p>
            <a:pPr marL="228600" indent="-228600">
              <a:buFont typeface="+mj-lt"/>
              <a:buAutoNum type="arabicPeriod"/>
            </a:pPr>
            <a:endParaRPr lang="zh-CN" altLang="en-US" dirty="0"/>
          </a:p>
        </p:txBody>
      </p:sp>
      <p:sp>
        <p:nvSpPr>
          <p:cNvPr id="4" name="灯片编号占位符 3"/>
          <p:cNvSpPr>
            <a:spLocks noGrp="1"/>
          </p:cNvSpPr>
          <p:nvPr>
            <p:ph type="sldNum" sz="quarter" idx="10"/>
          </p:nvPr>
        </p:nvSpPr>
        <p:spPr/>
        <p:txBody>
          <a:bodyPr/>
          <a:lstStyle/>
          <a:p>
            <a:pPr>
              <a:defRPr/>
            </a:pPr>
            <a:fld id="{644EAE1A-43E9-4723-AFAD-5A3E57A0C007}" type="slidenum">
              <a:rPr lang="zh-CN" altLang="en-US" smtClean="0"/>
              <a:pPr>
                <a:defRPr/>
              </a:pPr>
              <a:t>72</a:t>
            </a:fld>
            <a:endParaRPr lang="zh-CN" altLang="en-US"/>
          </a:p>
        </p:txBody>
      </p:sp>
    </p:spTree>
    <p:extLst>
      <p:ext uri="{BB962C8B-B14F-4D97-AF65-F5344CB8AC3E}">
        <p14:creationId xmlns:p14="http://schemas.microsoft.com/office/powerpoint/2010/main" val="6092624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幻灯片图像占位符 1">
            <a:extLst>
              <a:ext uri="{FF2B5EF4-FFF2-40B4-BE49-F238E27FC236}">
                <a16:creationId xmlns:a16="http://schemas.microsoft.com/office/drawing/2014/main" id="{F0670441-C6A9-7F49-A2C8-16691D6F2E3C}"/>
              </a:ext>
            </a:extLst>
          </p:cNvPr>
          <p:cNvSpPr>
            <a:spLocks noGrp="1" noRot="1" noChangeAspect="1" noChangeArrowheads="1" noTextEdit="1"/>
          </p:cNvSpPr>
          <p:nvPr>
            <p:ph type="sldImg"/>
          </p:nvPr>
        </p:nvSpPr>
        <p:spPr>
          <a:xfrm>
            <a:off x="1143000" y="685800"/>
            <a:ext cx="4572000" cy="3429000"/>
          </a:xfrm>
        </p:spPr>
      </p:sp>
      <p:sp>
        <p:nvSpPr>
          <p:cNvPr id="19458" name="备注占位符 2">
            <a:extLst>
              <a:ext uri="{FF2B5EF4-FFF2-40B4-BE49-F238E27FC236}">
                <a16:creationId xmlns:a16="http://schemas.microsoft.com/office/drawing/2014/main" id="{B21E9F01-8798-6A4D-AA37-CEB31BA3C86E}"/>
              </a:ext>
            </a:extLst>
          </p:cNvPr>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9459" name="灯片编号占位符 3">
            <a:extLst>
              <a:ext uri="{FF2B5EF4-FFF2-40B4-BE49-F238E27FC236}">
                <a16:creationId xmlns:a16="http://schemas.microsoft.com/office/drawing/2014/main" id="{469D7743-928C-4B49-8889-B7DA5F9122F1}"/>
              </a:ext>
            </a:extLst>
          </p:cNvPr>
          <p:cNvSpPr>
            <a:spLocks noGrp="1"/>
          </p:cNvSpPr>
          <p:nvPr>
            <p:ph type="sldNum" sz="quarter" idx="5"/>
          </p:nvPr>
        </p:nvSpPr>
        <p:spPr>
          <a:noFill/>
          <a:extLst>
            <a:ext uri="{91240B29-F687-4F45-9708-019B960494DF}">
              <a14:hiddenLine xmlns:a14="http://schemas.microsoft.com/office/drawing/2010/main" w="9525">
                <a:solidFill>
                  <a:srgbClr val="000000"/>
                </a:solidFill>
                <a:miter lim="800000"/>
                <a:headEnd/>
                <a:tailEnd/>
              </a14:hiddenLine>
            </a:ext>
          </a:extLst>
        </p:spPr>
        <p:txBody>
          <a:bodyPr/>
          <a:lstStyle>
            <a:lvl1pPr>
              <a:defRPr sz="2800">
                <a:solidFill>
                  <a:schemeClr val="tx1"/>
                </a:solidFill>
                <a:latin typeface="Verdana" panose="020B0604030504040204" pitchFamily="34" charset="0"/>
                <a:ea typeface="宋体" panose="02010600030101010101" pitchFamily="2" charset="-122"/>
              </a:defRPr>
            </a:lvl1pPr>
            <a:lvl2pPr marL="742950" indent="-285750">
              <a:defRPr sz="2800">
                <a:solidFill>
                  <a:schemeClr val="tx1"/>
                </a:solidFill>
                <a:latin typeface="Verdana" panose="020B0604030504040204" pitchFamily="34" charset="0"/>
                <a:ea typeface="宋体" panose="02010600030101010101" pitchFamily="2" charset="-122"/>
              </a:defRPr>
            </a:lvl2pPr>
            <a:lvl3pPr marL="1143000" indent="-228600">
              <a:defRPr sz="2800">
                <a:solidFill>
                  <a:schemeClr val="tx1"/>
                </a:solidFill>
                <a:latin typeface="Verdana" panose="020B0604030504040204" pitchFamily="34" charset="0"/>
                <a:ea typeface="宋体" panose="02010600030101010101" pitchFamily="2" charset="-122"/>
              </a:defRPr>
            </a:lvl3pPr>
            <a:lvl4pPr marL="1600200" indent="-228600">
              <a:defRPr sz="2800">
                <a:solidFill>
                  <a:schemeClr val="tx1"/>
                </a:solidFill>
                <a:latin typeface="Verdana" panose="020B0604030504040204" pitchFamily="34" charset="0"/>
                <a:ea typeface="宋体" panose="02010600030101010101" pitchFamily="2" charset="-122"/>
              </a:defRPr>
            </a:lvl4pPr>
            <a:lvl5pPr marL="2057400" indent="-228600">
              <a:defRPr sz="28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9pPr>
          </a:lstStyle>
          <a:p>
            <a:fld id="{DA079DD9-C9D1-C543-AF12-536BB687E807}" type="slidenum">
              <a:rPr lang="en-US" altLang="zh-CN" smtClean="0"/>
              <a:pPr/>
              <a:t>17</a:t>
            </a:fld>
            <a:endParaRPr lang="en-US" altLang="zh-CN" sz="1200">
              <a:latin typeface="Arial" panose="020B0604020202020204" pitchFamily="34"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7388"/>
            <a:ext cx="6092825" cy="3427412"/>
          </a:xfrm>
        </p:spPr>
      </p:sp>
      <p:sp>
        <p:nvSpPr>
          <p:cNvPr id="3" name="备注占位符 2"/>
          <p:cNvSpPr>
            <a:spLocks noGrp="1"/>
          </p:cNvSpPr>
          <p:nvPr>
            <p:ph type="body" idx="1"/>
          </p:nvPr>
        </p:nvSpPr>
        <p:spPr/>
        <p:txBody>
          <a:bodyPr>
            <a:normAutofit/>
          </a:bodyPr>
          <a:lstStyle/>
          <a:p>
            <a:pPr marL="228600" indent="-228600">
              <a:buFont typeface="+mj-lt"/>
              <a:buAutoNum type="arabicPeriod"/>
            </a:pPr>
            <a:endParaRPr lang="zh-CN" altLang="en-US" dirty="0"/>
          </a:p>
        </p:txBody>
      </p:sp>
      <p:sp>
        <p:nvSpPr>
          <p:cNvPr id="4" name="灯片编号占位符 3"/>
          <p:cNvSpPr>
            <a:spLocks noGrp="1"/>
          </p:cNvSpPr>
          <p:nvPr>
            <p:ph type="sldNum" sz="quarter" idx="10"/>
          </p:nvPr>
        </p:nvSpPr>
        <p:spPr/>
        <p:txBody>
          <a:bodyPr/>
          <a:lstStyle/>
          <a:p>
            <a:pPr>
              <a:defRPr/>
            </a:pPr>
            <a:fld id="{644EAE1A-43E9-4723-AFAD-5A3E57A0C007}" type="slidenum">
              <a:rPr lang="zh-CN" altLang="en-US" smtClean="0"/>
              <a:pPr>
                <a:defRPr/>
              </a:pPr>
              <a:t>73</a:t>
            </a:fld>
            <a:endParaRPr lang="zh-CN" altLang="en-US"/>
          </a:p>
        </p:txBody>
      </p:sp>
    </p:spTree>
    <p:extLst>
      <p:ext uri="{BB962C8B-B14F-4D97-AF65-F5344CB8AC3E}">
        <p14:creationId xmlns:p14="http://schemas.microsoft.com/office/powerpoint/2010/main" val="196852036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4588" y="687388"/>
            <a:ext cx="4568825" cy="3427412"/>
          </a:xfrm>
        </p:spPr>
      </p:sp>
      <p:sp>
        <p:nvSpPr>
          <p:cNvPr id="3" name="备注占位符 2"/>
          <p:cNvSpPr>
            <a:spLocks noGrp="1"/>
          </p:cNvSpPr>
          <p:nvPr>
            <p:ph type="body" idx="1"/>
          </p:nvPr>
        </p:nvSpPr>
        <p:spPr/>
        <p:txBody>
          <a:bodyPr>
            <a:normAutofit/>
          </a:bodyPr>
          <a:lstStyle/>
          <a:p>
            <a:pPr marL="228600" indent="-228600">
              <a:buFont typeface="+mj-lt"/>
              <a:buAutoNum type="arabicPeriod"/>
            </a:pPr>
            <a:endParaRPr lang="zh-CN" altLang="en-US" dirty="0"/>
          </a:p>
        </p:txBody>
      </p:sp>
      <p:sp>
        <p:nvSpPr>
          <p:cNvPr id="4" name="灯片编号占位符 3"/>
          <p:cNvSpPr>
            <a:spLocks noGrp="1"/>
          </p:cNvSpPr>
          <p:nvPr>
            <p:ph type="sldNum" sz="quarter" idx="10"/>
          </p:nvPr>
        </p:nvSpPr>
        <p:spPr/>
        <p:txBody>
          <a:bodyPr/>
          <a:lstStyle/>
          <a:p>
            <a:pPr>
              <a:defRPr/>
            </a:pPr>
            <a:fld id="{644EAE1A-43E9-4723-AFAD-5A3E57A0C007}" type="slidenum">
              <a:rPr lang="zh-CN" altLang="en-US" smtClean="0"/>
              <a:pPr>
                <a:defRPr/>
              </a:pPr>
              <a:t>74</a:t>
            </a:fld>
            <a:endParaRPr lang="zh-CN" altLang="en-US"/>
          </a:p>
        </p:txBody>
      </p:sp>
    </p:spTree>
    <p:extLst>
      <p:ext uri="{BB962C8B-B14F-4D97-AF65-F5344CB8AC3E}">
        <p14:creationId xmlns:p14="http://schemas.microsoft.com/office/powerpoint/2010/main" val="19685203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4588" y="687388"/>
            <a:ext cx="4568825" cy="3427412"/>
          </a:xfrm>
        </p:spPr>
      </p:sp>
      <p:sp>
        <p:nvSpPr>
          <p:cNvPr id="3" name="备注占位符 2"/>
          <p:cNvSpPr>
            <a:spLocks noGrp="1"/>
          </p:cNvSpPr>
          <p:nvPr>
            <p:ph type="body" idx="1"/>
          </p:nvPr>
        </p:nvSpPr>
        <p:spPr/>
        <p:txBody>
          <a:bodyPr>
            <a:normAutofit/>
          </a:bodyPr>
          <a:lstStyle/>
          <a:p>
            <a:pPr marL="228600" indent="-228600">
              <a:buFont typeface="+mj-lt"/>
              <a:buAutoNum type="arabicPeriod"/>
            </a:pPr>
            <a:endParaRPr lang="zh-CN" altLang="en-US" dirty="0"/>
          </a:p>
        </p:txBody>
      </p:sp>
      <p:sp>
        <p:nvSpPr>
          <p:cNvPr id="4" name="灯片编号占位符 3"/>
          <p:cNvSpPr>
            <a:spLocks noGrp="1"/>
          </p:cNvSpPr>
          <p:nvPr>
            <p:ph type="sldNum" sz="quarter" idx="10"/>
          </p:nvPr>
        </p:nvSpPr>
        <p:spPr/>
        <p:txBody>
          <a:bodyPr/>
          <a:lstStyle/>
          <a:p>
            <a:pPr>
              <a:defRPr/>
            </a:pPr>
            <a:fld id="{644EAE1A-43E9-4723-AFAD-5A3E57A0C007}" type="slidenum">
              <a:rPr lang="zh-CN" altLang="en-US" smtClean="0"/>
              <a:pPr>
                <a:defRPr/>
              </a:pPr>
              <a:t>75</a:t>
            </a:fld>
            <a:endParaRPr lang="zh-CN" altLang="en-US"/>
          </a:p>
        </p:txBody>
      </p:sp>
    </p:spTree>
    <p:extLst>
      <p:ext uri="{BB962C8B-B14F-4D97-AF65-F5344CB8AC3E}">
        <p14:creationId xmlns:p14="http://schemas.microsoft.com/office/powerpoint/2010/main" val="6979246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4588" y="687388"/>
            <a:ext cx="4568825" cy="3427412"/>
          </a:xfrm>
        </p:spPr>
      </p:sp>
      <p:sp>
        <p:nvSpPr>
          <p:cNvPr id="3" name="备注占位符 2"/>
          <p:cNvSpPr>
            <a:spLocks noGrp="1"/>
          </p:cNvSpPr>
          <p:nvPr>
            <p:ph type="body" idx="1"/>
          </p:nvPr>
        </p:nvSpPr>
        <p:spPr/>
        <p:txBody>
          <a:bodyPr>
            <a:normAutofit/>
          </a:bodyPr>
          <a:lstStyle/>
          <a:p>
            <a:pPr marL="228600" indent="-228600">
              <a:buFont typeface="+mj-lt"/>
              <a:buAutoNum type="arabicPeriod"/>
            </a:pPr>
            <a:endParaRPr lang="zh-CN" altLang="en-US" dirty="0"/>
          </a:p>
        </p:txBody>
      </p:sp>
      <p:sp>
        <p:nvSpPr>
          <p:cNvPr id="4" name="灯片编号占位符 3"/>
          <p:cNvSpPr>
            <a:spLocks noGrp="1"/>
          </p:cNvSpPr>
          <p:nvPr>
            <p:ph type="sldNum" sz="quarter" idx="10"/>
          </p:nvPr>
        </p:nvSpPr>
        <p:spPr/>
        <p:txBody>
          <a:bodyPr/>
          <a:lstStyle/>
          <a:p>
            <a:pPr>
              <a:defRPr/>
            </a:pPr>
            <a:fld id="{644EAE1A-43E9-4723-AFAD-5A3E57A0C007}" type="slidenum">
              <a:rPr lang="zh-CN" altLang="en-US" smtClean="0"/>
              <a:pPr>
                <a:defRPr/>
              </a:pPr>
              <a:t>76</a:t>
            </a:fld>
            <a:endParaRPr lang="zh-CN" altLang="en-US"/>
          </a:p>
        </p:txBody>
      </p:sp>
    </p:spTree>
    <p:extLst>
      <p:ext uri="{BB962C8B-B14F-4D97-AF65-F5344CB8AC3E}">
        <p14:creationId xmlns:p14="http://schemas.microsoft.com/office/powerpoint/2010/main" val="202314252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4588" y="687388"/>
            <a:ext cx="4568825" cy="3427412"/>
          </a:xfrm>
        </p:spPr>
      </p:sp>
      <p:sp>
        <p:nvSpPr>
          <p:cNvPr id="3" name="备注占位符 2"/>
          <p:cNvSpPr>
            <a:spLocks noGrp="1"/>
          </p:cNvSpPr>
          <p:nvPr>
            <p:ph type="body" idx="1"/>
          </p:nvPr>
        </p:nvSpPr>
        <p:spPr/>
        <p:txBody>
          <a:bodyPr>
            <a:normAutofit/>
          </a:bodyPr>
          <a:lstStyle/>
          <a:p>
            <a:pPr marL="228600" indent="-228600">
              <a:buFont typeface="+mj-lt"/>
              <a:buAutoNum type="arabicPeriod"/>
            </a:pPr>
            <a:endParaRPr lang="zh-CN" altLang="en-US" dirty="0"/>
          </a:p>
        </p:txBody>
      </p:sp>
      <p:sp>
        <p:nvSpPr>
          <p:cNvPr id="4" name="灯片编号占位符 3"/>
          <p:cNvSpPr>
            <a:spLocks noGrp="1"/>
          </p:cNvSpPr>
          <p:nvPr>
            <p:ph type="sldNum" sz="quarter" idx="10"/>
          </p:nvPr>
        </p:nvSpPr>
        <p:spPr/>
        <p:txBody>
          <a:bodyPr/>
          <a:lstStyle/>
          <a:p>
            <a:pPr>
              <a:defRPr/>
            </a:pPr>
            <a:fld id="{644EAE1A-43E9-4723-AFAD-5A3E57A0C007}" type="slidenum">
              <a:rPr lang="zh-CN" altLang="en-US" smtClean="0"/>
              <a:pPr>
                <a:defRPr/>
              </a:pPr>
              <a:t>77</a:t>
            </a:fld>
            <a:endParaRPr lang="zh-CN" altLang="en-US"/>
          </a:p>
        </p:txBody>
      </p:sp>
    </p:spTree>
    <p:extLst>
      <p:ext uri="{BB962C8B-B14F-4D97-AF65-F5344CB8AC3E}">
        <p14:creationId xmlns:p14="http://schemas.microsoft.com/office/powerpoint/2010/main" val="339711644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4588" y="687388"/>
            <a:ext cx="4568825" cy="3427412"/>
          </a:xfrm>
        </p:spPr>
      </p:sp>
      <p:sp>
        <p:nvSpPr>
          <p:cNvPr id="3" name="备注占位符 2"/>
          <p:cNvSpPr>
            <a:spLocks noGrp="1"/>
          </p:cNvSpPr>
          <p:nvPr>
            <p:ph type="body" idx="1"/>
          </p:nvPr>
        </p:nvSpPr>
        <p:spPr/>
        <p:txBody>
          <a:bodyPr>
            <a:normAutofit/>
          </a:bodyPr>
          <a:lstStyle/>
          <a:p>
            <a:pPr marL="228600" indent="-228600">
              <a:buFont typeface="+mj-lt"/>
              <a:buAutoNum type="arabicPeriod"/>
            </a:pPr>
            <a:endParaRPr lang="zh-CN" altLang="en-US" dirty="0"/>
          </a:p>
        </p:txBody>
      </p:sp>
      <p:sp>
        <p:nvSpPr>
          <p:cNvPr id="4" name="灯片编号占位符 3"/>
          <p:cNvSpPr>
            <a:spLocks noGrp="1"/>
          </p:cNvSpPr>
          <p:nvPr>
            <p:ph type="sldNum" sz="quarter" idx="10"/>
          </p:nvPr>
        </p:nvSpPr>
        <p:spPr/>
        <p:txBody>
          <a:bodyPr/>
          <a:lstStyle/>
          <a:p>
            <a:pPr>
              <a:defRPr/>
            </a:pPr>
            <a:fld id="{644EAE1A-43E9-4723-AFAD-5A3E57A0C007}" type="slidenum">
              <a:rPr lang="zh-CN" altLang="en-US" smtClean="0"/>
              <a:pPr>
                <a:defRPr/>
              </a:pPr>
              <a:t>78</a:t>
            </a:fld>
            <a:endParaRPr lang="zh-CN" altLang="en-US"/>
          </a:p>
        </p:txBody>
      </p:sp>
    </p:spTree>
    <p:extLst>
      <p:ext uri="{BB962C8B-B14F-4D97-AF65-F5344CB8AC3E}">
        <p14:creationId xmlns:p14="http://schemas.microsoft.com/office/powerpoint/2010/main" val="366158885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4588" y="687388"/>
            <a:ext cx="4568825" cy="3427412"/>
          </a:xfrm>
        </p:spPr>
      </p:sp>
      <p:sp>
        <p:nvSpPr>
          <p:cNvPr id="3" name="备注占位符 2"/>
          <p:cNvSpPr>
            <a:spLocks noGrp="1"/>
          </p:cNvSpPr>
          <p:nvPr>
            <p:ph type="body" idx="1"/>
          </p:nvPr>
        </p:nvSpPr>
        <p:spPr/>
        <p:txBody>
          <a:bodyPr>
            <a:normAutofit/>
          </a:bodyPr>
          <a:lstStyle/>
          <a:p>
            <a:pPr marL="228600" indent="-228600">
              <a:buFont typeface="+mj-lt"/>
              <a:buAutoNum type="arabicPeriod"/>
            </a:pPr>
            <a:endParaRPr lang="zh-CN" altLang="en-US" dirty="0"/>
          </a:p>
        </p:txBody>
      </p:sp>
      <p:sp>
        <p:nvSpPr>
          <p:cNvPr id="4" name="灯片编号占位符 3"/>
          <p:cNvSpPr>
            <a:spLocks noGrp="1"/>
          </p:cNvSpPr>
          <p:nvPr>
            <p:ph type="sldNum" sz="quarter" idx="10"/>
          </p:nvPr>
        </p:nvSpPr>
        <p:spPr/>
        <p:txBody>
          <a:bodyPr/>
          <a:lstStyle/>
          <a:p>
            <a:pPr>
              <a:defRPr/>
            </a:pPr>
            <a:fld id="{644EAE1A-43E9-4723-AFAD-5A3E57A0C007}" type="slidenum">
              <a:rPr lang="zh-CN" altLang="en-US" smtClean="0"/>
              <a:pPr>
                <a:defRPr/>
              </a:pPr>
              <a:t>79</a:t>
            </a:fld>
            <a:endParaRPr lang="zh-CN" altLang="en-US"/>
          </a:p>
        </p:txBody>
      </p:sp>
    </p:spTree>
    <p:extLst>
      <p:ext uri="{BB962C8B-B14F-4D97-AF65-F5344CB8AC3E}">
        <p14:creationId xmlns:p14="http://schemas.microsoft.com/office/powerpoint/2010/main" val="106350004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4588" y="687388"/>
            <a:ext cx="4568825" cy="3427412"/>
          </a:xfrm>
        </p:spPr>
      </p:sp>
      <p:sp>
        <p:nvSpPr>
          <p:cNvPr id="3" name="备注占位符 2"/>
          <p:cNvSpPr>
            <a:spLocks noGrp="1"/>
          </p:cNvSpPr>
          <p:nvPr>
            <p:ph type="body" idx="1"/>
          </p:nvPr>
        </p:nvSpPr>
        <p:spPr/>
        <p:txBody>
          <a:bodyPr>
            <a:normAutofit/>
          </a:bodyPr>
          <a:lstStyle/>
          <a:p>
            <a:pPr marL="228600" indent="-228600">
              <a:buFont typeface="+mj-lt"/>
              <a:buAutoNum type="arabicPeriod"/>
            </a:pPr>
            <a:endParaRPr lang="zh-CN" altLang="en-US" dirty="0"/>
          </a:p>
        </p:txBody>
      </p:sp>
      <p:sp>
        <p:nvSpPr>
          <p:cNvPr id="4" name="灯片编号占位符 3"/>
          <p:cNvSpPr>
            <a:spLocks noGrp="1"/>
          </p:cNvSpPr>
          <p:nvPr>
            <p:ph type="sldNum" sz="quarter" idx="10"/>
          </p:nvPr>
        </p:nvSpPr>
        <p:spPr/>
        <p:txBody>
          <a:bodyPr/>
          <a:lstStyle/>
          <a:p>
            <a:pPr>
              <a:defRPr/>
            </a:pPr>
            <a:fld id="{644EAE1A-43E9-4723-AFAD-5A3E57A0C007}" type="slidenum">
              <a:rPr lang="zh-CN" altLang="en-US" smtClean="0"/>
              <a:pPr>
                <a:defRPr/>
              </a:pPr>
              <a:t>80</a:t>
            </a:fld>
            <a:endParaRPr lang="zh-CN" altLang="en-US"/>
          </a:p>
        </p:txBody>
      </p:sp>
    </p:spTree>
    <p:extLst>
      <p:ext uri="{BB962C8B-B14F-4D97-AF65-F5344CB8AC3E}">
        <p14:creationId xmlns:p14="http://schemas.microsoft.com/office/powerpoint/2010/main" val="247591288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4588" y="687388"/>
            <a:ext cx="4568825" cy="3427412"/>
          </a:xfrm>
        </p:spPr>
      </p:sp>
      <p:sp>
        <p:nvSpPr>
          <p:cNvPr id="3" name="备注占位符 2"/>
          <p:cNvSpPr>
            <a:spLocks noGrp="1"/>
          </p:cNvSpPr>
          <p:nvPr>
            <p:ph type="body" idx="1"/>
          </p:nvPr>
        </p:nvSpPr>
        <p:spPr/>
        <p:txBody>
          <a:bodyPr>
            <a:normAutofit/>
          </a:bodyPr>
          <a:lstStyle/>
          <a:p>
            <a:pPr marL="228600" indent="-228600">
              <a:buFont typeface="+mj-lt"/>
              <a:buAutoNum type="arabicPeriod"/>
            </a:pPr>
            <a:endParaRPr lang="zh-CN" altLang="en-US" dirty="0"/>
          </a:p>
        </p:txBody>
      </p:sp>
      <p:sp>
        <p:nvSpPr>
          <p:cNvPr id="4" name="灯片编号占位符 3"/>
          <p:cNvSpPr>
            <a:spLocks noGrp="1"/>
          </p:cNvSpPr>
          <p:nvPr>
            <p:ph type="sldNum" sz="quarter" idx="10"/>
          </p:nvPr>
        </p:nvSpPr>
        <p:spPr/>
        <p:txBody>
          <a:bodyPr/>
          <a:lstStyle/>
          <a:p>
            <a:pPr>
              <a:defRPr/>
            </a:pPr>
            <a:fld id="{644EAE1A-43E9-4723-AFAD-5A3E57A0C007}" type="slidenum">
              <a:rPr lang="zh-CN" altLang="en-US" smtClean="0"/>
              <a:pPr>
                <a:defRPr/>
              </a:pPr>
              <a:t>81</a:t>
            </a:fld>
            <a:endParaRPr lang="zh-CN" altLang="en-US"/>
          </a:p>
        </p:txBody>
      </p:sp>
    </p:spTree>
    <p:extLst>
      <p:ext uri="{BB962C8B-B14F-4D97-AF65-F5344CB8AC3E}">
        <p14:creationId xmlns:p14="http://schemas.microsoft.com/office/powerpoint/2010/main" val="196852036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幻灯片图像占位符 1">
            <a:extLst>
              <a:ext uri="{FF2B5EF4-FFF2-40B4-BE49-F238E27FC236}">
                <a16:creationId xmlns:a16="http://schemas.microsoft.com/office/drawing/2014/main" id="{F0670441-C6A9-7F49-A2C8-16691D6F2E3C}"/>
              </a:ext>
            </a:extLst>
          </p:cNvPr>
          <p:cNvSpPr>
            <a:spLocks noGrp="1" noRot="1" noChangeAspect="1" noChangeArrowheads="1" noTextEdit="1"/>
          </p:cNvSpPr>
          <p:nvPr>
            <p:ph type="sldImg"/>
          </p:nvPr>
        </p:nvSpPr>
        <p:spPr>
          <a:xfrm>
            <a:off x="1143000" y="685800"/>
            <a:ext cx="4572000" cy="3429000"/>
          </a:xfrm>
        </p:spPr>
      </p:sp>
      <p:sp>
        <p:nvSpPr>
          <p:cNvPr id="19458" name="备注占位符 2">
            <a:extLst>
              <a:ext uri="{FF2B5EF4-FFF2-40B4-BE49-F238E27FC236}">
                <a16:creationId xmlns:a16="http://schemas.microsoft.com/office/drawing/2014/main" id="{B21E9F01-8798-6A4D-AA37-CEB31BA3C86E}"/>
              </a:ext>
            </a:extLst>
          </p:cNvPr>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9459" name="灯片编号占位符 3">
            <a:extLst>
              <a:ext uri="{FF2B5EF4-FFF2-40B4-BE49-F238E27FC236}">
                <a16:creationId xmlns:a16="http://schemas.microsoft.com/office/drawing/2014/main" id="{469D7743-928C-4B49-8889-B7DA5F9122F1}"/>
              </a:ext>
            </a:extLst>
          </p:cNvPr>
          <p:cNvSpPr>
            <a:spLocks noGrp="1"/>
          </p:cNvSpPr>
          <p:nvPr>
            <p:ph type="sldNum" sz="quarter" idx="5"/>
          </p:nvPr>
        </p:nvSpPr>
        <p:spPr>
          <a:noFill/>
          <a:extLst>
            <a:ext uri="{91240B29-F687-4F45-9708-019B960494DF}">
              <a14:hiddenLine xmlns:a14="http://schemas.microsoft.com/office/drawing/2010/main" w="9525">
                <a:solidFill>
                  <a:srgbClr val="000000"/>
                </a:solidFill>
                <a:miter lim="800000"/>
                <a:headEnd/>
                <a:tailEnd/>
              </a14:hiddenLine>
            </a:ext>
          </a:extLst>
        </p:spPr>
        <p:txBody>
          <a:bodyPr/>
          <a:lstStyle>
            <a:lvl1pPr>
              <a:defRPr sz="2800">
                <a:solidFill>
                  <a:schemeClr val="tx1"/>
                </a:solidFill>
                <a:latin typeface="Verdana" panose="020B0604030504040204" pitchFamily="34" charset="0"/>
                <a:ea typeface="宋体" panose="02010600030101010101" pitchFamily="2" charset="-122"/>
              </a:defRPr>
            </a:lvl1pPr>
            <a:lvl2pPr marL="742950" indent="-285750">
              <a:defRPr sz="2800">
                <a:solidFill>
                  <a:schemeClr val="tx1"/>
                </a:solidFill>
                <a:latin typeface="Verdana" panose="020B0604030504040204" pitchFamily="34" charset="0"/>
                <a:ea typeface="宋体" panose="02010600030101010101" pitchFamily="2" charset="-122"/>
              </a:defRPr>
            </a:lvl2pPr>
            <a:lvl3pPr marL="1143000" indent="-228600">
              <a:defRPr sz="2800">
                <a:solidFill>
                  <a:schemeClr val="tx1"/>
                </a:solidFill>
                <a:latin typeface="Verdana" panose="020B0604030504040204" pitchFamily="34" charset="0"/>
                <a:ea typeface="宋体" panose="02010600030101010101" pitchFamily="2" charset="-122"/>
              </a:defRPr>
            </a:lvl3pPr>
            <a:lvl4pPr marL="1600200" indent="-228600">
              <a:defRPr sz="2800">
                <a:solidFill>
                  <a:schemeClr val="tx1"/>
                </a:solidFill>
                <a:latin typeface="Verdana" panose="020B0604030504040204" pitchFamily="34" charset="0"/>
                <a:ea typeface="宋体" panose="02010600030101010101" pitchFamily="2" charset="-122"/>
              </a:defRPr>
            </a:lvl4pPr>
            <a:lvl5pPr marL="2057400" indent="-228600">
              <a:defRPr sz="28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9pPr>
          </a:lstStyle>
          <a:p>
            <a:fld id="{DA079DD9-C9D1-C543-AF12-536BB687E807}" type="slidenum">
              <a:rPr lang="en-US" altLang="zh-CN" smtClean="0"/>
              <a:pPr/>
              <a:t>82</a:t>
            </a:fld>
            <a:endParaRPr lang="en-US" altLang="zh-CN" sz="1200">
              <a:latin typeface="Arial" panose="020B0604020202020204" pitchFamily="34"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幻灯片图像占位符 1">
            <a:extLst>
              <a:ext uri="{FF2B5EF4-FFF2-40B4-BE49-F238E27FC236}">
                <a16:creationId xmlns:a16="http://schemas.microsoft.com/office/drawing/2014/main" id="{F0670441-C6A9-7F49-A2C8-16691D6F2E3C}"/>
              </a:ext>
            </a:extLst>
          </p:cNvPr>
          <p:cNvSpPr>
            <a:spLocks noGrp="1" noRot="1" noChangeAspect="1" noChangeArrowheads="1" noTextEdit="1"/>
          </p:cNvSpPr>
          <p:nvPr>
            <p:ph type="sldImg"/>
          </p:nvPr>
        </p:nvSpPr>
        <p:spPr>
          <a:xfrm>
            <a:off x="1143000" y="685800"/>
            <a:ext cx="4572000" cy="3429000"/>
          </a:xfrm>
        </p:spPr>
      </p:sp>
      <p:sp>
        <p:nvSpPr>
          <p:cNvPr id="19458" name="备注占位符 2">
            <a:extLst>
              <a:ext uri="{FF2B5EF4-FFF2-40B4-BE49-F238E27FC236}">
                <a16:creationId xmlns:a16="http://schemas.microsoft.com/office/drawing/2014/main" id="{B21E9F01-8798-6A4D-AA37-CEB31BA3C86E}"/>
              </a:ext>
            </a:extLst>
          </p:cNvPr>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9459" name="灯片编号占位符 3">
            <a:extLst>
              <a:ext uri="{FF2B5EF4-FFF2-40B4-BE49-F238E27FC236}">
                <a16:creationId xmlns:a16="http://schemas.microsoft.com/office/drawing/2014/main" id="{469D7743-928C-4B49-8889-B7DA5F9122F1}"/>
              </a:ext>
            </a:extLst>
          </p:cNvPr>
          <p:cNvSpPr>
            <a:spLocks noGrp="1"/>
          </p:cNvSpPr>
          <p:nvPr>
            <p:ph type="sldNum" sz="quarter" idx="5"/>
          </p:nvPr>
        </p:nvSpPr>
        <p:spPr>
          <a:noFill/>
          <a:extLst>
            <a:ext uri="{91240B29-F687-4F45-9708-019B960494DF}">
              <a14:hiddenLine xmlns:a14="http://schemas.microsoft.com/office/drawing/2010/main" w="9525">
                <a:solidFill>
                  <a:srgbClr val="000000"/>
                </a:solidFill>
                <a:miter lim="800000"/>
                <a:headEnd/>
                <a:tailEnd/>
              </a14:hiddenLine>
            </a:ext>
          </a:extLst>
        </p:spPr>
        <p:txBody>
          <a:bodyPr/>
          <a:lstStyle>
            <a:lvl1pPr>
              <a:defRPr sz="2800">
                <a:solidFill>
                  <a:schemeClr val="tx1"/>
                </a:solidFill>
                <a:latin typeface="Verdana" panose="020B0604030504040204" pitchFamily="34" charset="0"/>
                <a:ea typeface="宋体" panose="02010600030101010101" pitchFamily="2" charset="-122"/>
              </a:defRPr>
            </a:lvl1pPr>
            <a:lvl2pPr marL="742950" indent="-285750">
              <a:defRPr sz="2800">
                <a:solidFill>
                  <a:schemeClr val="tx1"/>
                </a:solidFill>
                <a:latin typeface="Verdana" panose="020B0604030504040204" pitchFamily="34" charset="0"/>
                <a:ea typeface="宋体" panose="02010600030101010101" pitchFamily="2" charset="-122"/>
              </a:defRPr>
            </a:lvl2pPr>
            <a:lvl3pPr marL="1143000" indent="-228600">
              <a:defRPr sz="2800">
                <a:solidFill>
                  <a:schemeClr val="tx1"/>
                </a:solidFill>
                <a:latin typeface="Verdana" panose="020B0604030504040204" pitchFamily="34" charset="0"/>
                <a:ea typeface="宋体" panose="02010600030101010101" pitchFamily="2" charset="-122"/>
              </a:defRPr>
            </a:lvl3pPr>
            <a:lvl4pPr marL="1600200" indent="-228600">
              <a:defRPr sz="2800">
                <a:solidFill>
                  <a:schemeClr val="tx1"/>
                </a:solidFill>
                <a:latin typeface="Verdana" panose="020B0604030504040204" pitchFamily="34" charset="0"/>
                <a:ea typeface="宋体" panose="02010600030101010101" pitchFamily="2" charset="-122"/>
              </a:defRPr>
            </a:lvl4pPr>
            <a:lvl5pPr marL="2057400" indent="-228600">
              <a:defRPr sz="28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9pPr>
          </a:lstStyle>
          <a:p>
            <a:fld id="{DA079DD9-C9D1-C543-AF12-536BB687E807}" type="slidenum">
              <a:rPr lang="en-US" altLang="zh-CN" smtClean="0"/>
              <a:pPr/>
              <a:t>39</a:t>
            </a:fld>
            <a:endParaRPr lang="en-US" altLang="zh-CN" sz="1200">
              <a:latin typeface="Arial" panose="020B0604020202020204" pitchFamily="34"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4588" y="687388"/>
            <a:ext cx="4568825" cy="3427412"/>
          </a:xfrm>
        </p:spPr>
      </p:sp>
      <p:sp>
        <p:nvSpPr>
          <p:cNvPr id="3" name="备注占位符 2"/>
          <p:cNvSpPr>
            <a:spLocks noGrp="1"/>
          </p:cNvSpPr>
          <p:nvPr>
            <p:ph type="body" idx="1"/>
          </p:nvPr>
        </p:nvSpPr>
        <p:spPr/>
        <p:txBody>
          <a:bodyPr>
            <a:normAutofit/>
          </a:bodyPr>
          <a:lstStyle/>
          <a:p>
            <a:pPr marL="228600" indent="-228600">
              <a:buFont typeface="+mj-lt"/>
              <a:buAutoNum type="arabicPeriod"/>
            </a:pPr>
            <a:endParaRPr lang="zh-CN" altLang="en-US" dirty="0"/>
          </a:p>
        </p:txBody>
      </p:sp>
      <p:sp>
        <p:nvSpPr>
          <p:cNvPr id="4" name="灯片编号占位符 3"/>
          <p:cNvSpPr>
            <a:spLocks noGrp="1"/>
          </p:cNvSpPr>
          <p:nvPr>
            <p:ph type="sldNum" sz="quarter" idx="10"/>
          </p:nvPr>
        </p:nvSpPr>
        <p:spPr/>
        <p:txBody>
          <a:bodyPr/>
          <a:lstStyle/>
          <a:p>
            <a:pPr>
              <a:defRPr/>
            </a:pPr>
            <a:fld id="{644EAE1A-43E9-4723-AFAD-5A3E57A0C007}" type="slidenum">
              <a:rPr lang="zh-CN" altLang="en-US" smtClean="0"/>
              <a:pPr>
                <a:defRPr/>
              </a:pPr>
              <a:t>83</a:t>
            </a:fld>
            <a:endParaRPr lang="zh-CN" altLang="en-US"/>
          </a:p>
        </p:txBody>
      </p:sp>
    </p:spTree>
    <p:extLst>
      <p:ext uri="{BB962C8B-B14F-4D97-AF65-F5344CB8AC3E}">
        <p14:creationId xmlns:p14="http://schemas.microsoft.com/office/powerpoint/2010/main" val="233371164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4588" y="687388"/>
            <a:ext cx="4568825" cy="3427412"/>
          </a:xfrm>
        </p:spPr>
      </p:sp>
      <p:sp>
        <p:nvSpPr>
          <p:cNvPr id="3" name="备注占位符 2"/>
          <p:cNvSpPr>
            <a:spLocks noGrp="1"/>
          </p:cNvSpPr>
          <p:nvPr>
            <p:ph type="body" idx="1"/>
          </p:nvPr>
        </p:nvSpPr>
        <p:spPr/>
        <p:txBody>
          <a:bodyPr>
            <a:normAutofit/>
          </a:bodyPr>
          <a:lstStyle/>
          <a:p>
            <a:pPr marL="228600" indent="-228600">
              <a:buFont typeface="+mj-lt"/>
              <a:buAutoNum type="arabicPeriod"/>
            </a:pPr>
            <a:endParaRPr lang="zh-CN" altLang="en-US" dirty="0"/>
          </a:p>
        </p:txBody>
      </p:sp>
      <p:sp>
        <p:nvSpPr>
          <p:cNvPr id="4" name="灯片编号占位符 3"/>
          <p:cNvSpPr>
            <a:spLocks noGrp="1"/>
          </p:cNvSpPr>
          <p:nvPr>
            <p:ph type="sldNum" sz="quarter" idx="10"/>
          </p:nvPr>
        </p:nvSpPr>
        <p:spPr/>
        <p:txBody>
          <a:bodyPr/>
          <a:lstStyle/>
          <a:p>
            <a:pPr>
              <a:defRPr/>
            </a:pPr>
            <a:fld id="{644EAE1A-43E9-4723-AFAD-5A3E57A0C007}" type="slidenum">
              <a:rPr lang="zh-CN" altLang="en-US" smtClean="0"/>
              <a:pPr>
                <a:defRPr/>
              </a:pPr>
              <a:t>84</a:t>
            </a:fld>
            <a:endParaRPr lang="zh-CN" altLang="en-US"/>
          </a:p>
        </p:txBody>
      </p:sp>
    </p:spTree>
    <p:extLst>
      <p:ext uri="{BB962C8B-B14F-4D97-AF65-F5344CB8AC3E}">
        <p14:creationId xmlns:p14="http://schemas.microsoft.com/office/powerpoint/2010/main" val="263976605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4588" y="687388"/>
            <a:ext cx="4568825" cy="3427412"/>
          </a:xfrm>
        </p:spPr>
      </p:sp>
      <p:sp>
        <p:nvSpPr>
          <p:cNvPr id="3" name="备注占位符 2"/>
          <p:cNvSpPr>
            <a:spLocks noGrp="1"/>
          </p:cNvSpPr>
          <p:nvPr>
            <p:ph type="body" idx="1"/>
          </p:nvPr>
        </p:nvSpPr>
        <p:spPr/>
        <p:txBody>
          <a:bodyPr>
            <a:normAutofit/>
          </a:bodyPr>
          <a:lstStyle/>
          <a:p>
            <a:pPr marL="228600" indent="-228600">
              <a:buFont typeface="+mj-lt"/>
              <a:buAutoNum type="arabicPeriod"/>
            </a:pPr>
            <a:endParaRPr lang="zh-CN" altLang="en-US" dirty="0"/>
          </a:p>
        </p:txBody>
      </p:sp>
      <p:sp>
        <p:nvSpPr>
          <p:cNvPr id="4" name="灯片编号占位符 3"/>
          <p:cNvSpPr>
            <a:spLocks noGrp="1"/>
          </p:cNvSpPr>
          <p:nvPr>
            <p:ph type="sldNum" sz="quarter" idx="10"/>
          </p:nvPr>
        </p:nvSpPr>
        <p:spPr/>
        <p:txBody>
          <a:bodyPr/>
          <a:lstStyle/>
          <a:p>
            <a:pPr>
              <a:defRPr/>
            </a:pPr>
            <a:fld id="{644EAE1A-43E9-4723-AFAD-5A3E57A0C007}" type="slidenum">
              <a:rPr lang="zh-CN" altLang="en-US" smtClean="0"/>
              <a:pPr>
                <a:defRPr/>
              </a:pPr>
              <a:t>85</a:t>
            </a:fld>
            <a:endParaRPr lang="zh-CN" altLang="en-US"/>
          </a:p>
        </p:txBody>
      </p:sp>
    </p:spTree>
    <p:extLst>
      <p:ext uri="{BB962C8B-B14F-4D97-AF65-F5344CB8AC3E}">
        <p14:creationId xmlns:p14="http://schemas.microsoft.com/office/powerpoint/2010/main" val="99352681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4588" y="687388"/>
            <a:ext cx="4568825" cy="3427412"/>
          </a:xfrm>
        </p:spPr>
      </p:sp>
      <p:sp>
        <p:nvSpPr>
          <p:cNvPr id="3" name="备注占位符 2"/>
          <p:cNvSpPr>
            <a:spLocks noGrp="1"/>
          </p:cNvSpPr>
          <p:nvPr>
            <p:ph type="body" idx="1"/>
          </p:nvPr>
        </p:nvSpPr>
        <p:spPr/>
        <p:txBody>
          <a:bodyPr>
            <a:normAutofit/>
          </a:bodyPr>
          <a:lstStyle/>
          <a:p>
            <a:pPr marL="228600" indent="-228600">
              <a:buFont typeface="+mj-lt"/>
              <a:buAutoNum type="arabicPeriod"/>
            </a:pPr>
            <a:endParaRPr lang="zh-CN" altLang="en-US" dirty="0"/>
          </a:p>
        </p:txBody>
      </p:sp>
      <p:sp>
        <p:nvSpPr>
          <p:cNvPr id="4" name="灯片编号占位符 3"/>
          <p:cNvSpPr>
            <a:spLocks noGrp="1"/>
          </p:cNvSpPr>
          <p:nvPr>
            <p:ph type="sldNum" sz="quarter" idx="10"/>
          </p:nvPr>
        </p:nvSpPr>
        <p:spPr/>
        <p:txBody>
          <a:bodyPr/>
          <a:lstStyle/>
          <a:p>
            <a:pPr>
              <a:defRPr/>
            </a:pPr>
            <a:fld id="{644EAE1A-43E9-4723-AFAD-5A3E57A0C007}" type="slidenum">
              <a:rPr lang="zh-CN" altLang="en-US" smtClean="0"/>
              <a:pPr>
                <a:defRPr/>
              </a:pPr>
              <a:t>86</a:t>
            </a:fld>
            <a:endParaRPr lang="zh-CN" altLang="en-US"/>
          </a:p>
        </p:txBody>
      </p:sp>
    </p:spTree>
    <p:extLst>
      <p:ext uri="{BB962C8B-B14F-4D97-AF65-F5344CB8AC3E}">
        <p14:creationId xmlns:p14="http://schemas.microsoft.com/office/powerpoint/2010/main" val="290801802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4588" y="687388"/>
            <a:ext cx="4568825" cy="3427412"/>
          </a:xfrm>
        </p:spPr>
      </p:sp>
      <p:sp>
        <p:nvSpPr>
          <p:cNvPr id="3" name="备注占位符 2"/>
          <p:cNvSpPr>
            <a:spLocks noGrp="1"/>
          </p:cNvSpPr>
          <p:nvPr>
            <p:ph type="body" idx="1"/>
          </p:nvPr>
        </p:nvSpPr>
        <p:spPr/>
        <p:txBody>
          <a:bodyPr>
            <a:normAutofit/>
          </a:bodyPr>
          <a:lstStyle/>
          <a:p>
            <a:pPr marL="228600" indent="-228600">
              <a:buFont typeface="+mj-lt"/>
              <a:buAutoNum type="arabicPeriod"/>
            </a:pPr>
            <a:endParaRPr lang="zh-CN" altLang="en-US" dirty="0"/>
          </a:p>
        </p:txBody>
      </p:sp>
      <p:sp>
        <p:nvSpPr>
          <p:cNvPr id="4" name="灯片编号占位符 3"/>
          <p:cNvSpPr>
            <a:spLocks noGrp="1"/>
          </p:cNvSpPr>
          <p:nvPr>
            <p:ph type="sldNum" sz="quarter" idx="10"/>
          </p:nvPr>
        </p:nvSpPr>
        <p:spPr/>
        <p:txBody>
          <a:bodyPr/>
          <a:lstStyle/>
          <a:p>
            <a:pPr>
              <a:defRPr/>
            </a:pPr>
            <a:fld id="{644EAE1A-43E9-4723-AFAD-5A3E57A0C007}" type="slidenum">
              <a:rPr lang="zh-CN" altLang="en-US" smtClean="0"/>
              <a:pPr>
                <a:defRPr/>
              </a:pPr>
              <a:t>87</a:t>
            </a:fld>
            <a:endParaRPr lang="zh-CN" altLang="en-US"/>
          </a:p>
        </p:txBody>
      </p:sp>
    </p:spTree>
    <p:extLst>
      <p:ext uri="{BB962C8B-B14F-4D97-AF65-F5344CB8AC3E}">
        <p14:creationId xmlns:p14="http://schemas.microsoft.com/office/powerpoint/2010/main" val="376022040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4588" y="687388"/>
            <a:ext cx="4568825" cy="3427412"/>
          </a:xfrm>
        </p:spPr>
      </p:sp>
      <p:sp>
        <p:nvSpPr>
          <p:cNvPr id="3" name="备注占位符 2"/>
          <p:cNvSpPr>
            <a:spLocks noGrp="1"/>
          </p:cNvSpPr>
          <p:nvPr>
            <p:ph type="body" idx="1"/>
          </p:nvPr>
        </p:nvSpPr>
        <p:spPr/>
        <p:txBody>
          <a:bodyPr>
            <a:normAutofit/>
          </a:bodyPr>
          <a:lstStyle/>
          <a:p>
            <a:pPr marL="228600" indent="-228600">
              <a:buFont typeface="+mj-lt"/>
              <a:buAutoNum type="arabicPeriod"/>
            </a:pPr>
            <a:endParaRPr lang="zh-CN" altLang="en-US" dirty="0"/>
          </a:p>
        </p:txBody>
      </p:sp>
      <p:sp>
        <p:nvSpPr>
          <p:cNvPr id="4" name="灯片编号占位符 3"/>
          <p:cNvSpPr>
            <a:spLocks noGrp="1"/>
          </p:cNvSpPr>
          <p:nvPr>
            <p:ph type="sldNum" sz="quarter" idx="10"/>
          </p:nvPr>
        </p:nvSpPr>
        <p:spPr/>
        <p:txBody>
          <a:bodyPr/>
          <a:lstStyle/>
          <a:p>
            <a:pPr>
              <a:defRPr/>
            </a:pPr>
            <a:fld id="{644EAE1A-43E9-4723-AFAD-5A3E57A0C007}" type="slidenum">
              <a:rPr lang="zh-CN" altLang="en-US" smtClean="0"/>
              <a:pPr>
                <a:defRPr/>
              </a:pPr>
              <a:t>88</a:t>
            </a:fld>
            <a:endParaRPr lang="zh-CN" altLang="en-US"/>
          </a:p>
        </p:txBody>
      </p:sp>
    </p:spTree>
    <p:extLst>
      <p:ext uri="{BB962C8B-B14F-4D97-AF65-F5344CB8AC3E}">
        <p14:creationId xmlns:p14="http://schemas.microsoft.com/office/powerpoint/2010/main" val="320554398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4588" y="687388"/>
            <a:ext cx="4568825" cy="3427412"/>
          </a:xfrm>
        </p:spPr>
      </p:sp>
      <p:sp>
        <p:nvSpPr>
          <p:cNvPr id="3" name="备注占位符 2"/>
          <p:cNvSpPr>
            <a:spLocks noGrp="1"/>
          </p:cNvSpPr>
          <p:nvPr>
            <p:ph type="body" idx="1"/>
          </p:nvPr>
        </p:nvSpPr>
        <p:spPr/>
        <p:txBody>
          <a:bodyPr>
            <a:normAutofit/>
          </a:bodyPr>
          <a:lstStyle/>
          <a:p>
            <a:pPr marL="228600" indent="-228600">
              <a:buFont typeface="+mj-lt"/>
              <a:buAutoNum type="arabicPeriod"/>
            </a:pPr>
            <a:endParaRPr lang="zh-CN" altLang="en-US" dirty="0"/>
          </a:p>
        </p:txBody>
      </p:sp>
      <p:sp>
        <p:nvSpPr>
          <p:cNvPr id="4" name="灯片编号占位符 3"/>
          <p:cNvSpPr>
            <a:spLocks noGrp="1"/>
          </p:cNvSpPr>
          <p:nvPr>
            <p:ph type="sldNum" sz="quarter" idx="10"/>
          </p:nvPr>
        </p:nvSpPr>
        <p:spPr/>
        <p:txBody>
          <a:bodyPr/>
          <a:lstStyle/>
          <a:p>
            <a:pPr>
              <a:defRPr/>
            </a:pPr>
            <a:fld id="{644EAE1A-43E9-4723-AFAD-5A3E57A0C007}" type="slidenum">
              <a:rPr lang="zh-CN" altLang="en-US" smtClean="0"/>
              <a:pPr>
                <a:defRPr/>
              </a:pPr>
              <a:t>89</a:t>
            </a:fld>
            <a:endParaRPr lang="zh-CN" altLang="en-US"/>
          </a:p>
        </p:txBody>
      </p:sp>
    </p:spTree>
    <p:extLst>
      <p:ext uri="{BB962C8B-B14F-4D97-AF65-F5344CB8AC3E}">
        <p14:creationId xmlns:p14="http://schemas.microsoft.com/office/powerpoint/2010/main" val="406714704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4588" y="687388"/>
            <a:ext cx="4568825" cy="3427412"/>
          </a:xfrm>
        </p:spPr>
      </p:sp>
      <p:sp>
        <p:nvSpPr>
          <p:cNvPr id="3" name="备注占位符 2"/>
          <p:cNvSpPr>
            <a:spLocks noGrp="1"/>
          </p:cNvSpPr>
          <p:nvPr>
            <p:ph type="body" idx="1"/>
          </p:nvPr>
        </p:nvSpPr>
        <p:spPr/>
        <p:txBody>
          <a:bodyPr>
            <a:normAutofit/>
          </a:bodyPr>
          <a:lstStyle/>
          <a:p>
            <a:pPr marL="228600" indent="-228600">
              <a:buFont typeface="+mj-lt"/>
              <a:buAutoNum type="arabicPeriod"/>
            </a:pPr>
            <a:endParaRPr lang="zh-CN" altLang="en-US" dirty="0"/>
          </a:p>
        </p:txBody>
      </p:sp>
      <p:sp>
        <p:nvSpPr>
          <p:cNvPr id="4" name="灯片编号占位符 3"/>
          <p:cNvSpPr>
            <a:spLocks noGrp="1"/>
          </p:cNvSpPr>
          <p:nvPr>
            <p:ph type="sldNum" sz="quarter" idx="10"/>
          </p:nvPr>
        </p:nvSpPr>
        <p:spPr/>
        <p:txBody>
          <a:bodyPr/>
          <a:lstStyle/>
          <a:p>
            <a:pPr>
              <a:defRPr/>
            </a:pPr>
            <a:fld id="{644EAE1A-43E9-4723-AFAD-5A3E57A0C007}" type="slidenum">
              <a:rPr lang="zh-CN" altLang="en-US" smtClean="0"/>
              <a:pPr>
                <a:defRPr/>
              </a:pPr>
              <a:t>90</a:t>
            </a:fld>
            <a:endParaRPr lang="zh-CN" altLang="en-US"/>
          </a:p>
        </p:txBody>
      </p:sp>
    </p:spTree>
    <p:extLst>
      <p:ext uri="{BB962C8B-B14F-4D97-AF65-F5344CB8AC3E}">
        <p14:creationId xmlns:p14="http://schemas.microsoft.com/office/powerpoint/2010/main" val="417525563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4588" y="687388"/>
            <a:ext cx="4568825" cy="3427412"/>
          </a:xfrm>
        </p:spPr>
      </p:sp>
      <p:sp>
        <p:nvSpPr>
          <p:cNvPr id="3" name="备注占位符 2"/>
          <p:cNvSpPr>
            <a:spLocks noGrp="1"/>
          </p:cNvSpPr>
          <p:nvPr>
            <p:ph type="body" idx="1"/>
          </p:nvPr>
        </p:nvSpPr>
        <p:spPr/>
        <p:txBody>
          <a:bodyPr>
            <a:normAutofit/>
          </a:bodyPr>
          <a:lstStyle/>
          <a:p>
            <a:pPr marL="228600" indent="-228600">
              <a:buFont typeface="+mj-lt"/>
              <a:buAutoNum type="arabicPeriod"/>
            </a:pPr>
            <a:endParaRPr lang="zh-CN" altLang="en-US" dirty="0"/>
          </a:p>
        </p:txBody>
      </p:sp>
      <p:sp>
        <p:nvSpPr>
          <p:cNvPr id="4" name="灯片编号占位符 3"/>
          <p:cNvSpPr>
            <a:spLocks noGrp="1"/>
          </p:cNvSpPr>
          <p:nvPr>
            <p:ph type="sldNum" sz="quarter" idx="10"/>
          </p:nvPr>
        </p:nvSpPr>
        <p:spPr/>
        <p:txBody>
          <a:bodyPr/>
          <a:lstStyle/>
          <a:p>
            <a:pPr>
              <a:defRPr/>
            </a:pPr>
            <a:fld id="{644EAE1A-43E9-4723-AFAD-5A3E57A0C007}" type="slidenum">
              <a:rPr lang="zh-CN" altLang="en-US" smtClean="0"/>
              <a:pPr>
                <a:defRPr/>
              </a:pPr>
              <a:t>91</a:t>
            </a:fld>
            <a:endParaRPr lang="zh-CN" altLang="en-US"/>
          </a:p>
        </p:txBody>
      </p:sp>
    </p:spTree>
    <p:extLst>
      <p:ext uri="{BB962C8B-B14F-4D97-AF65-F5344CB8AC3E}">
        <p14:creationId xmlns:p14="http://schemas.microsoft.com/office/powerpoint/2010/main" val="183856017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4588" y="687388"/>
            <a:ext cx="4568825" cy="3427412"/>
          </a:xfrm>
        </p:spPr>
      </p:sp>
      <p:sp>
        <p:nvSpPr>
          <p:cNvPr id="3" name="备注占位符 2"/>
          <p:cNvSpPr>
            <a:spLocks noGrp="1"/>
          </p:cNvSpPr>
          <p:nvPr>
            <p:ph type="body" idx="1"/>
          </p:nvPr>
        </p:nvSpPr>
        <p:spPr/>
        <p:txBody>
          <a:bodyPr>
            <a:normAutofit/>
          </a:bodyPr>
          <a:lstStyle/>
          <a:p>
            <a:pPr marL="228600" indent="-228600">
              <a:buFont typeface="+mj-lt"/>
              <a:buAutoNum type="arabicPeriod"/>
            </a:pPr>
            <a:endParaRPr lang="zh-CN" altLang="en-US" dirty="0"/>
          </a:p>
        </p:txBody>
      </p:sp>
      <p:sp>
        <p:nvSpPr>
          <p:cNvPr id="4" name="灯片编号占位符 3"/>
          <p:cNvSpPr>
            <a:spLocks noGrp="1"/>
          </p:cNvSpPr>
          <p:nvPr>
            <p:ph type="sldNum" sz="quarter" idx="10"/>
          </p:nvPr>
        </p:nvSpPr>
        <p:spPr/>
        <p:txBody>
          <a:bodyPr/>
          <a:lstStyle/>
          <a:p>
            <a:pPr>
              <a:defRPr/>
            </a:pPr>
            <a:fld id="{644EAE1A-43E9-4723-AFAD-5A3E57A0C007}" type="slidenum">
              <a:rPr lang="zh-CN" altLang="en-US" smtClean="0"/>
              <a:pPr>
                <a:defRPr/>
              </a:pPr>
              <a:t>92</a:t>
            </a:fld>
            <a:endParaRPr lang="zh-CN" altLang="en-US"/>
          </a:p>
        </p:txBody>
      </p:sp>
    </p:spTree>
    <p:extLst>
      <p:ext uri="{BB962C8B-B14F-4D97-AF65-F5344CB8AC3E}">
        <p14:creationId xmlns:p14="http://schemas.microsoft.com/office/powerpoint/2010/main" val="14203168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幻灯片图像占位符 1">
            <a:extLst>
              <a:ext uri="{FF2B5EF4-FFF2-40B4-BE49-F238E27FC236}">
                <a16:creationId xmlns:a16="http://schemas.microsoft.com/office/drawing/2014/main" id="{F0670441-C6A9-7F49-A2C8-16691D6F2E3C}"/>
              </a:ext>
            </a:extLst>
          </p:cNvPr>
          <p:cNvSpPr>
            <a:spLocks noGrp="1" noRot="1" noChangeAspect="1" noChangeArrowheads="1" noTextEdit="1"/>
          </p:cNvSpPr>
          <p:nvPr>
            <p:ph type="sldImg"/>
          </p:nvPr>
        </p:nvSpPr>
        <p:spPr>
          <a:xfrm>
            <a:off x="1143000" y="685800"/>
            <a:ext cx="4572000" cy="3429000"/>
          </a:xfrm>
        </p:spPr>
      </p:sp>
      <p:sp>
        <p:nvSpPr>
          <p:cNvPr id="19458" name="备注占位符 2">
            <a:extLst>
              <a:ext uri="{FF2B5EF4-FFF2-40B4-BE49-F238E27FC236}">
                <a16:creationId xmlns:a16="http://schemas.microsoft.com/office/drawing/2014/main" id="{B21E9F01-8798-6A4D-AA37-CEB31BA3C86E}"/>
              </a:ext>
            </a:extLst>
          </p:cNvPr>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9459" name="灯片编号占位符 3">
            <a:extLst>
              <a:ext uri="{FF2B5EF4-FFF2-40B4-BE49-F238E27FC236}">
                <a16:creationId xmlns:a16="http://schemas.microsoft.com/office/drawing/2014/main" id="{469D7743-928C-4B49-8889-B7DA5F9122F1}"/>
              </a:ext>
            </a:extLst>
          </p:cNvPr>
          <p:cNvSpPr>
            <a:spLocks noGrp="1"/>
          </p:cNvSpPr>
          <p:nvPr>
            <p:ph type="sldNum" sz="quarter" idx="5"/>
          </p:nvPr>
        </p:nvSpPr>
        <p:spPr>
          <a:noFill/>
          <a:extLst>
            <a:ext uri="{91240B29-F687-4F45-9708-019B960494DF}">
              <a14:hiddenLine xmlns:a14="http://schemas.microsoft.com/office/drawing/2010/main" w="9525">
                <a:solidFill>
                  <a:srgbClr val="000000"/>
                </a:solidFill>
                <a:miter lim="800000"/>
                <a:headEnd/>
                <a:tailEnd/>
              </a14:hiddenLine>
            </a:ext>
          </a:extLst>
        </p:spPr>
        <p:txBody>
          <a:bodyPr/>
          <a:lstStyle>
            <a:lvl1pPr>
              <a:defRPr sz="2800">
                <a:solidFill>
                  <a:schemeClr val="tx1"/>
                </a:solidFill>
                <a:latin typeface="Verdana" panose="020B0604030504040204" pitchFamily="34" charset="0"/>
                <a:ea typeface="宋体" panose="02010600030101010101" pitchFamily="2" charset="-122"/>
              </a:defRPr>
            </a:lvl1pPr>
            <a:lvl2pPr marL="742950" indent="-285750">
              <a:defRPr sz="2800">
                <a:solidFill>
                  <a:schemeClr val="tx1"/>
                </a:solidFill>
                <a:latin typeface="Verdana" panose="020B0604030504040204" pitchFamily="34" charset="0"/>
                <a:ea typeface="宋体" panose="02010600030101010101" pitchFamily="2" charset="-122"/>
              </a:defRPr>
            </a:lvl2pPr>
            <a:lvl3pPr marL="1143000" indent="-228600">
              <a:defRPr sz="2800">
                <a:solidFill>
                  <a:schemeClr val="tx1"/>
                </a:solidFill>
                <a:latin typeface="Verdana" panose="020B0604030504040204" pitchFamily="34" charset="0"/>
                <a:ea typeface="宋体" panose="02010600030101010101" pitchFamily="2" charset="-122"/>
              </a:defRPr>
            </a:lvl3pPr>
            <a:lvl4pPr marL="1600200" indent="-228600">
              <a:defRPr sz="2800">
                <a:solidFill>
                  <a:schemeClr val="tx1"/>
                </a:solidFill>
                <a:latin typeface="Verdana" panose="020B0604030504040204" pitchFamily="34" charset="0"/>
                <a:ea typeface="宋体" panose="02010600030101010101" pitchFamily="2" charset="-122"/>
              </a:defRPr>
            </a:lvl4pPr>
            <a:lvl5pPr marL="2057400" indent="-228600">
              <a:defRPr sz="28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9pPr>
          </a:lstStyle>
          <a:p>
            <a:fld id="{DA079DD9-C9D1-C543-AF12-536BB687E807}" type="slidenum">
              <a:rPr lang="en-US" altLang="zh-CN" smtClean="0"/>
              <a:pPr/>
              <a:t>46</a:t>
            </a:fld>
            <a:endParaRPr lang="en-US" altLang="zh-CN" sz="1200">
              <a:latin typeface="Arial" panose="020B0604020202020204" pitchFamily="34" charset="0"/>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幻灯片图像占位符 1">
            <a:extLst>
              <a:ext uri="{FF2B5EF4-FFF2-40B4-BE49-F238E27FC236}">
                <a16:creationId xmlns:a16="http://schemas.microsoft.com/office/drawing/2014/main" id="{F0670441-C6A9-7F49-A2C8-16691D6F2E3C}"/>
              </a:ext>
            </a:extLst>
          </p:cNvPr>
          <p:cNvSpPr>
            <a:spLocks noGrp="1" noRot="1" noChangeAspect="1" noChangeArrowheads="1" noTextEdit="1"/>
          </p:cNvSpPr>
          <p:nvPr>
            <p:ph type="sldImg"/>
          </p:nvPr>
        </p:nvSpPr>
        <p:spPr>
          <a:xfrm>
            <a:off x="1143000" y="685800"/>
            <a:ext cx="4572000" cy="3429000"/>
          </a:xfrm>
        </p:spPr>
      </p:sp>
      <p:sp>
        <p:nvSpPr>
          <p:cNvPr id="19458" name="备注占位符 2">
            <a:extLst>
              <a:ext uri="{FF2B5EF4-FFF2-40B4-BE49-F238E27FC236}">
                <a16:creationId xmlns:a16="http://schemas.microsoft.com/office/drawing/2014/main" id="{B21E9F01-8798-6A4D-AA37-CEB31BA3C86E}"/>
              </a:ext>
            </a:extLst>
          </p:cNvPr>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9459" name="灯片编号占位符 3">
            <a:extLst>
              <a:ext uri="{FF2B5EF4-FFF2-40B4-BE49-F238E27FC236}">
                <a16:creationId xmlns:a16="http://schemas.microsoft.com/office/drawing/2014/main" id="{469D7743-928C-4B49-8889-B7DA5F9122F1}"/>
              </a:ext>
            </a:extLst>
          </p:cNvPr>
          <p:cNvSpPr>
            <a:spLocks noGrp="1"/>
          </p:cNvSpPr>
          <p:nvPr>
            <p:ph type="sldNum" sz="quarter" idx="5"/>
          </p:nvPr>
        </p:nvSpPr>
        <p:spPr>
          <a:noFill/>
          <a:extLst>
            <a:ext uri="{91240B29-F687-4F45-9708-019B960494DF}">
              <a14:hiddenLine xmlns:a14="http://schemas.microsoft.com/office/drawing/2010/main" w="9525">
                <a:solidFill>
                  <a:srgbClr val="000000"/>
                </a:solidFill>
                <a:miter lim="800000"/>
                <a:headEnd/>
                <a:tailEnd/>
              </a14:hiddenLine>
            </a:ext>
          </a:extLst>
        </p:spPr>
        <p:txBody>
          <a:bodyPr/>
          <a:lstStyle>
            <a:lvl1pPr>
              <a:defRPr sz="2800">
                <a:solidFill>
                  <a:schemeClr val="tx1"/>
                </a:solidFill>
                <a:latin typeface="Verdana" panose="020B0604030504040204" pitchFamily="34" charset="0"/>
                <a:ea typeface="宋体" panose="02010600030101010101" pitchFamily="2" charset="-122"/>
              </a:defRPr>
            </a:lvl1pPr>
            <a:lvl2pPr marL="742950" indent="-285750">
              <a:defRPr sz="2800">
                <a:solidFill>
                  <a:schemeClr val="tx1"/>
                </a:solidFill>
                <a:latin typeface="Verdana" panose="020B0604030504040204" pitchFamily="34" charset="0"/>
                <a:ea typeface="宋体" panose="02010600030101010101" pitchFamily="2" charset="-122"/>
              </a:defRPr>
            </a:lvl2pPr>
            <a:lvl3pPr marL="1143000" indent="-228600">
              <a:defRPr sz="2800">
                <a:solidFill>
                  <a:schemeClr val="tx1"/>
                </a:solidFill>
                <a:latin typeface="Verdana" panose="020B0604030504040204" pitchFamily="34" charset="0"/>
                <a:ea typeface="宋体" panose="02010600030101010101" pitchFamily="2" charset="-122"/>
              </a:defRPr>
            </a:lvl3pPr>
            <a:lvl4pPr marL="1600200" indent="-228600">
              <a:defRPr sz="2800">
                <a:solidFill>
                  <a:schemeClr val="tx1"/>
                </a:solidFill>
                <a:latin typeface="Verdana" panose="020B0604030504040204" pitchFamily="34" charset="0"/>
                <a:ea typeface="宋体" panose="02010600030101010101" pitchFamily="2" charset="-122"/>
              </a:defRPr>
            </a:lvl4pPr>
            <a:lvl5pPr marL="2057400" indent="-228600">
              <a:defRPr sz="28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9pPr>
          </a:lstStyle>
          <a:p>
            <a:fld id="{DA079DD9-C9D1-C543-AF12-536BB687E807}" type="slidenum">
              <a:rPr lang="en-US" altLang="zh-CN" smtClean="0"/>
              <a:pPr/>
              <a:t>93</a:t>
            </a:fld>
            <a:endParaRPr lang="en-US" altLang="zh-CN" sz="1200">
              <a:latin typeface="Arial" panose="020B0604020202020204" pitchFamily="34" charset="0"/>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4588" y="687388"/>
            <a:ext cx="4568825" cy="3427412"/>
          </a:xfrm>
        </p:spPr>
      </p:sp>
      <p:sp>
        <p:nvSpPr>
          <p:cNvPr id="3" name="备注占位符 2"/>
          <p:cNvSpPr>
            <a:spLocks noGrp="1"/>
          </p:cNvSpPr>
          <p:nvPr>
            <p:ph type="body" idx="1"/>
          </p:nvPr>
        </p:nvSpPr>
        <p:spPr/>
        <p:txBody>
          <a:bodyPr>
            <a:normAutofit/>
          </a:bodyPr>
          <a:lstStyle/>
          <a:p>
            <a:pPr marL="228600" indent="-228600">
              <a:buFont typeface="+mj-lt"/>
              <a:buAutoNum type="arabicPeriod"/>
            </a:pPr>
            <a:endParaRPr lang="zh-CN" altLang="en-US" dirty="0"/>
          </a:p>
        </p:txBody>
      </p:sp>
      <p:sp>
        <p:nvSpPr>
          <p:cNvPr id="4" name="灯片编号占位符 3"/>
          <p:cNvSpPr>
            <a:spLocks noGrp="1"/>
          </p:cNvSpPr>
          <p:nvPr>
            <p:ph type="sldNum" sz="quarter" idx="10"/>
          </p:nvPr>
        </p:nvSpPr>
        <p:spPr/>
        <p:txBody>
          <a:bodyPr/>
          <a:lstStyle/>
          <a:p>
            <a:pPr>
              <a:defRPr/>
            </a:pPr>
            <a:fld id="{644EAE1A-43E9-4723-AFAD-5A3E57A0C007}" type="slidenum">
              <a:rPr lang="zh-CN" altLang="en-US" smtClean="0"/>
              <a:pPr>
                <a:defRPr/>
              </a:pPr>
              <a:t>94</a:t>
            </a:fld>
            <a:endParaRPr lang="zh-CN" altLang="en-US"/>
          </a:p>
        </p:txBody>
      </p:sp>
    </p:spTree>
    <p:extLst>
      <p:ext uri="{BB962C8B-B14F-4D97-AF65-F5344CB8AC3E}">
        <p14:creationId xmlns:p14="http://schemas.microsoft.com/office/powerpoint/2010/main" val="243375562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4588" y="687388"/>
            <a:ext cx="4568825" cy="3427412"/>
          </a:xfrm>
        </p:spPr>
      </p:sp>
      <p:sp>
        <p:nvSpPr>
          <p:cNvPr id="3" name="备注占位符 2"/>
          <p:cNvSpPr>
            <a:spLocks noGrp="1"/>
          </p:cNvSpPr>
          <p:nvPr>
            <p:ph type="body" idx="1"/>
          </p:nvPr>
        </p:nvSpPr>
        <p:spPr/>
        <p:txBody>
          <a:bodyPr>
            <a:normAutofit/>
          </a:bodyPr>
          <a:lstStyle/>
          <a:p>
            <a:pPr marL="228600" indent="-228600">
              <a:buFont typeface="+mj-lt"/>
              <a:buAutoNum type="arabicPeriod"/>
            </a:pPr>
            <a:endParaRPr lang="zh-CN" altLang="en-US" dirty="0"/>
          </a:p>
        </p:txBody>
      </p:sp>
      <p:sp>
        <p:nvSpPr>
          <p:cNvPr id="4" name="灯片编号占位符 3"/>
          <p:cNvSpPr>
            <a:spLocks noGrp="1"/>
          </p:cNvSpPr>
          <p:nvPr>
            <p:ph type="sldNum" sz="quarter" idx="10"/>
          </p:nvPr>
        </p:nvSpPr>
        <p:spPr/>
        <p:txBody>
          <a:bodyPr/>
          <a:lstStyle/>
          <a:p>
            <a:pPr>
              <a:defRPr/>
            </a:pPr>
            <a:fld id="{644EAE1A-43E9-4723-AFAD-5A3E57A0C007}" type="slidenum">
              <a:rPr lang="zh-CN" altLang="en-US" smtClean="0"/>
              <a:pPr>
                <a:defRPr/>
              </a:pPr>
              <a:t>95</a:t>
            </a:fld>
            <a:endParaRPr lang="zh-CN" altLang="en-US"/>
          </a:p>
        </p:txBody>
      </p:sp>
    </p:spTree>
    <p:extLst>
      <p:ext uri="{BB962C8B-B14F-4D97-AF65-F5344CB8AC3E}">
        <p14:creationId xmlns:p14="http://schemas.microsoft.com/office/powerpoint/2010/main" val="138423250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4588" y="687388"/>
            <a:ext cx="4568825" cy="3427412"/>
          </a:xfrm>
        </p:spPr>
      </p:sp>
      <p:sp>
        <p:nvSpPr>
          <p:cNvPr id="3" name="备注占位符 2"/>
          <p:cNvSpPr>
            <a:spLocks noGrp="1"/>
          </p:cNvSpPr>
          <p:nvPr>
            <p:ph type="body" idx="1"/>
          </p:nvPr>
        </p:nvSpPr>
        <p:spPr/>
        <p:txBody>
          <a:bodyPr>
            <a:normAutofit/>
          </a:bodyPr>
          <a:lstStyle/>
          <a:p>
            <a:pPr marL="228600" indent="-228600">
              <a:buFont typeface="+mj-lt"/>
              <a:buAutoNum type="arabicPeriod"/>
            </a:pPr>
            <a:endParaRPr lang="zh-CN" altLang="en-US" dirty="0"/>
          </a:p>
        </p:txBody>
      </p:sp>
      <p:sp>
        <p:nvSpPr>
          <p:cNvPr id="4" name="灯片编号占位符 3"/>
          <p:cNvSpPr>
            <a:spLocks noGrp="1"/>
          </p:cNvSpPr>
          <p:nvPr>
            <p:ph type="sldNum" sz="quarter" idx="10"/>
          </p:nvPr>
        </p:nvSpPr>
        <p:spPr/>
        <p:txBody>
          <a:bodyPr/>
          <a:lstStyle/>
          <a:p>
            <a:pPr>
              <a:defRPr/>
            </a:pPr>
            <a:fld id="{644EAE1A-43E9-4723-AFAD-5A3E57A0C007}" type="slidenum">
              <a:rPr lang="zh-CN" altLang="en-US" smtClean="0"/>
              <a:pPr>
                <a:defRPr/>
              </a:pPr>
              <a:t>96</a:t>
            </a:fld>
            <a:endParaRPr lang="zh-CN" altLang="en-US"/>
          </a:p>
        </p:txBody>
      </p:sp>
    </p:spTree>
    <p:extLst>
      <p:ext uri="{BB962C8B-B14F-4D97-AF65-F5344CB8AC3E}">
        <p14:creationId xmlns:p14="http://schemas.microsoft.com/office/powerpoint/2010/main" val="25324620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幻灯片图像占位符 1">
            <a:extLst>
              <a:ext uri="{FF2B5EF4-FFF2-40B4-BE49-F238E27FC236}">
                <a16:creationId xmlns:a16="http://schemas.microsoft.com/office/drawing/2014/main" id="{F0670441-C6A9-7F49-A2C8-16691D6F2E3C}"/>
              </a:ext>
            </a:extLst>
          </p:cNvPr>
          <p:cNvSpPr>
            <a:spLocks noGrp="1" noRot="1" noChangeAspect="1" noChangeArrowheads="1" noTextEdit="1"/>
          </p:cNvSpPr>
          <p:nvPr>
            <p:ph type="sldImg"/>
          </p:nvPr>
        </p:nvSpPr>
        <p:spPr>
          <a:xfrm>
            <a:off x="1143000" y="685800"/>
            <a:ext cx="4572000" cy="3429000"/>
          </a:xfrm>
        </p:spPr>
      </p:sp>
      <p:sp>
        <p:nvSpPr>
          <p:cNvPr id="19458" name="备注占位符 2">
            <a:extLst>
              <a:ext uri="{FF2B5EF4-FFF2-40B4-BE49-F238E27FC236}">
                <a16:creationId xmlns:a16="http://schemas.microsoft.com/office/drawing/2014/main" id="{B21E9F01-8798-6A4D-AA37-CEB31BA3C86E}"/>
              </a:ext>
            </a:extLst>
          </p:cNvPr>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9459" name="灯片编号占位符 3">
            <a:extLst>
              <a:ext uri="{FF2B5EF4-FFF2-40B4-BE49-F238E27FC236}">
                <a16:creationId xmlns:a16="http://schemas.microsoft.com/office/drawing/2014/main" id="{469D7743-928C-4B49-8889-B7DA5F9122F1}"/>
              </a:ext>
            </a:extLst>
          </p:cNvPr>
          <p:cNvSpPr>
            <a:spLocks noGrp="1"/>
          </p:cNvSpPr>
          <p:nvPr>
            <p:ph type="sldNum" sz="quarter" idx="5"/>
          </p:nvPr>
        </p:nvSpPr>
        <p:spPr>
          <a:noFill/>
          <a:extLst>
            <a:ext uri="{91240B29-F687-4F45-9708-019B960494DF}">
              <a14:hiddenLine xmlns:a14="http://schemas.microsoft.com/office/drawing/2010/main" w="9525">
                <a:solidFill>
                  <a:srgbClr val="000000"/>
                </a:solidFill>
                <a:miter lim="800000"/>
                <a:headEnd/>
                <a:tailEnd/>
              </a14:hiddenLine>
            </a:ext>
          </a:extLst>
        </p:spPr>
        <p:txBody>
          <a:bodyPr/>
          <a:lstStyle>
            <a:lvl1pPr>
              <a:defRPr sz="2800">
                <a:solidFill>
                  <a:schemeClr val="tx1"/>
                </a:solidFill>
                <a:latin typeface="Verdana" panose="020B0604030504040204" pitchFamily="34" charset="0"/>
                <a:ea typeface="宋体" panose="02010600030101010101" pitchFamily="2" charset="-122"/>
              </a:defRPr>
            </a:lvl1pPr>
            <a:lvl2pPr marL="742950" indent="-285750">
              <a:defRPr sz="2800">
                <a:solidFill>
                  <a:schemeClr val="tx1"/>
                </a:solidFill>
                <a:latin typeface="Verdana" panose="020B0604030504040204" pitchFamily="34" charset="0"/>
                <a:ea typeface="宋体" panose="02010600030101010101" pitchFamily="2" charset="-122"/>
              </a:defRPr>
            </a:lvl2pPr>
            <a:lvl3pPr marL="1143000" indent="-228600">
              <a:defRPr sz="2800">
                <a:solidFill>
                  <a:schemeClr val="tx1"/>
                </a:solidFill>
                <a:latin typeface="Verdana" panose="020B0604030504040204" pitchFamily="34" charset="0"/>
                <a:ea typeface="宋体" panose="02010600030101010101" pitchFamily="2" charset="-122"/>
              </a:defRPr>
            </a:lvl3pPr>
            <a:lvl4pPr marL="1600200" indent="-228600">
              <a:defRPr sz="2800">
                <a:solidFill>
                  <a:schemeClr val="tx1"/>
                </a:solidFill>
                <a:latin typeface="Verdana" panose="020B0604030504040204" pitchFamily="34" charset="0"/>
                <a:ea typeface="宋体" panose="02010600030101010101" pitchFamily="2" charset="-122"/>
              </a:defRPr>
            </a:lvl4pPr>
            <a:lvl5pPr marL="2057400" indent="-228600">
              <a:defRPr sz="28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9pPr>
          </a:lstStyle>
          <a:p>
            <a:fld id="{DA079DD9-C9D1-C543-AF12-536BB687E807}" type="slidenum">
              <a:rPr lang="en-US" altLang="zh-CN" smtClean="0"/>
              <a:pPr/>
              <a:t>58</a:t>
            </a:fld>
            <a:endParaRPr lang="en-US" altLang="zh-CN" sz="1200">
              <a:latin typeface="Arial" panose="020B0604020202020204" pitchFamily="34"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4588" y="687388"/>
            <a:ext cx="4568825" cy="3427412"/>
          </a:xfrm>
        </p:spPr>
      </p:sp>
      <p:sp>
        <p:nvSpPr>
          <p:cNvPr id="3" name="备注占位符 2"/>
          <p:cNvSpPr>
            <a:spLocks noGrp="1"/>
          </p:cNvSpPr>
          <p:nvPr>
            <p:ph type="body" idx="1"/>
          </p:nvPr>
        </p:nvSpPr>
        <p:spPr/>
        <p:txBody>
          <a:bodyPr>
            <a:normAutofit/>
          </a:bodyPr>
          <a:lstStyle/>
          <a:p>
            <a:pPr marL="228600" indent="-228600">
              <a:buFont typeface="+mj-lt"/>
              <a:buAutoNum type="arabicPeriod"/>
            </a:pPr>
            <a:endParaRPr lang="zh-CN" altLang="en-US" dirty="0"/>
          </a:p>
        </p:txBody>
      </p:sp>
      <p:sp>
        <p:nvSpPr>
          <p:cNvPr id="4" name="灯片编号占位符 3"/>
          <p:cNvSpPr>
            <a:spLocks noGrp="1"/>
          </p:cNvSpPr>
          <p:nvPr>
            <p:ph type="sldNum" sz="quarter" idx="10"/>
          </p:nvPr>
        </p:nvSpPr>
        <p:spPr/>
        <p:txBody>
          <a:bodyPr/>
          <a:lstStyle/>
          <a:p>
            <a:pPr>
              <a:defRPr/>
            </a:pPr>
            <a:fld id="{644EAE1A-43E9-4723-AFAD-5A3E57A0C007}" type="slidenum">
              <a:rPr lang="zh-CN" altLang="en-US" smtClean="0"/>
              <a:pPr>
                <a:defRPr/>
              </a:pPr>
              <a:t>59</a:t>
            </a:fld>
            <a:endParaRPr lang="zh-CN" altLang="en-US"/>
          </a:p>
        </p:txBody>
      </p:sp>
    </p:spTree>
    <p:extLst>
      <p:ext uri="{BB962C8B-B14F-4D97-AF65-F5344CB8AC3E}">
        <p14:creationId xmlns:p14="http://schemas.microsoft.com/office/powerpoint/2010/main" val="37575957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4588" y="687388"/>
            <a:ext cx="4568825" cy="3427412"/>
          </a:xfrm>
        </p:spPr>
      </p:sp>
      <p:sp>
        <p:nvSpPr>
          <p:cNvPr id="3" name="备注占位符 2"/>
          <p:cNvSpPr>
            <a:spLocks noGrp="1"/>
          </p:cNvSpPr>
          <p:nvPr>
            <p:ph type="body" idx="1"/>
          </p:nvPr>
        </p:nvSpPr>
        <p:spPr/>
        <p:txBody>
          <a:bodyPr>
            <a:normAutofit/>
          </a:bodyPr>
          <a:lstStyle/>
          <a:p>
            <a:pPr marL="228600" indent="-228600">
              <a:buFont typeface="+mj-lt"/>
              <a:buAutoNum type="arabicPeriod"/>
            </a:pPr>
            <a:endParaRPr lang="zh-CN" altLang="en-US" dirty="0"/>
          </a:p>
        </p:txBody>
      </p:sp>
      <p:sp>
        <p:nvSpPr>
          <p:cNvPr id="4" name="灯片编号占位符 3"/>
          <p:cNvSpPr>
            <a:spLocks noGrp="1"/>
          </p:cNvSpPr>
          <p:nvPr>
            <p:ph type="sldNum" sz="quarter" idx="10"/>
          </p:nvPr>
        </p:nvSpPr>
        <p:spPr/>
        <p:txBody>
          <a:bodyPr/>
          <a:lstStyle/>
          <a:p>
            <a:pPr>
              <a:defRPr/>
            </a:pPr>
            <a:fld id="{644EAE1A-43E9-4723-AFAD-5A3E57A0C007}" type="slidenum">
              <a:rPr lang="zh-CN" altLang="en-US" smtClean="0"/>
              <a:pPr>
                <a:defRPr/>
              </a:pPr>
              <a:t>60</a:t>
            </a:fld>
            <a:endParaRPr lang="zh-CN" altLang="en-US"/>
          </a:p>
        </p:txBody>
      </p:sp>
    </p:spTree>
    <p:extLst>
      <p:ext uri="{BB962C8B-B14F-4D97-AF65-F5344CB8AC3E}">
        <p14:creationId xmlns:p14="http://schemas.microsoft.com/office/powerpoint/2010/main" val="37575957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4588" y="687388"/>
            <a:ext cx="4568825" cy="3427412"/>
          </a:xfrm>
        </p:spPr>
      </p:sp>
      <p:sp>
        <p:nvSpPr>
          <p:cNvPr id="3" name="备注占位符 2"/>
          <p:cNvSpPr>
            <a:spLocks noGrp="1"/>
          </p:cNvSpPr>
          <p:nvPr>
            <p:ph type="body" idx="1"/>
          </p:nvPr>
        </p:nvSpPr>
        <p:spPr/>
        <p:txBody>
          <a:bodyPr>
            <a:normAutofit/>
          </a:bodyPr>
          <a:lstStyle/>
          <a:p>
            <a:pPr marL="228600" indent="-228600">
              <a:buFont typeface="+mj-lt"/>
              <a:buAutoNum type="arabicPeriod"/>
            </a:pPr>
            <a:endParaRPr lang="zh-CN" altLang="en-US" dirty="0"/>
          </a:p>
        </p:txBody>
      </p:sp>
      <p:sp>
        <p:nvSpPr>
          <p:cNvPr id="4" name="灯片编号占位符 3"/>
          <p:cNvSpPr>
            <a:spLocks noGrp="1"/>
          </p:cNvSpPr>
          <p:nvPr>
            <p:ph type="sldNum" sz="quarter" idx="10"/>
          </p:nvPr>
        </p:nvSpPr>
        <p:spPr/>
        <p:txBody>
          <a:bodyPr/>
          <a:lstStyle/>
          <a:p>
            <a:pPr>
              <a:defRPr/>
            </a:pPr>
            <a:fld id="{644EAE1A-43E9-4723-AFAD-5A3E57A0C007}" type="slidenum">
              <a:rPr lang="zh-CN" altLang="en-US" smtClean="0"/>
              <a:pPr>
                <a:defRPr/>
              </a:pPr>
              <a:t>61</a:t>
            </a:fld>
            <a:endParaRPr lang="zh-CN" altLang="en-US"/>
          </a:p>
        </p:txBody>
      </p:sp>
    </p:spTree>
    <p:extLst>
      <p:ext uri="{BB962C8B-B14F-4D97-AF65-F5344CB8AC3E}">
        <p14:creationId xmlns:p14="http://schemas.microsoft.com/office/powerpoint/2010/main" val="37575957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4588" y="687388"/>
            <a:ext cx="4568825" cy="3427412"/>
          </a:xfrm>
        </p:spPr>
      </p:sp>
      <p:sp>
        <p:nvSpPr>
          <p:cNvPr id="3" name="备注占位符 2"/>
          <p:cNvSpPr>
            <a:spLocks noGrp="1"/>
          </p:cNvSpPr>
          <p:nvPr>
            <p:ph type="body" idx="1"/>
          </p:nvPr>
        </p:nvSpPr>
        <p:spPr/>
        <p:txBody>
          <a:bodyPr>
            <a:normAutofit/>
          </a:bodyPr>
          <a:lstStyle/>
          <a:p>
            <a:pPr marL="228600" indent="-228600">
              <a:buFont typeface="+mj-lt"/>
              <a:buAutoNum type="arabicPeriod"/>
            </a:pPr>
            <a:endParaRPr lang="zh-CN" altLang="en-US" dirty="0"/>
          </a:p>
        </p:txBody>
      </p:sp>
      <p:sp>
        <p:nvSpPr>
          <p:cNvPr id="4" name="灯片编号占位符 3"/>
          <p:cNvSpPr>
            <a:spLocks noGrp="1"/>
          </p:cNvSpPr>
          <p:nvPr>
            <p:ph type="sldNum" sz="quarter" idx="10"/>
          </p:nvPr>
        </p:nvSpPr>
        <p:spPr/>
        <p:txBody>
          <a:bodyPr/>
          <a:lstStyle/>
          <a:p>
            <a:pPr>
              <a:defRPr/>
            </a:pPr>
            <a:fld id="{644EAE1A-43E9-4723-AFAD-5A3E57A0C007}" type="slidenum">
              <a:rPr lang="zh-CN" altLang="en-US" smtClean="0"/>
              <a:pPr>
                <a:defRPr/>
              </a:pPr>
              <a:t>62</a:t>
            </a:fld>
            <a:endParaRPr lang="zh-CN" altLang="en-US"/>
          </a:p>
        </p:txBody>
      </p:sp>
    </p:spTree>
    <p:extLst>
      <p:ext uri="{BB962C8B-B14F-4D97-AF65-F5344CB8AC3E}">
        <p14:creationId xmlns:p14="http://schemas.microsoft.com/office/powerpoint/2010/main" val="375759570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702578" y="1057014"/>
            <a:ext cx="7772400" cy="1535184"/>
          </a:xfrm>
        </p:spPr>
        <p:txBody>
          <a:bodyPr anchor="b">
            <a:normAutofit/>
          </a:bodyPr>
          <a:lstStyle>
            <a:lvl1pPr algn="ctr">
              <a:defRPr sz="4800"/>
            </a:lvl1pPr>
          </a:lstStyle>
          <a:p>
            <a:r>
              <a:rPr lang="zh-CN" altLang="en-US"/>
              <a:t>单击此处编辑母版标题样式</a:t>
            </a:r>
            <a:endParaRPr lang="en-US" dirty="0"/>
          </a:p>
        </p:txBody>
      </p:sp>
      <p:sp>
        <p:nvSpPr>
          <p:cNvPr id="3" name="Subtitle 2"/>
          <p:cNvSpPr>
            <a:spLocks noGrp="1"/>
          </p:cNvSpPr>
          <p:nvPr>
            <p:ph type="subTitle" idx="1"/>
          </p:nvPr>
        </p:nvSpPr>
        <p:spPr>
          <a:xfrm>
            <a:off x="1159778" y="402987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D95AFABB-F632-4F91-92AF-0E2D2EA81731}" type="datetime1">
              <a:rPr lang="zh-CN" altLang="en-US" smtClean="0"/>
              <a:t>2025/3/31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AD84F5B-1672-4D3F-9FEC-5DF89A7B7912}"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AF906368-F392-4465-AD91-AE646936C52B}" type="datetime1">
              <a:rPr lang="zh-CN" altLang="en-US" smtClean="0"/>
              <a:t>2025/3/31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AD84F5B-1672-4D3F-9FEC-5DF89A7B7912}"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813AE443-EA00-4061-899C-73E3EB4E23B9}" type="datetime1">
              <a:rPr lang="zh-CN" altLang="en-US" smtClean="0"/>
              <a:t>2025/3/31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AD84F5B-1672-4D3F-9FEC-5DF89A7B7912}"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9"/>
            <a:ext cx="8229600" cy="1143000"/>
          </a:xfrm>
          <a:prstGeom prst="rect">
            <a:avLst/>
          </a:prstGeom>
        </p:spPr>
        <p:txBody>
          <a:bodyPr/>
          <a:lstStyle/>
          <a:p>
            <a:r>
              <a:rPr lang="zh-CN" altLang="en-US"/>
              <a:t>单击此处编辑母版标题样式</a:t>
            </a:r>
          </a:p>
        </p:txBody>
      </p:sp>
      <p:sp>
        <p:nvSpPr>
          <p:cNvPr id="3" name="Rectangle 2">
            <a:extLst>
              <a:ext uri="{FF2B5EF4-FFF2-40B4-BE49-F238E27FC236}">
                <a16:creationId xmlns:a16="http://schemas.microsoft.com/office/drawing/2014/main" id="{272A2613-5BCB-3A4E-85A0-87ECABA2EAEC}"/>
              </a:ext>
            </a:extLst>
          </p:cNvPr>
          <p:cNvSpPr>
            <a:spLocks noGrp="1" noChangeArrowheads="1"/>
          </p:cNvSpPr>
          <p:nvPr>
            <p:ph type="sldNum" sz="quarter" idx="10"/>
          </p:nvPr>
        </p:nvSpPr>
        <p:spPr>
          <a:ln/>
        </p:spPr>
        <p:txBody>
          <a:bodyPr/>
          <a:lstStyle>
            <a:lvl1pPr>
              <a:defRPr/>
            </a:lvl1pPr>
          </a:lstStyle>
          <a:p>
            <a:pPr>
              <a:defRPr/>
            </a:pPr>
            <a:fld id="{564B43B8-EC4A-5743-9CA4-764B42BFAC9D}" type="slidenum">
              <a:rPr lang="zh-CN" altLang="en-US"/>
              <a:pPr>
                <a:defRPr/>
              </a:pPr>
              <a:t>‹#›</a:t>
            </a:fld>
            <a:endParaRPr lang="en-US" altLang="zh-CN" sz="1350" dirty="0"/>
          </a:p>
        </p:txBody>
      </p:sp>
    </p:spTree>
    <p:extLst>
      <p:ext uri="{BB962C8B-B14F-4D97-AF65-F5344CB8AC3E}">
        <p14:creationId xmlns:p14="http://schemas.microsoft.com/office/powerpoint/2010/main" val="7753973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8E03C160-1CF6-4197-853C-5DD8144FA9BE}" type="datetime1">
              <a:rPr lang="zh-CN" altLang="en-US" smtClean="0"/>
              <a:t>2025/3/31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AD84F5B-1672-4D3F-9FEC-5DF89A7B7912}"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99389" y="1057014"/>
            <a:ext cx="7772400" cy="1533600"/>
          </a:xfrm>
        </p:spPr>
        <p:txBody>
          <a:bodyPr anchor="b"/>
          <a:lstStyle>
            <a:lvl1pPr>
              <a:defRPr sz="4800"/>
            </a:lvl1pPr>
          </a:lstStyle>
          <a:p>
            <a:r>
              <a:rPr lang="zh-CN" altLang="en-US"/>
              <a:t>单击此处编辑母版标题样式</a:t>
            </a:r>
            <a:endParaRPr lang="en-US" dirty="0"/>
          </a:p>
        </p:txBody>
      </p:sp>
      <p:sp>
        <p:nvSpPr>
          <p:cNvPr id="3" name="Text Placeholder 2"/>
          <p:cNvSpPr>
            <a:spLocks noGrp="1"/>
          </p:cNvSpPr>
          <p:nvPr>
            <p:ph type="body" idx="1"/>
          </p:nvPr>
        </p:nvSpPr>
        <p:spPr>
          <a:xfrm>
            <a:off x="1164978" y="4027400"/>
            <a:ext cx="6858000" cy="1656000"/>
          </a:xfrm>
        </p:spPr>
        <p:txBody>
          <a:bodyPr/>
          <a:lstStyle>
            <a:lvl1pPr marL="0" indent="0" algn="ctr">
              <a:buNone/>
              <a:defRPr sz="2400">
                <a:solidFill>
                  <a:srgbClr val="002060"/>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A42E54B1-0884-4633-8327-893DAA1E511F}" type="datetime1">
              <a:rPr lang="zh-CN" altLang="en-US" smtClean="0"/>
              <a:t>2025/3/31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AD84F5B-1672-4D3F-9FEC-5DF89A7B7912}"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0A1650BB-E4E8-4483-82DA-D58DEBC4998C}" type="datetime1">
              <a:rPr lang="zh-CN" altLang="en-US" smtClean="0"/>
              <a:t>2025/3/31</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5AD84F5B-1672-4D3F-9FEC-5DF89A7B7912}"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629842" y="2505075"/>
            <a:ext cx="3868340"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4629150" y="2505075"/>
            <a:ext cx="3887391"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26604BCF-E610-4FCE-ADC3-9F4D58E19C5C}" type="datetime1">
              <a:rPr lang="zh-CN" altLang="en-US" smtClean="0"/>
              <a:t>2025/3/31</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5AD84F5B-1672-4D3F-9FEC-5DF89A7B7912}"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ACBA7D6D-E156-4C2B-9FF2-B27706CE389A}" type="datetime1">
              <a:rPr lang="zh-CN" altLang="en-US" smtClean="0"/>
              <a:t>2025/3/31</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5AD84F5B-1672-4D3F-9FEC-5DF89A7B7912}"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6C0FCEF-073A-4FC7-8BAD-A662F97179A2}" type="datetime1">
              <a:rPr lang="zh-CN" altLang="en-US" smtClean="0"/>
              <a:t>2025/3/31</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5AD84F5B-1672-4D3F-9FEC-5DF89A7B7912}"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845B6709-067F-4154-9C9A-D56718F28438}" type="datetime1">
              <a:rPr lang="zh-CN" altLang="en-US" smtClean="0"/>
              <a:t>2025/3/31</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5AD84F5B-1672-4D3F-9FEC-5DF89A7B7912}"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5D8D4C65-E77B-45F2-BD81-CFF9643C0CCF}" type="datetime1">
              <a:rPr lang="zh-CN" altLang="en-US" smtClean="0"/>
              <a:t>2025/3/31</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5AD84F5B-1672-4D3F-9FEC-5DF89A7B7912}"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4399"/>
            <a:ext cx="9144000" cy="817721"/>
          </a:xfrm>
          <a:prstGeom prst="rect">
            <a:avLst/>
          </a:prstGeom>
        </p:spPr>
        <p:txBody>
          <a:bodyPr vert="horz" lIns="91440" tIns="144000" rIns="91440" bIns="45720" rtlCol="0" anchor="ctr">
            <a:noAutofit/>
          </a:bodyPr>
          <a:lstStyle/>
          <a:p>
            <a:r>
              <a:rPr lang="zh-CN" altLang="en-US" dirty="0"/>
              <a:t>单击此处编辑母版标题样式</a:t>
            </a:r>
            <a:endParaRPr lang="en-US" dirty="0"/>
          </a:p>
        </p:txBody>
      </p:sp>
      <p:sp>
        <p:nvSpPr>
          <p:cNvPr id="3" name="Text Placeholder 2"/>
          <p:cNvSpPr>
            <a:spLocks noGrp="1"/>
          </p:cNvSpPr>
          <p:nvPr>
            <p:ph type="body" idx="1"/>
          </p:nvPr>
        </p:nvSpPr>
        <p:spPr>
          <a:xfrm>
            <a:off x="134223" y="906011"/>
            <a:ext cx="8883941" cy="5637402"/>
          </a:xfrm>
          <a:prstGeom prst="rect">
            <a:avLst/>
          </a:prstGeom>
        </p:spPr>
        <p:txBody>
          <a:bodyPr vert="horz" lIns="91440" tIns="45720" rIns="91440" bIns="45720" rtlCol="0">
            <a:no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4" name="Date Placeholder 3"/>
          <p:cNvSpPr>
            <a:spLocks noGrp="1"/>
          </p:cNvSpPr>
          <p:nvPr>
            <p:ph type="dt" sz="half" idx="2"/>
          </p:nvPr>
        </p:nvSpPr>
        <p:spPr>
          <a:xfrm>
            <a:off x="-525" y="6660859"/>
            <a:ext cx="2057400" cy="197140"/>
          </a:xfrm>
          <a:prstGeom prst="rect">
            <a:avLst/>
          </a:prstGeom>
        </p:spPr>
        <p:txBody>
          <a:bodyPr vert="horz" lIns="91440" tIns="36000" rIns="91440" bIns="45720" rtlCol="0" anchor="ctr"/>
          <a:lstStyle>
            <a:lvl1pPr algn="l">
              <a:defRPr sz="1200" b="1">
                <a:solidFill>
                  <a:srgbClr val="002060"/>
                </a:solidFill>
              </a:defRPr>
            </a:lvl1pPr>
          </a:lstStyle>
          <a:p>
            <a:fld id="{7181A378-AD84-4E06-B1B5-6D5F5ACB78AE}" type="datetime1">
              <a:rPr lang="zh-CN" altLang="en-US" smtClean="0"/>
              <a:t>2025/3/31</a:t>
            </a:fld>
            <a:endParaRPr lang="zh-CN" altLang="en-US"/>
          </a:p>
        </p:txBody>
      </p:sp>
      <p:sp>
        <p:nvSpPr>
          <p:cNvPr id="5" name="Footer Placeholder 4"/>
          <p:cNvSpPr>
            <a:spLocks noGrp="1"/>
          </p:cNvSpPr>
          <p:nvPr>
            <p:ph type="ftr" sz="quarter" idx="3"/>
          </p:nvPr>
        </p:nvSpPr>
        <p:spPr>
          <a:xfrm>
            <a:off x="2273417" y="6660859"/>
            <a:ext cx="4597165" cy="197140"/>
          </a:xfrm>
          <a:prstGeom prst="rect">
            <a:avLst/>
          </a:prstGeom>
        </p:spPr>
        <p:txBody>
          <a:bodyPr vert="horz" lIns="91440" tIns="36000" rIns="91440" bIns="45720" rtlCol="0" anchor="ctr"/>
          <a:lstStyle>
            <a:lvl1pPr algn="ctr">
              <a:defRPr sz="1200" b="0">
                <a:solidFill>
                  <a:srgbClr val="002060"/>
                </a:solidFill>
              </a:defRPr>
            </a:lvl1pPr>
          </a:lstStyle>
          <a:p>
            <a:endParaRPr lang="zh-CN" altLang="en-US"/>
          </a:p>
        </p:txBody>
      </p:sp>
      <p:sp>
        <p:nvSpPr>
          <p:cNvPr id="6" name="Slide Number Placeholder 5"/>
          <p:cNvSpPr>
            <a:spLocks noGrp="1"/>
          </p:cNvSpPr>
          <p:nvPr>
            <p:ph type="sldNum" sz="quarter" idx="4"/>
          </p:nvPr>
        </p:nvSpPr>
        <p:spPr>
          <a:xfrm>
            <a:off x="7086600" y="6660859"/>
            <a:ext cx="2057400" cy="197140"/>
          </a:xfrm>
          <a:prstGeom prst="rect">
            <a:avLst/>
          </a:prstGeom>
        </p:spPr>
        <p:txBody>
          <a:bodyPr vert="horz" lIns="91440" tIns="36000" rIns="91440" bIns="45720" rtlCol="0" anchor="ctr"/>
          <a:lstStyle>
            <a:lvl1pPr algn="r">
              <a:defRPr sz="1200" b="1">
                <a:solidFill>
                  <a:srgbClr val="002060"/>
                </a:solidFill>
              </a:defRPr>
            </a:lvl1pPr>
          </a:lstStyle>
          <a:p>
            <a:fld id="{5AD84F5B-1672-4D3F-9FEC-5DF89A7B7912}"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2" r:id="rId12"/>
  </p:sldLayoutIdLst>
  <p:hf hdr="0" ftr="0" dt="0"/>
  <p:txStyles>
    <p:titleStyle>
      <a:lvl1pPr algn="ctr" defTabSz="914400" rtl="0" eaLnBrk="1" latinLnBrk="0" hangingPunct="1">
        <a:lnSpc>
          <a:spcPct val="90000"/>
        </a:lnSpc>
        <a:spcBef>
          <a:spcPct val="0"/>
        </a:spcBef>
        <a:buNone/>
        <a:defRPr sz="3600" kern="1200">
          <a:solidFill>
            <a:srgbClr val="C00000"/>
          </a:solidFill>
          <a:latin typeface="+mj-lt"/>
          <a:ea typeface="+mj-ea"/>
          <a:cs typeface="+mj-cs"/>
        </a:defRPr>
      </a:lvl1pPr>
    </p:titleStyle>
    <p:bodyStyle>
      <a:lvl1pPr marL="360680" indent="-360680" algn="l" defTabSz="914400" rtl="0" eaLnBrk="1" latinLnBrk="0" hangingPunct="1">
        <a:lnSpc>
          <a:spcPct val="130000"/>
        </a:lnSpc>
        <a:spcBef>
          <a:spcPts val="1000"/>
        </a:spcBef>
        <a:buSzPct val="85000"/>
        <a:buFont typeface="Wingdings" panose="05000000000000000000" pitchFamily="2" charset="2"/>
        <a:buChar char="n"/>
        <a:defRPr sz="2400" kern="1200">
          <a:solidFill>
            <a:srgbClr val="002060"/>
          </a:solidFill>
          <a:latin typeface="+mn-lt"/>
          <a:ea typeface="+mn-ea"/>
          <a:cs typeface="+mn-cs"/>
        </a:defRPr>
      </a:lvl1pPr>
      <a:lvl2pPr marL="720725" indent="-360680" algn="l" defTabSz="914400" rtl="0" eaLnBrk="1" latinLnBrk="0" hangingPunct="1">
        <a:lnSpc>
          <a:spcPct val="130000"/>
        </a:lnSpc>
        <a:spcBef>
          <a:spcPts val="500"/>
        </a:spcBef>
        <a:buSzPct val="85000"/>
        <a:buFont typeface="Wingdings" panose="05000000000000000000" pitchFamily="2" charset="2"/>
        <a:buChar char="u"/>
        <a:defRPr sz="2000" kern="1200">
          <a:solidFill>
            <a:srgbClr val="002060"/>
          </a:solidFill>
          <a:latin typeface="+mn-lt"/>
          <a:ea typeface="+mn-ea"/>
          <a:cs typeface="+mn-cs"/>
        </a:defRPr>
      </a:lvl2pPr>
      <a:lvl3pPr marL="990600" indent="-269875" algn="l" defTabSz="914400" rtl="0" eaLnBrk="1" latinLnBrk="0" hangingPunct="1">
        <a:lnSpc>
          <a:spcPct val="130000"/>
        </a:lnSpc>
        <a:spcBef>
          <a:spcPts val="500"/>
        </a:spcBef>
        <a:buSzPct val="85000"/>
        <a:buFont typeface="Wingdings" panose="05000000000000000000" pitchFamily="2" charset="2"/>
        <a:buChar char="l"/>
        <a:defRPr sz="1800" kern="1200">
          <a:solidFill>
            <a:srgbClr val="002060"/>
          </a:solidFill>
          <a:latin typeface="+mn-lt"/>
          <a:ea typeface="+mn-ea"/>
          <a:cs typeface="+mn-cs"/>
        </a:defRPr>
      </a:lvl3pPr>
      <a:lvl4pPr marL="1259205" indent="-268605" algn="l" defTabSz="914400" rtl="0" eaLnBrk="1" latinLnBrk="0" hangingPunct="1">
        <a:lnSpc>
          <a:spcPct val="130000"/>
        </a:lnSpc>
        <a:spcBef>
          <a:spcPts val="500"/>
        </a:spcBef>
        <a:buSzPct val="85000"/>
        <a:buFont typeface="Wingdings" panose="05000000000000000000" pitchFamily="2" charset="2"/>
        <a:buChar char="p"/>
        <a:defRPr sz="1600" kern="1200">
          <a:solidFill>
            <a:srgbClr val="002060"/>
          </a:solidFill>
          <a:latin typeface="+mn-lt"/>
          <a:ea typeface="+mn-ea"/>
          <a:cs typeface="+mn-cs"/>
        </a:defRPr>
      </a:lvl4pPr>
      <a:lvl5pPr marL="1527175" indent="-268605" algn="l" defTabSz="914400" rtl="0" eaLnBrk="1" latinLnBrk="0" hangingPunct="1">
        <a:lnSpc>
          <a:spcPct val="130000"/>
        </a:lnSpc>
        <a:spcBef>
          <a:spcPts val="500"/>
        </a:spcBef>
        <a:buSzPct val="85000"/>
        <a:buFont typeface="Wingdings" panose="05000000000000000000" pitchFamily="2" charset="2"/>
        <a:buChar char="Ø"/>
        <a:defRPr sz="1600" kern="1200">
          <a:solidFill>
            <a:srgbClr val="00206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1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1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16.xml.rels><?xml version="1.0" encoding="UTF-8" standalone="yes"?>
<Relationships xmlns="http://schemas.openxmlformats.org/package/2006/relationships"><Relationship Id="rId3" Type="http://schemas.openxmlformats.org/officeDocument/2006/relationships/image" Target="../media/image350.png"/><Relationship Id="rId2" Type="http://schemas.openxmlformats.org/officeDocument/2006/relationships/image" Target="../media/image34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42.png"/><Relationship Id="rId1" Type="http://schemas.openxmlformats.org/officeDocument/2006/relationships/slideLayout" Target="../slideLayouts/slideLayout2.xml"/><Relationship Id="rId6" Type="http://schemas.openxmlformats.org/officeDocument/2006/relationships/image" Target="../media/image400.png"/><Relationship Id="rId5" Type="http://schemas.openxmlformats.org/officeDocument/2006/relationships/image" Target="../media/image45.png"/><Relationship Id="rId4" Type="http://schemas.openxmlformats.org/officeDocument/2006/relationships/image" Target="../media/image4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30.png"/></Relationships>
</file>

<file path=ppt/slides/_rels/slide2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8.png"/><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2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 Id="rId4" Type="http://schemas.openxmlformats.org/officeDocument/2006/relationships/chart" Target="../charts/chart1.xml"/></Relationships>
</file>

<file path=ppt/slides/_rels/slide2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24.xml.rels><?xml version="1.0" encoding="UTF-8" standalone="yes"?>
<Relationships xmlns="http://schemas.openxmlformats.org/package/2006/relationships"><Relationship Id="rId3" Type="http://schemas.openxmlformats.org/officeDocument/2006/relationships/image" Target="../media/image66.png"/><Relationship Id="rId7" Type="http://schemas.openxmlformats.org/officeDocument/2006/relationships/image" Target="../media/image58.png"/><Relationship Id="rId2" Type="http://schemas.openxmlformats.org/officeDocument/2006/relationships/image" Target="../media/image65.png"/><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6.png"/><Relationship Id="rId10" Type="http://schemas.openxmlformats.org/officeDocument/2006/relationships/image" Target="../media/image73.png"/><Relationship Id="rId4" Type="http://schemas.openxmlformats.org/officeDocument/2006/relationships/image" Target="../media/image49.png"/></Relationships>
</file>

<file path=ppt/slides/_rels/slide25.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570.png"/><Relationship Id="rId7" Type="http://schemas.openxmlformats.org/officeDocument/2006/relationships/image" Target="../media/image61.png"/><Relationship Id="rId2" Type="http://schemas.openxmlformats.org/officeDocument/2006/relationships/image" Target="../media/image560.png"/><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59.png"/><Relationship Id="rId10" Type="http://schemas.openxmlformats.org/officeDocument/2006/relationships/image" Target="../media/image64.png"/><Relationship Id="rId4" Type="http://schemas.openxmlformats.org/officeDocument/2006/relationships/image" Target="../media/image580.png"/><Relationship Id="rId9" Type="http://schemas.openxmlformats.org/officeDocument/2006/relationships/image" Target="../media/image63.png"/></Relationships>
</file>

<file path=ppt/slides/_rels/slide26.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66.png"/><Relationship Id="rId7" Type="http://schemas.openxmlformats.org/officeDocument/2006/relationships/image" Target="../media/image70.png"/><Relationship Id="rId2" Type="http://schemas.openxmlformats.org/officeDocument/2006/relationships/image" Target="../media/image65.png"/><Relationship Id="rId1" Type="http://schemas.openxmlformats.org/officeDocument/2006/relationships/slideLayout" Target="../slideLayouts/slideLayout2.xml"/><Relationship Id="rId6" Type="http://schemas.openxmlformats.org/officeDocument/2006/relationships/image" Target="../media/image69.png"/><Relationship Id="rId5" Type="http://schemas.openxmlformats.org/officeDocument/2006/relationships/image" Target="../media/image68.png"/><Relationship Id="rId10" Type="http://schemas.openxmlformats.org/officeDocument/2006/relationships/image" Target="../media/image73.png"/><Relationship Id="rId4" Type="http://schemas.openxmlformats.org/officeDocument/2006/relationships/image" Target="../media/image67.png"/><Relationship Id="rId9" Type="http://schemas.openxmlformats.org/officeDocument/2006/relationships/image" Target="../media/image72.png"/></Relationships>
</file>

<file path=ppt/slides/_rels/slide2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png"/></Relationships>
</file>

<file path=ppt/slides/_rels/slide2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490.png"/><Relationship Id="rId1" Type="http://schemas.openxmlformats.org/officeDocument/2006/relationships/slideLayout" Target="../slideLayouts/slideLayout2.xml"/><Relationship Id="rId4" Type="http://schemas.openxmlformats.org/officeDocument/2006/relationships/image" Target="../media/image81.png"/></Relationships>
</file>

<file path=ppt/slides/_rels/slide29.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jpe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97.png"/><Relationship Id="rId7" Type="http://schemas.openxmlformats.org/officeDocument/2006/relationships/image" Target="../media/image96.w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95.wmf"/><Relationship Id="rId4" Type="http://schemas.openxmlformats.org/officeDocument/2006/relationships/oleObject" Target="../embeddings/oleObject1.bin"/></Relationships>
</file>

<file path=ppt/slides/_rels/slide43.xml.rels><?xml version="1.0" encoding="UTF-8" standalone="yes"?>
<Relationships xmlns="http://schemas.openxmlformats.org/package/2006/relationships"><Relationship Id="rId3" Type="http://schemas.openxmlformats.org/officeDocument/2006/relationships/oleObject" Target="../embeddings/oleObject3.bin"/><Relationship Id="rId7" Type="http://schemas.openxmlformats.org/officeDocument/2006/relationships/image" Target="../media/image98.png"/><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96.wmf"/><Relationship Id="rId5" Type="http://schemas.openxmlformats.org/officeDocument/2006/relationships/oleObject" Target="../embeddings/oleObject4.bin"/><Relationship Id="rId4" Type="http://schemas.openxmlformats.org/officeDocument/2006/relationships/image" Target="../media/image95.wmf"/></Relationships>
</file>

<file path=ppt/slides/_rels/slide44.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8" Type="http://schemas.openxmlformats.org/officeDocument/2006/relationships/image" Target="../media/image101.wmf"/><Relationship Id="rId3" Type="http://schemas.openxmlformats.org/officeDocument/2006/relationships/image" Target="../media/image106.png"/><Relationship Id="rId7" Type="http://schemas.openxmlformats.org/officeDocument/2006/relationships/oleObject" Target="../embeddings/oleObject6.bin"/><Relationship Id="rId12" Type="http://schemas.openxmlformats.org/officeDocument/2006/relationships/image" Target="../media/image103.wmf"/><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100.wmf"/><Relationship Id="rId11" Type="http://schemas.openxmlformats.org/officeDocument/2006/relationships/oleObject" Target="../embeddings/oleObject8.bin"/><Relationship Id="rId5" Type="http://schemas.openxmlformats.org/officeDocument/2006/relationships/oleObject" Target="../embeddings/oleObject5.bin"/><Relationship Id="rId10" Type="http://schemas.openxmlformats.org/officeDocument/2006/relationships/image" Target="../media/image102.wmf"/><Relationship Id="rId4" Type="http://schemas.openxmlformats.org/officeDocument/2006/relationships/image" Target="../media/image104.png"/><Relationship Id="rId9" Type="http://schemas.openxmlformats.org/officeDocument/2006/relationships/oleObject" Target="../embeddings/oleObject7.bin"/></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06.png"/><Relationship Id="rId1" Type="http://schemas.openxmlformats.org/officeDocument/2006/relationships/slideLayout" Target="../slideLayouts/slideLayout2.xml"/><Relationship Id="rId4" Type="http://schemas.openxmlformats.org/officeDocument/2006/relationships/image" Target="../media/image108.png"/></Relationships>
</file>

<file path=ppt/slides/_rels/slide51.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06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5.png"/><Relationship Id="rId1" Type="http://schemas.openxmlformats.org/officeDocument/2006/relationships/slideLayout" Target="../slideLayouts/slideLayout2.xml"/><Relationship Id="rId6" Type="http://schemas.openxmlformats.org/officeDocument/2006/relationships/image" Target="../media/image114.png"/><Relationship Id="rId5" Type="http://schemas.openxmlformats.org/officeDocument/2006/relationships/image" Target="../media/image113.png"/><Relationship Id="rId4" Type="http://schemas.openxmlformats.org/officeDocument/2006/relationships/image" Target="../media/image112.png"/></Relationships>
</file>

<file path=ppt/slides/_rels/slide54.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2.xml"/><Relationship Id="rId5" Type="http://schemas.openxmlformats.org/officeDocument/2006/relationships/image" Target="../media/image118.png"/><Relationship Id="rId4" Type="http://schemas.openxmlformats.org/officeDocument/2006/relationships/image" Target="../media/image117.png"/></Relationships>
</file>

<file path=ppt/slides/_rels/slide55.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1130.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24.pn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122.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27.png"/></Relationships>
</file>

<file path=ppt/slides/_rels/slide68.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70.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33.png"/></Relationships>
</file>

<file path=ppt/slides/_rels/slide73.xml.rels><?xml version="1.0" encoding="UTF-8" standalone="yes"?>
<Relationships xmlns="http://schemas.openxmlformats.org/package/2006/relationships"><Relationship Id="rId3" Type="http://schemas.openxmlformats.org/officeDocument/2006/relationships/image" Target="../media/image79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35.png"/></Relationships>
</file>

<file path=ppt/slides/_rels/slide76.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138.png"/></Relationships>
</file>

<file path=ppt/slides/_rels/slide78.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140.png"/></Relationships>
</file>

<file path=ppt/slides/_rels/slide79.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142.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80.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144.png"/></Relationships>
</file>

<file path=ppt/slides/_rels/slide81.xml.rels><?xml version="1.0" encoding="UTF-8" standalone="yes"?>
<Relationships xmlns="http://schemas.openxmlformats.org/package/2006/relationships"><Relationship Id="rId3" Type="http://schemas.openxmlformats.org/officeDocument/2006/relationships/image" Target="../media/image1350.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83.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148.png"/></Relationships>
</file>

<file path=ppt/slides/_rels/slide86.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149.png"/></Relationships>
</file>

<file path=ppt/slides/_rels/slide87.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151.png"/></Relationships>
</file>

<file path=ppt/slides/_rels/slide88.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1520.png"/><Relationship Id="rId4" Type="http://schemas.openxmlformats.org/officeDocument/2006/relationships/image" Target="../media/image1510.png"/></Relationships>
</file>

<file path=ppt/slides/_rels/slide89.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1550.png"/><Relationship Id="rId4" Type="http://schemas.openxmlformats.org/officeDocument/2006/relationships/image" Target="../media/image153.emf"/></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90.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155.emf"/></Relationships>
</file>

<file path=ppt/slides/_rels/slide91.xml.rels><?xml version="1.0" encoding="UTF-8" standalone="yes"?>
<Relationships xmlns="http://schemas.openxmlformats.org/package/2006/relationships"><Relationship Id="rId3" Type="http://schemas.openxmlformats.org/officeDocument/2006/relationships/image" Target="../media/image1580.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156.emf"/><Relationship Id="rId5" Type="http://schemas.openxmlformats.org/officeDocument/2006/relationships/image" Target="../media/image1600.png"/><Relationship Id="rId4" Type="http://schemas.openxmlformats.org/officeDocument/2006/relationships/image" Target="../media/image159.png"/></Relationships>
</file>

<file path=ppt/slides/_rels/slide92.xml.rels><?xml version="1.0" encoding="UTF-8" standalone="yes"?>
<Relationships xmlns="http://schemas.openxmlformats.org/package/2006/relationships"><Relationship Id="rId3" Type="http://schemas.openxmlformats.org/officeDocument/2006/relationships/image" Target="../media/image157.emf"/><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2.xml"/></Relationships>
</file>

<file path=ppt/slides/_rels/slide94.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160.emf"/><Relationship Id="rId5" Type="http://schemas.openxmlformats.org/officeDocument/2006/relationships/image" Target="../media/image159.emf"/><Relationship Id="rId4" Type="http://schemas.openxmlformats.org/officeDocument/2006/relationships/image" Target="../media/image158.emf"/></Relationships>
</file>

<file path=ppt/slides/_rels/slide95.xml.rels><?xml version="1.0" encoding="UTF-8" standalone="yes"?>
<Relationships xmlns="http://schemas.openxmlformats.org/package/2006/relationships"><Relationship Id="rId3" Type="http://schemas.openxmlformats.org/officeDocument/2006/relationships/image" Target="../media/image161.emf"/><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162.emf"/><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253712" y="2369184"/>
            <a:ext cx="8713694" cy="2138947"/>
          </a:xfrm>
        </p:spPr>
        <p:txBody>
          <a:bodyPr anchor="ctr">
            <a:normAutofit fontScale="90000"/>
          </a:bodyPr>
          <a:lstStyle/>
          <a:p>
            <a:pPr>
              <a:lnSpc>
                <a:spcPct val="150000"/>
              </a:lnSpc>
            </a:pPr>
            <a:r>
              <a:rPr lang="zh-CN" altLang="en-US" sz="3600" b="1" dirty="0">
                <a:latin typeface="微软雅黑" panose="020B0503020204020204" pitchFamily="34" charset="-122"/>
                <a:ea typeface="微软雅黑" panose="020B0503020204020204" pitchFamily="34" charset="-122"/>
                <a:cs typeface="微软雅黑" panose="020B0503020204020204" pitchFamily="34" charset="-122"/>
              </a:rPr>
              <a:t>机器学习：监督学习</a:t>
            </a:r>
            <a:br>
              <a:rPr lang="zh-CN" altLang="en-US" sz="3600" b="1" dirty="0">
                <a:latin typeface="微软雅黑" panose="020B0503020204020204" pitchFamily="34" charset="-122"/>
                <a:ea typeface="微软雅黑" panose="020B0503020204020204" pitchFamily="34" charset="-122"/>
                <a:cs typeface="微软雅黑" panose="020B0503020204020204" pitchFamily="34" charset="-122"/>
              </a:rPr>
            </a:br>
            <a:br>
              <a:rPr lang="en-US" altLang="zh-CN" sz="3600" b="1" dirty="0"/>
            </a:br>
            <a:br>
              <a:rPr lang="en-US" altLang="zh-CN" sz="3100" dirty="0">
                <a:solidFill>
                  <a:schemeClr val="tx1"/>
                </a:solidFill>
                <a:latin typeface="+mn-ea"/>
                <a:ea typeface="+mn-ea"/>
                <a:cs typeface="微软雅黑" panose="020B0503020204020204" pitchFamily="34" charset="-122"/>
              </a:rPr>
            </a:br>
            <a:br>
              <a:rPr lang="en-US" altLang="zh-CN" sz="3100" dirty="0">
                <a:solidFill>
                  <a:schemeClr val="tx1"/>
                </a:solidFill>
                <a:latin typeface="+mn-ea"/>
                <a:ea typeface="+mn-ea"/>
              </a:rPr>
            </a:br>
            <a:r>
              <a:rPr lang="zh-CN" altLang="en-US" sz="3100" dirty="0">
                <a:solidFill>
                  <a:schemeClr val="tx1"/>
                </a:solidFill>
                <a:latin typeface="+mn-ea"/>
                <a:ea typeface="+mn-ea"/>
              </a:rPr>
              <a:t> </a:t>
            </a:r>
            <a:br>
              <a:rPr lang="en-US" altLang="zh-CN" sz="3100" dirty="0">
                <a:solidFill>
                  <a:schemeClr val="tx1"/>
                </a:solidFill>
              </a:rPr>
            </a:br>
            <a:endParaRPr lang="zh-CN" altLang="en-US" sz="3100" dirty="0">
              <a:solidFill>
                <a:schemeClr val="tx1"/>
              </a:solidFill>
            </a:endParaRPr>
          </a:p>
        </p:txBody>
      </p:sp>
      <p:sp>
        <p:nvSpPr>
          <p:cNvPr id="3" name="副标题 2"/>
          <p:cNvSpPr>
            <a:spLocks noGrp="1"/>
          </p:cNvSpPr>
          <p:nvPr>
            <p:ph type="subTitle" idx="1"/>
          </p:nvPr>
        </p:nvSpPr>
        <p:spPr>
          <a:xfrm>
            <a:off x="1192586" y="4060811"/>
            <a:ext cx="6858000" cy="950912"/>
          </a:xfrm>
        </p:spPr>
        <p:txBody>
          <a:bodyPr/>
          <a:lstStyle/>
          <a:p>
            <a:r>
              <a:rPr lang="en-US" altLang="zh-CN" dirty="0">
                <a:ea typeface="微软雅黑" panose="020B0503020204020204" pitchFamily="34" charset="-122"/>
                <a:cs typeface="微软雅黑" panose="020B0503020204020204" pitchFamily="34" charset="-122"/>
              </a:rPr>
              <a:t>2025</a:t>
            </a:r>
            <a:r>
              <a:rPr lang="zh-CN" altLang="en-US" dirty="0">
                <a:ea typeface="微软雅黑" panose="020B0503020204020204" pitchFamily="34" charset="-122"/>
                <a:cs typeface="微软雅黑" panose="020B0503020204020204" pitchFamily="34" charset="-122"/>
              </a:rPr>
              <a:t>年</a:t>
            </a:r>
          </a:p>
        </p:txBody>
      </p:sp>
    </p:spTree>
    <p:extLst>
      <p:ext uri="{BB962C8B-B14F-4D97-AF65-F5344CB8AC3E}">
        <p14:creationId xmlns:p14="http://schemas.microsoft.com/office/powerpoint/2010/main" val="35311575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a:spLocks noGrp="1"/>
          </p:cNvSpPr>
          <p:nvPr>
            <p:ph type="title"/>
          </p:nvPr>
        </p:nvSpPr>
        <p:spPr>
          <a:xfrm>
            <a:off x="688031" y="186676"/>
            <a:ext cx="8266714" cy="657727"/>
          </a:xfrm>
        </p:spPr>
        <p:txBody>
          <a:bodyPr/>
          <a:lstStyle/>
          <a:p>
            <a:pPr marL="0" defTabSz="914400" fontAlgn="base">
              <a:spcAft>
                <a:spcPct val="0"/>
              </a:spcAft>
              <a:defRPr/>
            </a:pPr>
            <a:r>
              <a:rPr lang="zh-CN" altLang="en-US" sz="2400" dirty="0">
                <a:latin typeface="Times New Roman" panose="02020603050405020304" pitchFamily="18" charset="0"/>
                <a:cs typeface="Times New Roman" panose="02020603050405020304" pitchFamily="18" charset="0"/>
              </a:rPr>
              <a:t>监督学习：</a:t>
            </a:r>
            <a:r>
              <a:rPr lang="zh-CN" altLang="en-US" sz="2400" kern="0" dirty="0">
                <a:solidFill>
                  <a:srgbClr val="0070C0"/>
                </a:solidFill>
                <a:latin typeface="Times New Roman" pitchFamily="18" charset="0"/>
                <a:cs typeface="Times New Roman" pitchFamily="18" charset="0"/>
              </a:rPr>
              <a:t>经验风险与期望风险</a:t>
            </a:r>
          </a:p>
        </p:txBody>
      </p:sp>
      <p:sp>
        <p:nvSpPr>
          <p:cNvPr id="2" name="流程图: 磁盘 1"/>
          <p:cNvSpPr/>
          <p:nvPr/>
        </p:nvSpPr>
        <p:spPr>
          <a:xfrm>
            <a:off x="2942085" y="3198421"/>
            <a:ext cx="964856" cy="1449329"/>
          </a:xfrm>
          <a:prstGeom prst="flowChartMagneticDisk">
            <a:avLst/>
          </a:prstGeom>
          <a:solidFill>
            <a:srgbClr val="FFFF00"/>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b="1"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5" name="流程图: 磁盘 4"/>
          <p:cNvSpPr/>
          <p:nvPr/>
        </p:nvSpPr>
        <p:spPr>
          <a:xfrm>
            <a:off x="4821388" y="3325090"/>
            <a:ext cx="845125" cy="1352999"/>
          </a:xfrm>
          <a:prstGeom prst="flowChartMagneticDisk">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b="1" dirty="0">
              <a:latin typeface="Times New Roman" panose="02020603050405020304" pitchFamily="18" charset="0"/>
              <a:ea typeface="楷体" panose="02010609060101010101" pitchFamily="49"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8" name="圆角矩形 7"/>
              <p:cNvSpPr/>
              <p:nvPr/>
            </p:nvSpPr>
            <p:spPr bwMode="auto">
              <a:xfrm>
                <a:off x="4548263" y="5161808"/>
                <a:ext cx="1830503" cy="855027"/>
              </a:xfrm>
              <a:prstGeom prst="roundRect">
                <a:avLst/>
              </a:prstGeom>
              <a:gradFill rotWithShape="1">
                <a:gsLst>
                  <a:gs pos="0">
                    <a:srgbClr val="FFFFFF">
                      <a:tint val="50000"/>
                      <a:satMod val="300000"/>
                    </a:srgbClr>
                  </a:gs>
                  <a:gs pos="35000">
                    <a:srgbClr val="FFFFFF">
                      <a:tint val="37000"/>
                      <a:satMod val="300000"/>
                    </a:srgbClr>
                  </a:gs>
                  <a:gs pos="100000">
                    <a:srgbClr val="FFFFFF">
                      <a:tint val="15000"/>
                      <a:satMod val="350000"/>
                    </a:srgbClr>
                  </a:gs>
                </a:gsLst>
                <a:lin ang="16200000" scaled="1"/>
              </a:gradFill>
              <a:ln w="9525" cap="flat" cmpd="sng" algn="ctr">
                <a:solidFill>
                  <a:srgbClr val="FFFFFF">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wrap="none" tIns="0" bIns="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altLang="zh-CN" sz="2000" b="1" i="0" u="none" strike="noStrike" kern="0" cap="none" spc="0" normalizeH="0" baseline="0" noProof="0" dirty="0">
                  <a:ln>
                    <a:noFill/>
                  </a:ln>
                  <a:solidFill>
                    <a:srgbClr val="0070C0"/>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400" b="1" i="0" u="none" strike="noStrike" kern="0" cap="none" spc="0" normalizeH="0" baseline="0" noProof="0" dirty="0">
                    <a:ln>
                      <a:noFill/>
                    </a:ln>
                    <a:solidFill>
                      <a:srgbClr val="0070C0"/>
                    </a:solidFill>
                    <a:effectLst/>
                    <a:uLnTx/>
                    <a:uFillTx/>
                    <a:latin typeface="Times New Roman" panose="02020603050405020304" pitchFamily="18" charset="0"/>
                    <a:ea typeface="楷体" panose="02010609060101010101" pitchFamily="49" charset="-122"/>
                    <a:cs typeface="Times New Roman" panose="02020603050405020304" pitchFamily="18" charset="0"/>
                  </a:rPr>
                  <a:t>测试数据集</a:t>
                </a:r>
                <a:endParaRPr kumimoji="0" lang="en-US" altLang="zh-CN" sz="1400" b="1" i="0" u="none" strike="noStrike" kern="0" cap="none" spc="0" normalizeH="0" baseline="0" noProof="0" dirty="0">
                  <a:ln>
                    <a:noFill/>
                  </a:ln>
                  <a:solidFill>
                    <a:srgbClr val="0070C0"/>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a:p>
                <a:pPr algn="ctr" fontAlgn="base">
                  <a:spcBef>
                    <a:spcPct val="0"/>
                  </a:spcBef>
                  <a:spcAft>
                    <a:spcPct val="0"/>
                  </a:spcAft>
                  <a:defRPr/>
                </a:pPr>
                <a14:m>
                  <m:oMathPara xmlns:m="http://schemas.openxmlformats.org/officeDocument/2006/math">
                    <m:oMathParaPr>
                      <m:jc m:val="centerGroup"/>
                    </m:oMathParaPr>
                    <m:oMath xmlns:m="http://schemas.openxmlformats.org/officeDocument/2006/math">
                      <m:d>
                        <m:dPr>
                          <m:ctrlPr>
                            <a:rPr lang="en-US" altLang="zh-CN" sz="1400" b="1" i="1" kern="0">
                              <a:solidFill>
                                <a:srgbClr val="0070C0"/>
                              </a:solidFill>
                              <a:latin typeface="Cambria Math" panose="02040503050406030204" pitchFamily="18" charset="0"/>
                              <a:ea typeface="微软雅黑" pitchFamily="34" charset="-122"/>
                              <a:cs typeface="Times New Roman" pitchFamily="18" charset="0"/>
                            </a:rPr>
                          </m:ctrlPr>
                        </m:dPr>
                        <m:e>
                          <m:sSup>
                            <m:sSupPr>
                              <m:ctrlPr>
                                <a:rPr lang="en-US" altLang="zh-CN" sz="1400" b="1" i="1" kern="0">
                                  <a:solidFill>
                                    <a:srgbClr val="0070C0"/>
                                  </a:solidFill>
                                  <a:latin typeface="Cambria Math" panose="02040503050406030204" pitchFamily="18" charset="0"/>
                                  <a:ea typeface="微软雅黑" pitchFamily="34" charset="-122"/>
                                  <a:cs typeface="Times New Roman" pitchFamily="18" charset="0"/>
                                </a:rPr>
                              </m:ctrlPr>
                            </m:sSupPr>
                            <m:e>
                              <m:sSub>
                                <m:sSubPr>
                                  <m:ctrlPr>
                                    <a:rPr lang="en-US" altLang="zh-CN" sz="1400" b="1" i="1" kern="0">
                                      <a:solidFill>
                                        <a:srgbClr val="0070C0"/>
                                      </a:solidFill>
                                      <a:latin typeface="Cambria Math" panose="02040503050406030204" pitchFamily="18" charset="0"/>
                                      <a:ea typeface="微软雅黑" pitchFamily="34" charset="-122"/>
                                      <a:cs typeface="Times New Roman" pitchFamily="18" charset="0"/>
                                    </a:rPr>
                                  </m:ctrlPr>
                                </m:sSubPr>
                                <m:e>
                                  <m:r>
                                    <a:rPr lang="en-US" altLang="zh-CN" sz="1400" b="1" i="1" kern="0" smtClean="0">
                                      <a:solidFill>
                                        <a:srgbClr val="0070C0"/>
                                      </a:solidFill>
                                      <a:latin typeface="Cambria Math"/>
                                      <a:ea typeface="微软雅黑" pitchFamily="34" charset="-122"/>
                                      <a:cs typeface="Times New Roman" pitchFamily="18" charset="0"/>
                                    </a:rPr>
                                    <m:t>𝒙</m:t>
                                  </m:r>
                                </m:e>
                                <m:sub>
                                  <m:r>
                                    <a:rPr lang="en-US" altLang="zh-CN" sz="1400" b="1" i="1" kern="0" smtClean="0">
                                      <a:solidFill>
                                        <a:srgbClr val="0070C0"/>
                                      </a:solidFill>
                                      <a:latin typeface="Cambria Math"/>
                                      <a:ea typeface="微软雅黑" pitchFamily="34" charset="-122"/>
                                      <a:cs typeface="Times New Roman" pitchFamily="18" charset="0"/>
                                    </a:rPr>
                                    <m:t>𝒊</m:t>
                                  </m:r>
                                </m:sub>
                              </m:sSub>
                            </m:e>
                            <m:sup>
                              <m:r>
                                <a:rPr lang="en-US" altLang="zh-CN" sz="1400" b="1" i="1" kern="0" smtClean="0">
                                  <a:solidFill>
                                    <a:srgbClr val="0070C0"/>
                                  </a:solidFill>
                                  <a:latin typeface="Cambria Math"/>
                                  <a:ea typeface="微软雅黑" pitchFamily="34" charset="-122"/>
                                  <a:cs typeface="Times New Roman" pitchFamily="18" charset="0"/>
                                </a:rPr>
                                <m:t>′</m:t>
                              </m:r>
                            </m:sup>
                          </m:sSup>
                          <m:r>
                            <a:rPr lang="en-US" altLang="zh-CN" sz="1400" b="1" i="1" kern="0" smtClean="0">
                              <a:solidFill>
                                <a:srgbClr val="0070C0"/>
                              </a:solidFill>
                              <a:latin typeface="Cambria Math"/>
                              <a:ea typeface="微软雅黑" pitchFamily="34" charset="-122"/>
                              <a:cs typeface="Times New Roman" pitchFamily="18" charset="0"/>
                            </a:rPr>
                            <m:t>,</m:t>
                          </m:r>
                          <m:sSup>
                            <m:sSupPr>
                              <m:ctrlPr>
                                <a:rPr lang="en-US" altLang="zh-CN" sz="1400" b="1" i="1" kern="0">
                                  <a:solidFill>
                                    <a:srgbClr val="0070C0"/>
                                  </a:solidFill>
                                  <a:latin typeface="Cambria Math" panose="02040503050406030204" pitchFamily="18" charset="0"/>
                                  <a:ea typeface="微软雅黑" pitchFamily="34" charset="-122"/>
                                  <a:cs typeface="Times New Roman" pitchFamily="18" charset="0"/>
                                </a:rPr>
                              </m:ctrlPr>
                            </m:sSupPr>
                            <m:e>
                              <m:sSub>
                                <m:sSubPr>
                                  <m:ctrlPr>
                                    <a:rPr lang="en-US" altLang="zh-CN" sz="1400" b="1" i="1" kern="0">
                                      <a:solidFill>
                                        <a:srgbClr val="0070C0"/>
                                      </a:solidFill>
                                      <a:latin typeface="Cambria Math" panose="02040503050406030204" pitchFamily="18" charset="0"/>
                                      <a:ea typeface="微软雅黑" pitchFamily="34" charset="-122"/>
                                      <a:cs typeface="Times New Roman" pitchFamily="18" charset="0"/>
                                    </a:rPr>
                                  </m:ctrlPr>
                                </m:sSubPr>
                                <m:e>
                                  <m:r>
                                    <a:rPr lang="en-US" altLang="zh-CN" sz="1400" b="1" i="1" kern="0" smtClean="0">
                                      <a:solidFill>
                                        <a:srgbClr val="0070C0"/>
                                      </a:solidFill>
                                      <a:latin typeface="Cambria Math"/>
                                      <a:ea typeface="微软雅黑" pitchFamily="34" charset="-122"/>
                                      <a:cs typeface="Times New Roman" pitchFamily="18" charset="0"/>
                                    </a:rPr>
                                    <m:t>𝒚</m:t>
                                  </m:r>
                                </m:e>
                                <m:sub>
                                  <m:r>
                                    <a:rPr lang="en-US" altLang="zh-CN" sz="1400" b="1" i="1" kern="0" smtClean="0">
                                      <a:solidFill>
                                        <a:srgbClr val="0070C0"/>
                                      </a:solidFill>
                                      <a:latin typeface="Cambria Math"/>
                                      <a:ea typeface="微软雅黑" pitchFamily="34" charset="-122"/>
                                      <a:cs typeface="Times New Roman" pitchFamily="18" charset="0"/>
                                    </a:rPr>
                                    <m:t>𝒊</m:t>
                                  </m:r>
                                </m:sub>
                              </m:sSub>
                            </m:e>
                            <m:sup>
                              <m:r>
                                <a:rPr lang="en-US" altLang="zh-CN" sz="1400" b="1" i="1" kern="0" smtClean="0">
                                  <a:solidFill>
                                    <a:srgbClr val="0070C0"/>
                                  </a:solidFill>
                                  <a:latin typeface="Cambria Math"/>
                                  <a:ea typeface="微软雅黑" pitchFamily="34" charset="-122"/>
                                  <a:cs typeface="Times New Roman" pitchFamily="18" charset="0"/>
                                </a:rPr>
                                <m:t>′</m:t>
                              </m:r>
                            </m:sup>
                          </m:sSup>
                        </m:e>
                      </m:d>
                      <m:r>
                        <a:rPr lang="en-US" altLang="zh-CN" sz="1400" b="1" i="1" kern="0" smtClean="0">
                          <a:solidFill>
                            <a:srgbClr val="0070C0"/>
                          </a:solidFill>
                          <a:latin typeface="Cambria Math"/>
                          <a:ea typeface="微软雅黑" pitchFamily="34" charset="-122"/>
                          <a:cs typeface="Times New Roman" pitchFamily="18" charset="0"/>
                        </a:rPr>
                        <m:t>,</m:t>
                      </m:r>
                      <m:r>
                        <a:rPr lang="en-US" altLang="zh-CN" sz="1400" b="1" i="1" kern="0" smtClean="0">
                          <a:solidFill>
                            <a:srgbClr val="0070C0"/>
                          </a:solidFill>
                          <a:latin typeface="Cambria Math"/>
                          <a:ea typeface="微软雅黑" pitchFamily="34" charset="-122"/>
                          <a:cs typeface="Times New Roman" pitchFamily="18" charset="0"/>
                        </a:rPr>
                        <m:t>𝒊</m:t>
                      </m:r>
                      <m:r>
                        <a:rPr lang="en-US" altLang="zh-CN" sz="1400" b="1" i="1" kern="0" smtClean="0">
                          <a:solidFill>
                            <a:srgbClr val="0070C0"/>
                          </a:solidFill>
                          <a:latin typeface="Cambria Math"/>
                          <a:ea typeface="微软雅黑" pitchFamily="34" charset="-122"/>
                          <a:cs typeface="Times New Roman" pitchFamily="18" charset="0"/>
                        </a:rPr>
                        <m:t>=</m:t>
                      </m:r>
                      <m:r>
                        <a:rPr lang="en-US" altLang="zh-CN" sz="1400" b="1" i="1" kern="0" smtClean="0">
                          <a:solidFill>
                            <a:srgbClr val="0070C0"/>
                          </a:solidFill>
                          <a:latin typeface="Cambria Math"/>
                          <a:ea typeface="微软雅黑" pitchFamily="34" charset="-122"/>
                          <a:cs typeface="Times New Roman" pitchFamily="18" charset="0"/>
                        </a:rPr>
                        <m:t>𝟏</m:t>
                      </m:r>
                      <m:r>
                        <a:rPr lang="en-US" altLang="zh-CN" sz="1400" b="1" i="1" kern="0" smtClean="0">
                          <a:solidFill>
                            <a:srgbClr val="0070C0"/>
                          </a:solidFill>
                          <a:latin typeface="Cambria Math"/>
                          <a:ea typeface="微软雅黑" pitchFamily="34" charset="-122"/>
                          <a:cs typeface="Times New Roman" pitchFamily="18" charset="0"/>
                        </a:rPr>
                        <m:t>,…,</m:t>
                      </m:r>
                      <m:r>
                        <a:rPr lang="en-US" altLang="zh-CN" sz="1400" b="1" i="1" kern="0" smtClean="0">
                          <a:solidFill>
                            <a:srgbClr val="0070C0"/>
                          </a:solidFill>
                          <a:latin typeface="Cambria Math"/>
                          <a:ea typeface="微软雅黑" pitchFamily="34" charset="-122"/>
                          <a:cs typeface="Times New Roman" pitchFamily="18" charset="0"/>
                        </a:rPr>
                        <m:t>𝒎</m:t>
                      </m:r>
                    </m:oMath>
                  </m:oMathPara>
                </a14:m>
                <a:endParaRPr lang="en-US" altLang="zh-CN" sz="1400" b="1" kern="0" dirty="0">
                  <a:solidFill>
                    <a:srgbClr val="0070C0"/>
                  </a:solidFill>
                  <a:latin typeface="Times New Roman" panose="02020603050405020304" pitchFamily="18" charset="0"/>
                  <a:ea typeface="楷体" panose="02010609060101010101" pitchFamily="49" charset="-122"/>
                  <a:cs typeface="Times New Roman" panose="02020603050405020304" pitchFamily="18" charset="0"/>
                </a:endParaRPr>
              </a:p>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altLang="zh-CN" sz="1400" b="1" i="0" u="none" strike="noStrike" kern="0" cap="none" spc="0" normalizeH="0" baseline="0" noProof="0" dirty="0">
                  <a:ln>
                    <a:noFill/>
                  </a:ln>
                  <a:solidFill>
                    <a:srgbClr val="0070C0"/>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8" name="圆角矩形 7"/>
              <p:cNvSpPr>
                <a:spLocks noRot="1" noChangeAspect="1" noMove="1" noResize="1" noEditPoints="1" noAdjustHandles="1" noChangeArrowheads="1" noChangeShapeType="1" noTextEdit="1"/>
              </p:cNvSpPr>
              <p:nvPr/>
            </p:nvSpPr>
            <p:spPr bwMode="auto">
              <a:xfrm>
                <a:off x="4548263" y="5161808"/>
                <a:ext cx="1830503" cy="855027"/>
              </a:xfrm>
              <a:prstGeom prst="roundRect">
                <a:avLst/>
              </a:prstGeom>
              <a:blipFill>
                <a:blip r:embed="rId2"/>
                <a:stretch>
                  <a:fillRect/>
                </a:stretch>
              </a:blipFill>
              <a:ln w="9525" cap="flat" cmpd="sng" algn="ctr">
                <a:solidFill>
                  <a:srgbClr val="FFFFFF">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2407677" y="1803647"/>
                <a:ext cx="1499264" cy="6463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zh-CN" altLang="en-US" b="1" i="1" smtClean="0">
                          <a:latin typeface="Cambria Math"/>
                          <a:ea typeface="黑体" pitchFamily="49" charset="-122"/>
                        </a:rPr>
                        <m:t>从训练数据集学</m:t>
                      </m:r>
                    </m:oMath>
                  </m:oMathPara>
                </a14:m>
                <a:endParaRPr lang="en-US" altLang="zh-CN" b="1" i="1" dirty="0">
                  <a:latin typeface="Times New Roman" panose="02020603050405020304" pitchFamily="18" charset="0"/>
                  <a:ea typeface="楷体" panose="02010609060101010101" pitchFamily="49" charset="-122"/>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a:rPr lang="zh-CN" altLang="en-US" b="1" i="1" smtClean="0">
                          <a:latin typeface="Cambria Math"/>
                          <a:ea typeface="黑体" pitchFamily="49" charset="-122"/>
                        </a:rPr>
                        <m:t>习得到映射函数</m:t>
                      </m:r>
                      <m:r>
                        <a:rPr lang="en-US" altLang="zh-CN" b="1" i="1" smtClean="0">
                          <a:latin typeface="Cambria Math"/>
                          <a:ea typeface="黑体" pitchFamily="49" charset="-122"/>
                        </a:rPr>
                        <m:t>𝒇</m:t>
                      </m:r>
                    </m:oMath>
                  </m:oMathPara>
                </a14:m>
                <a:endParaRPr lang="zh-CN" altLang="en-US" b="1" dirty="0">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2407677" y="1803647"/>
                <a:ext cx="1499264" cy="646331"/>
              </a:xfrm>
              <a:prstGeom prst="rect">
                <a:avLst/>
              </a:prstGeom>
              <a:blipFill>
                <a:blip r:embed="rId3"/>
                <a:stretch>
                  <a:fillRect l="-1626" r="-29268" b="-754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圆角矩形 12"/>
              <p:cNvSpPr/>
              <p:nvPr/>
            </p:nvSpPr>
            <p:spPr bwMode="auto">
              <a:xfrm>
                <a:off x="2612571" y="5193476"/>
                <a:ext cx="1745674" cy="855025"/>
              </a:xfrm>
              <a:prstGeom prst="roundRect">
                <a:avLst/>
              </a:prstGeom>
              <a:gradFill rotWithShape="1">
                <a:gsLst>
                  <a:gs pos="0">
                    <a:srgbClr val="FFFFFF">
                      <a:tint val="50000"/>
                      <a:satMod val="300000"/>
                    </a:srgbClr>
                  </a:gs>
                  <a:gs pos="35000">
                    <a:srgbClr val="FFFFFF">
                      <a:tint val="37000"/>
                      <a:satMod val="300000"/>
                    </a:srgbClr>
                  </a:gs>
                  <a:gs pos="100000">
                    <a:srgbClr val="FFFFFF">
                      <a:tint val="15000"/>
                      <a:satMod val="350000"/>
                    </a:srgbClr>
                  </a:gs>
                </a:gsLst>
                <a:lin ang="16200000" scaled="1"/>
              </a:gradFill>
              <a:ln w="9525" cap="flat" cmpd="sng" algn="ctr">
                <a:solidFill>
                  <a:srgbClr val="FFFFFF">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wrap="none" tIns="0" bIns="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400" b="1" i="0" u="none" strike="noStrike" kern="0" cap="none" spc="0" normalizeH="0" baseline="0" noProof="0" dirty="0">
                    <a:ln>
                      <a:noFill/>
                    </a:ln>
                    <a:solidFill>
                      <a:srgbClr val="0070C0"/>
                    </a:solidFill>
                    <a:effectLst/>
                    <a:uLnTx/>
                    <a:uFillTx/>
                    <a:latin typeface="Times New Roman" panose="02020603050405020304" pitchFamily="18" charset="0"/>
                    <a:ea typeface="楷体" panose="02010609060101010101" pitchFamily="49" charset="-122"/>
                    <a:cs typeface="Times New Roman" panose="02020603050405020304" pitchFamily="18" charset="0"/>
                  </a:rPr>
                  <a:t>训练数据集</a:t>
                </a:r>
                <a:endParaRPr kumimoji="0" lang="en-US" altLang="zh-CN" sz="1400" b="1" i="0" u="none" strike="noStrike" kern="0" cap="none" spc="0" normalizeH="0" baseline="0" noProof="0" dirty="0">
                  <a:ln>
                    <a:noFill/>
                  </a:ln>
                  <a:solidFill>
                    <a:srgbClr val="0070C0"/>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a:p>
                <a:pPr marL="0" marR="0" lvl="0" indent="0" algn="ctr" defTabSz="914400" eaLnBrk="1" fontAlgn="base" latinLnBrk="0"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d>
                        <m:dPr>
                          <m:ctrlPr>
                            <a:rPr kumimoji="0" lang="en-US" altLang="zh-CN" sz="1400" b="1" i="1" u="none" strike="noStrike" kern="0" cap="none" spc="0" normalizeH="0" baseline="0" noProof="0" smtClean="0">
                              <a:ln>
                                <a:noFill/>
                              </a:ln>
                              <a:solidFill>
                                <a:srgbClr val="0070C0"/>
                              </a:solidFill>
                              <a:effectLst/>
                              <a:uLnTx/>
                              <a:uFillTx/>
                              <a:latin typeface="Cambria Math" panose="02040503050406030204" pitchFamily="18" charset="0"/>
                              <a:ea typeface="微软雅黑" pitchFamily="34" charset="-122"/>
                              <a:cs typeface="Times New Roman" pitchFamily="18" charset="0"/>
                            </a:rPr>
                          </m:ctrlPr>
                        </m:dPr>
                        <m:e>
                          <m:sSub>
                            <m:sSubPr>
                              <m:ctrlPr>
                                <a:rPr kumimoji="0" lang="en-US" altLang="zh-CN" sz="1400" b="1" i="1" u="none" strike="noStrike" kern="0" cap="none" spc="0" normalizeH="0" baseline="0" noProof="0" smtClean="0">
                                  <a:ln>
                                    <a:noFill/>
                                  </a:ln>
                                  <a:solidFill>
                                    <a:srgbClr val="0070C0"/>
                                  </a:solidFill>
                                  <a:effectLst/>
                                  <a:uLnTx/>
                                  <a:uFillTx/>
                                  <a:latin typeface="Cambria Math" panose="02040503050406030204" pitchFamily="18" charset="0"/>
                                  <a:ea typeface="微软雅黑" pitchFamily="34" charset="-122"/>
                                  <a:cs typeface="Times New Roman" pitchFamily="18" charset="0"/>
                                </a:rPr>
                              </m:ctrlPr>
                            </m:sSubPr>
                            <m:e>
                              <m:r>
                                <a:rPr kumimoji="0" lang="en-US" altLang="zh-CN" sz="1400" b="1" i="1" u="none" strike="noStrike" kern="0" cap="none" spc="0" normalizeH="0" baseline="0" noProof="0" smtClean="0">
                                  <a:ln>
                                    <a:noFill/>
                                  </a:ln>
                                  <a:solidFill>
                                    <a:srgbClr val="0070C0"/>
                                  </a:solidFill>
                                  <a:effectLst/>
                                  <a:uLnTx/>
                                  <a:uFillTx/>
                                  <a:latin typeface="Cambria Math"/>
                                  <a:ea typeface="微软雅黑" pitchFamily="34" charset="-122"/>
                                  <a:cs typeface="Times New Roman" pitchFamily="18" charset="0"/>
                                </a:rPr>
                                <m:t>𝒙</m:t>
                              </m:r>
                            </m:e>
                            <m:sub>
                              <m:r>
                                <a:rPr kumimoji="0" lang="en-US" altLang="zh-CN" sz="1400" b="1" i="1" u="none" strike="noStrike" kern="0" cap="none" spc="0" normalizeH="0" baseline="0" noProof="0" smtClean="0">
                                  <a:ln>
                                    <a:noFill/>
                                  </a:ln>
                                  <a:solidFill>
                                    <a:srgbClr val="0070C0"/>
                                  </a:solidFill>
                                  <a:effectLst/>
                                  <a:uLnTx/>
                                  <a:uFillTx/>
                                  <a:latin typeface="Cambria Math"/>
                                  <a:ea typeface="微软雅黑" pitchFamily="34" charset="-122"/>
                                  <a:cs typeface="Times New Roman" pitchFamily="18" charset="0"/>
                                </a:rPr>
                                <m:t>𝒊</m:t>
                              </m:r>
                            </m:sub>
                          </m:sSub>
                          <m:r>
                            <a:rPr kumimoji="0" lang="en-US" altLang="zh-CN" sz="1400" b="1" i="1" u="none" strike="noStrike" kern="0" cap="none" spc="0" normalizeH="0" baseline="0" noProof="0" smtClean="0">
                              <a:ln>
                                <a:noFill/>
                              </a:ln>
                              <a:solidFill>
                                <a:srgbClr val="0070C0"/>
                              </a:solidFill>
                              <a:effectLst/>
                              <a:uLnTx/>
                              <a:uFillTx/>
                              <a:latin typeface="Cambria Math"/>
                              <a:ea typeface="微软雅黑" pitchFamily="34" charset="-122"/>
                              <a:cs typeface="Times New Roman" pitchFamily="18" charset="0"/>
                            </a:rPr>
                            <m:t>,</m:t>
                          </m:r>
                          <m:sSub>
                            <m:sSubPr>
                              <m:ctrlPr>
                                <a:rPr kumimoji="0" lang="en-US" altLang="zh-CN" sz="1400" b="1" i="1" u="none" strike="noStrike" kern="0" cap="none" spc="0" normalizeH="0" baseline="0" noProof="0" smtClean="0">
                                  <a:ln>
                                    <a:noFill/>
                                  </a:ln>
                                  <a:solidFill>
                                    <a:srgbClr val="0070C0"/>
                                  </a:solidFill>
                                  <a:effectLst/>
                                  <a:uLnTx/>
                                  <a:uFillTx/>
                                  <a:latin typeface="Cambria Math" panose="02040503050406030204" pitchFamily="18" charset="0"/>
                                  <a:ea typeface="微软雅黑" pitchFamily="34" charset="-122"/>
                                  <a:cs typeface="Times New Roman" pitchFamily="18" charset="0"/>
                                </a:rPr>
                              </m:ctrlPr>
                            </m:sSubPr>
                            <m:e>
                              <m:r>
                                <a:rPr kumimoji="0" lang="en-US" altLang="zh-CN" sz="1400" b="1" i="1" u="none" strike="noStrike" kern="0" cap="none" spc="0" normalizeH="0" baseline="0" noProof="0" smtClean="0">
                                  <a:ln>
                                    <a:noFill/>
                                  </a:ln>
                                  <a:solidFill>
                                    <a:srgbClr val="0070C0"/>
                                  </a:solidFill>
                                  <a:effectLst/>
                                  <a:uLnTx/>
                                  <a:uFillTx/>
                                  <a:latin typeface="Cambria Math"/>
                                  <a:ea typeface="微软雅黑" pitchFamily="34" charset="-122"/>
                                  <a:cs typeface="Times New Roman" pitchFamily="18" charset="0"/>
                                </a:rPr>
                                <m:t>𝒚</m:t>
                              </m:r>
                            </m:e>
                            <m:sub>
                              <m:r>
                                <a:rPr kumimoji="0" lang="en-US" altLang="zh-CN" sz="1400" b="1" i="1" u="none" strike="noStrike" kern="0" cap="none" spc="0" normalizeH="0" baseline="0" noProof="0" smtClean="0">
                                  <a:ln>
                                    <a:noFill/>
                                  </a:ln>
                                  <a:solidFill>
                                    <a:srgbClr val="0070C0"/>
                                  </a:solidFill>
                                  <a:effectLst/>
                                  <a:uLnTx/>
                                  <a:uFillTx/>
                                  <a:latin typeface="Cambria Math"/>
                                  <a:ea typeface="微软雅黑" pitchFamily="34" charset="-122"/>
                                  <a:cs typeface="Times New Roman" pitchFamily="18" charset="0"/>
                                </a:rPr>
                                <m:t>𝒊</m:t>
                              </m:r>
                            </m:sub>
                          </m:sSub>
                        </m:e>
                      </m:d>
                      <m:r>
                        <a:rPr kumimoji="0" lang="en-US" altLang="zh-CN" sz="1400" b="1" i="1" u="none" strike="noStrike" kern="0" cap="none" spc="0" normalizeH="0" baseline="0" noProof="0" smtClean="0">
                          <a:ln>
                            <a:noFill/>
                          </a:ln>
                          <a:solidFill>
                            <a:srgbClr val="0070C0"/>
                          </a:solidFill>
                          <a:effectLst/>
                          <a:uLnTx/>
                          <a:uFillTx/>
                          <a:latin typeface="Cambria Math"/>
                          <a:ea typeface="微软雅黑" pitchFamily="34" charset="-122"/>
                          <a:cs typeface="Times New Roman" pitchFamily="18" charset="0"/>
                        </a:rPr>
                        <m:t>,</m:t>
                      </m:r>
                      <m:r>
                        <a:rPr kumimoji="0" lang="en-US" altLang="zh-CN" sz="1400" b="1" i="1" u="none" strike="noStrike" kern="0" cap="none" spc="0" normalizeH="0" baseline="0" noProof="0" smtClean="0">
                          <a:ln>
                            <a:noFill/>
                          </a:ln>
                          <a:solidFill>
                            <a:srgbClr val="0070C0"/>
                          </a:solidFill>
                          <a:effectLst/>
                          <a:uLnTx/>
                          <a:uFillTx/>
                          <a:latin typeface="Cambria Math"/>
                          <a:ea typeface="微软雅黑" pitchFamily="34" charset="-122"/>
                          <a:cs typeface="Times New Roman" pitchFamily="18" charset="0"/>
                        </a:rPr>
                        <m:t>𝒊</m:t>
                      </m:r>
                      <m:r>
                        <a:rPr kumimoji="0" lang="en-US" altLang="zh-CN" sz="1400" b="1" i="1" u="none" strike="noStrike" kern="0" cap="none" spc="0" normalizeH="0" baseline="0" noProof="0" smtClean="0">
                          <a:ln>
                            <a:noFill/>
                          </a:ln>
                          <a:solidFill>
                            <a:srgbClr val="0070C0"/>
                          </a:solidFill>
                          <a:effectLst/>
                          <a:uLnTx/>
                          <a:uFillTx/>
                          <a:latin typeface="Cambria Math"/>
                          <a:ea typeface="微软雅黑" pitchFamily="34" charset="-122"/>
                          <a:cs typeface="Times New Roman" pitchFamily="18" charset="0"/>
                        </a:rPr>
                        <m:t>=</m:t>
                      </m:r>
                      <m:r>
                        <a:rPr kumimoji="0" lang="en-US" altLang="zh-CN" sz="1400" b="1" i="1" u="none" strike="noStrike" kern="0" cap="none" spc="0" normalizeH="0" baseline="0" noProof="0" smtClean="0">
                          <a:ln>
                            <a:noFill/>
                          </a:ln>
                          <a:solidFill>
                            <a:srgbClr val="0070C0"/>
                          </a:solidFill>
                          <a:effectLst/>
                          <a:uLnTx/>
                          <a:uFillTx/>
                          <a:latin typeface="Cambria Math"/>
                          <a:ea typeface="微软雅黑" pitchFamily="34" charset="-122"/>
                          <a:cs typeface="Times New Roman" pitchFamily="18" charset="0"/>
                        </a:rPr>
                        <m:t>𝟏</m:t>
                      </m:r>
                      <m:r>
                        <a:rPr kumimoji="0" lang="en-US" altLang="zh-CN" sz="1400" b="1" i="1" u="none" strike="noStrike" kern="0" cap="none" spc="0" normalizeH="0" baseline="0" noProof="0" smtClean="0">
                          <a:ln>
                            <a:noFill/>
                          </a:ln>
                          <a:solidFill>
                            <a:srgbClr val="0070C0"/>
                          </a:solidFill>
                          <a:effectLst/>
                          <a:uLnTx/>
                          <a:uFillTx/>
                          <a:latin typeface="Cambria Math"/>
                          <a:ea typeface="微软雅黑" pitchFamily="34" charset="-122"/>
                          <a:cs typeface="Times New Roman" pitchFamily="18" charset="0"/>
                        </a:rPr>
                        <m:t>,…,</m:t>
                      </m:r>
                      <m:r>
                        <a:rPr kumimoji="0" lang="en-US" altLang="zh-CN" sz="1400" b="1" i="1" u="none" strike="noStrike" kern="0" cap="none" spc="0" normalizeH="0" baseline="0" noProof="0" smtClean="0">
                          <a:ln>
                            <a:noFill/>
                          </a:ln>
                          <a:solidFill>
                            <a:srgbClr val="0070C0"/>
                          </a:solidFill>
                          <a:effectLst/>
                          <a:uLnTx/>
                          <a:uFillTx/>
                          <a:latin typeface="Cambria Math"/>
                          <a:ea typeface="微软雅黑" pitchFamily="34" charset="-122"/>
                          <a:cs typeface="Times New Roman" pitchFamily="18" charset="0"/>
                        </a:rPr>
                        <m:t>𝒏</m:t>
                      </m:r>
                    </m:oMath>
                  </m:oMathPara>
                </a14:m>
                <a:endParaRPr kumimoji="0" lang="en-US" altLang="zh-CN" sz="1400" b="1" i="0" u="none" strike="noStrike" kern="0" cap="none" spc="0" normalizeH="0" baseline="0" noProof="0" dirty="0">
                  <a:ln>
                    <a:noFill/>
                  </a:ln>
                  <a:solidFill>
                    <a:srgbClr val="0070C0"/>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13" name="圆角矩形 12"/>
              <p:cNvSpPr>
                <a:spLocks noRot="1" noChangeAspect="1" noMove="1" noResize="1" noEditPoints="1" noAdjustHandles="1" noChangeArrowheads="1" noChangeShapeType="1" noTextEdit="1"/>
              </p:cNvSpPr>
              <p:nvPr/>
            </p:nvSpPr>
            <p:spPr bwMode="auto">
              <a:xfrm>
                <a:off x="2612571" y="5193476"/>
                <a:ext cx="1745674" cy="855025"/>
              </a:xfrm>
              <a:prstGeom prst="roundRect">
                <a:avLst/>
              </a:prstGeom>
              <a:blipFill>
                <a:blip r:embed="rId4"/>
                <a:stretch>
                  <a:fillRect/>
                </a:stretch>
              </a:blipFill>
              <a:ln w="9525" cap="flat" cmpd="sng" algn="ctr">
                <a:solidFill>
                  <a:srgbClr val="FFFFFF">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TextBox 13"/>
              <p:cNvSpPr txBox="1"/>
              <p:nvPr/>
            </p:nvSpPr>
            <p:spPr>
              <a:xfrm>
                <a:off x="4314568" y="1814972"/>
                <a:ext cx="2297891" cy="6463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zh-CN" altLang="en-US" b="1" i="1" smtClean="0">
                          <a:latin typeface="Cambria Math"/>
                          <a:ea typeface="黑体" pitchFamily="49" charset="-122"/>
                        </a:rPr>
                        <m:t>在测试数据集</m:t>
                      </m:r>
                    </m:oMath>
                  </m:oMathPara>
                </a14:m>
                <a:endParaRPr lang="en-US" altLang="zh-CN" b="1" i="1" dirty="0">
                  <a:latin typeface="Times New Roman" panose="02020603050405020304" pitchFamily="18" charset="0"/>
                  <a:ea typeface="楷体" panose="02010609060101010101" pitchFamily="49" charset="-122"/>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a:rPr lang="zh-CN" altLang="en-US" b="1" i="1" smtClean="0">
                          <a:latin typeface="Cambria Math"/>
                          <a:ea typeface="黑体" pitchFamily="49" charset="-122"/>
                        </a:rPr>
                        <m:t>测试映射函数</m:t>
                      </m:r>
                      <m:r>
                        <a:rPr lang="en-US" altLang="zh-CN" b="1" i="1" smtClean="0">
                          <a:latin typeface="Cambria Math"/>
                          <a:ea typeface="黑体" pitchFamily="49" charset="-122"/>
                        </a:rPr>
                        <m:t>𝒇</m:t>
                      </m:r>
                    </m:oMath>
                  </m:oMathPara>
                </a14:m>
                <a:endParaRPr lang="zh-CN" altLang="en-US" b="1" dirty="0">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14" name="TextBox 13"/>
              <p:cNvSpPr txBox="1">
                <a:spLocks noRot="1" noChangeAspect="1" noMove="1" noResize="1" noEditPoints="1" noAdjustHandles="1" noChangeArrowheads="1" noChangeShapeType="1" noTextEdit="1"/>
              </p:cNvSpPr>
              <p:nvPr/>
            </p:nvSpPr>
            <p:spPr>
              <a:xfrm>
                <a:off x="4314568" y="1814972"/>
                <a:ext cx="2297891" cy="646331"/>
              </a:xfrm>
              <a:prstGeom prst="rect">
                <a:avLst/>
              </a:prstGeom>
              <a:blipFill>
                <a:blip r:embed="rId5"/>
                <a:stretch>
                  <a:fillRect b="-7547"/>
                </a:stretch>
              </a:blipFill>
            </p:spPr>
            <p:txBody>
              <a:bodyPr/>
              <a:lstStyle/>
              <a:p>
                <a:r>
                  <a:rPr lang="zh-CN" altLang="en-US">
                    <a:noFill/>
                  </a:rPr>
                  <a:t> </a:t>
                </a:r>
              </a:p>
            </p:txBody>
          </p:sp>
        </mc:Fallback>
      </mc:AlternateContent>
      <p:sp>
        <p:nvSpPr>
          <p:cNvPr id="4" name="矩形 3"/>
          <p:cNvSpPr/>
          <p:nvPr/>
        </p:nvSpPr>
        <p:spPr>
          <a:xfrm>
            <a:off x="100917" y="2852231"/>
            <a:ext cx="2683821" cy="1938992"/>
          </a:xfrm>
          <a:prstGeom prst="rect">
            <a:avLst/>
          </a:prstGeom>
          <a:solidFill>
            <a:schemeClr val="bg2">
              <a:lumMod val="90000"/>
            </a:schemeClr>
          </a:solidFill>
        </p:spPr>
        <p:txBody>
          <a:bodyPr wrap="square">
            <a:spAutoFit/>
          </a:bodyPr>
          <a:lstStyle/>
          <a:p>
            <a:pPr algn="just">
              <a:lnSpc>
                <a:spcPct val="150000"/>
              </a:lnSpc>
            </a:pP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经验风险</a:t>
            </a:r>
            <a:r>
              <a:rPr lang="en-US" altLang="zh-CN" sz="1600" b="1" dirty="0">
                <a:latin typeface="Times New Roman" panose="02020603050405020304" pitchFamily="18" charset="0"/>
                <a:ea typeface="楷体" panose="02010609060101010101" pitchFamily="49" charset="-122"/>
                <a:cs typeface="Times New Roman" panose="02020603050405020304" pitchFamily="18" charset="0"/>
              </a:rPr>
              <a:t>(empirical risk )</a:t>
            </a:r>
          </a:p>
          <a:p>
            <a:pPr marL="285750" indent="-285750" algn="just">
              <a:lnSpc>
                <a:spcPct val="150000"/>
              </a:lnSpc>
              <a:buFont typeface="Wingdings" panose="05000000000000000000" pitchFamily="2" charset="2"/>
              <a:buChar char="l"/>
            </a:pP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训练集中数据产生的损失。经验风险越小说明学习模型对训练数据拟合程度越好。</a:t>
            </a:r>
          </a:p>
        </p:txBody>
      </p:sp>
      <p:sp>
        <p:nvSpPr>
          <p:cNvPr id="15" name="矩形 14"/>
          <p:cNvSpPr/>
          <p:nvPr/>
        </p:nvSpPr>
        <p:spPr>
          <a:xfrm>
            <a:off x="6258307" y="2844977"/>
            <a:ext cx="2731312" cy="1938992"/>
          </a:xfrm>
          <a:prstGeom prst="rect">
            <a:avLst/>
          </a:prstGeom>
          <a:solidFill>
            <a:schemeClr val="bg2">
              <a:lumMod val="90000"/>
            </a:schemeClr>
          </a:solidFill>
        </p:spPr>
        <p:txBody>
          <a:bodyPr wrap="square">
            <a:spAutoFit/>
          </a:bodyPr>
          <a:lstStyle/>
          <a:p>
            <a:pPr>
              <a:lnSpc>
                <a:spcPct val="150000"/>
              </a:lnSpc>
            </a:pP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期望风险</a:t>
            </a:r>
            <a:r>
              <a:rPr lang="en-US" altLang="zh-CN" sz="1600" b="1" dirty="0">
                <a:latin typeface="Times New Roman" panose="02020603050405020304" pitchFamily="18" charset="0"/>
                <a:ea typeface="楷体" panose="02010609060101010101" pitchFamily="49" charset="-122"/>
                <a:cs typeface="Times New Roman" panose="02020603050405020304" pitchFamily="18" charset="0"/>
              </a:rPr>
              <a:t>(expected risk):</a:t>
            </a:r>
          </a:p>
          <a:p>
            <a:pPr marL="285750" indent="-285750">
              <a:lnSpc>
                <a:spcPct val="150000"/>
              </a:lnSpc>
              <a:buFont typeface="Wingdings" panose="05000000000000000000" pitchFamily="2" charset="2"/>
              <a:buChar char="l"/>
            </a:pP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当测试集中存在无穷多数据时产生的损失。期望风险越小，学习所得模型越好。</a:t>
            </a:r>
          </a:p>
        </p:txBody>
      </p:sp>
    </p:spTree>
    <p:extLst>
      <p:ext uri="{BB962C8B-B14F-4D97-AF65-F5344CB8AC3E}">
        <p14:creationId xmlns:p14="http://schemas.microsoft.com/office/powerpoint/2010/main" val="27518659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流程图: 磁盘 1"/>
          <p:cNvSpPr/>
          <p:nvPr/>
        </p:nvSpPr>
        <p:spPr>
          <a:xfrm>
            <a:off x="1662527" y="4491139"/>
            <a:ext cx="421591" cy="549667"/>
          </a:xfrm>
          <a:prstGeom prst="flowChartMagneticDisk">
            <a:avLst/>
          </a:prstGeom>
          <a:solidFill>
            <a:srgbClr val="FFFF00"/>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b="1"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5" name="流程图: 磁盘 4"/>
          <p:cNvSpPr/>
          <p:nvPr/>
        </p:nvSpPr>
        <p:spPr>
          <a:xfrm>
            <a:off x="6317671" y="2791316"/>
            <a:ext cx="439387" cy="518001"/>
          </a:xfrm>
          <a:prstGeom prst="flowChartMagneticDisk">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b="1" dirty="0">
              <a:latin typeface="Times New Roman" panose="02020603050405020304" pitchFamily="18" charset="0"/>
              <a:ea typeface="楷体" panose="02010609060101010101" pitchFamily="49"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0" name="圆角矩形 9"/>
              <p:cNvSpPr/>
              <p:nvPr/>
            </p:nvSpPr>
            <p:spPr bwMode="auto">
              <a:xfrm>
                <a:off x="985656" y="5104141"/>
                <a:ext cx="1597230" cy="918363"/>
              </a:xfrm>
              <a:prstGeom prst="roundRect">
                <a:avLst/>
              </a:prstGeom>
              <a:gradFill rotWithShape="1">
                <a:gsLst>
                  <a:gs pos="0">
                    <a:srgbClr val="FFFFFF">
                      <a:tint val="50000"/>
                      <a:satMod val="300000"/>
                    </a:srgbClr>
                  </a:gs>
                  <a:gs pos="35000">
                    <a:srgbClr val="FFFFFF">
                      <a:tint val="37000"/>
                      <a:satMod val="300000"/>
                    </a:srgbClr>
                  </a:gs>
                  <a:gs pos="100000">
                    <a:srgbClr val="FFFFFF">
                      <a:tint val="15000"/>
                      <a:satMod val="350000"/>
                    </a:srgbClr>
                  </a:gs>
                </a:gsLst>
                <a:lin ang="16200000" scaled="1"/>
              </a:gradFill>
              <a:ln w="9525" cap="flat" cmpd="sng" algn="ctr">
                <a:solidFill>
                  <a:srgbClr val="FFFFFF">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wrap="none" tIns="0" bIns="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400" b="1" i="0" u="none" strike="noStrike" kern="0" cap="none" spc="0" normalizeH="0" baseline="0" noProof="0" dirty="0">
                    <a:ln>
                      <a:noFill/>
                    </a:ln>
                    <a:solidFill>
                      <a:srgbClr val="0070C0"/>
                    </a:solidFill>
                    <a:effectLst/>
                    <a:uLnTx/>
                    <a:uFillTx/>
                    <a:latin typeface="Times New Roman" panose="02020603050405020304" pitchFamily="18" charset="0"/>
                    <a:ea typeface="楷体" panose="02010609060101010101" pitchFamily="49" charset="-122"/>
                    <a:cs typeface="Times New Roman" panose="02020603050405020304" pitchFamily="18" charset="0"/>
                  </a:rPr>
                  <a:t>训练数据集</a:t>
                </a:r>
                <a:endParaRPr kumimoji="0" lang="en-US" altLang="zh-CN" sz="1400" b="1" i="0" u="none" strike="noStrike" kern="0" cap="none" spc="0" normalizeH="0" baseline="0" noProof="0" dirty="0">
                  <a:ln>
                    <a:noFill/>
                  </a:ln>
                  <a:solidFill>
                    <a:srgbClr val="0070C0"/>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a:p>
                <a:pPr marL="0" marR="0" lvl="0" indent="0" algn="ctr" defTabSz="914400" eaLnBrk="1" fontAlgn="base" latinLnBrk="0"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d>
                        <m:dPr>
                          <m:ctrlPr>
                            <a:rPr kumimoji="0" lang="en-US" altLang="zh-CN" sz="1400" b="1" i="1" u="none" strike="noStrike" kern="0" cap="none" spc="0" normalizeH="0" baseline="0" noProof="0" smtClean="0">
                              <a:ln>
                                <a:noFill/>
                              </a:ln>
                              <a:solidFill>
                                <a:srgbClr val="0070C0"/>
                              </a:solidFill>
                              <a:effectLst/>
                              <a:uLnTx/>
                              <a:uFillTx/>
                              <a:latin typeface="Cambria Math" panose="02040503050406030204" pitchFamily="18" charset="0"/>
                              <a:ea typeface="微软雅黑" pitchFamily="34" charset="-122"/>
                              <a:cs typeface="Times New Roman" pitchFamily="18" charset="0"/>
                            </a:rPr>
                          </m:ctrlPr>
                        </m:dPr>
                        <m:e>
                          <m:sSub>
                            <m:sSubPr>
                              <m:ctrlPr>
                                <a:rPr kumimoji="0" lang="en-US" altLang="zh-CN" sz="1400" b="1" i="1" u="none" strike="noStrike" kern="0" cap="none" spc="0" normalizeH="0" baseline="0" noProof="0" smtClean="0">
                                  <a:ln>
                                    <a:noFill/>
                                  </a:ln>
                                  <a:solidFill>
                                    <a:srgbClr val="0070C0"/>
                                  </a:solidFill>
                                  <a:effectLst/>
                                  <a:uLnTx/>
                                  <a:uFillTx/>
                                  <a:latin typeface="Cambria Math" panose="02040503050406030204" pitchFamily="18" charset="0"/>
                                  <a:ea typeface="微软雅黑" pitchFamily="34" charset="-122"/>
                                  <a:cs typeface="Times New Roman" pitchFamily="18" charset="0"/>
                                </a:rPr>
                              </m:ctrlPr>
                            </m:sSubPr>
                            <m:e>
                              <m:r>
                                <a:rPr kumimoji="0" lang="en-US" altLang="zh-CN" sz="1400" b="1" i="1" u="none" strike="noStrike" kern="0" cap="none" spc="0" normalizeH="0" baseline="0" noProof="0" smtClean="0">
                                  <a:ln>
                                    <a:noFill/>
                                  </a:ln>
                                  <a:solidFill>
                                    <a:srgbClr val="0070C0"/>
                                  </a:solidFill>
                                  <a:effectLst/>
                                  <a:uLnTx/>
                                  <a:uFillTx/>
                                  <a:latin typeface="Cambria Math"/>
                                  <a:ea typeface="微软雅黑" pitchFamily="34" charset="-122"/>
                                  <a:cs typeface="Times New Roman" pitchFamily="18" charset="0"/>
                                </a:rPr>
                                <m:t>𝒙</m:t>
                              </m:r>
                            </m:e>
                            <m:sub>
                              <m:r>
                                <a:rPr kumimoji="0" lang="en-US" altLang="zh-CN" sz="1400" b="1" i="1" u="none" strike="noStrike" kern="0" cap="none" spc="0" normalizeH="0" baseline="0" noProof="0" smtClean="0">
                                  <a:ln>
                                    <a:noFill/>
                                  </a:ln>
                                  <a:solidFill>
                                    <a:srgbClr val="0070C0"/>
                                  </a:solidFill>
                                  <a:effectLst/>
                                  <a:uLnTx/>
                                  <a:uFillTx/>
                                  <a:latin typeface="Cambria Math"/>
                                  <a:ea typeface="微软雅黑" pitchFamily="34" charset="-122"/>
                                  <a:cs typeface="Times New Roman" pitchFamily="18" charset="0"/>
                                </a:rPr>
                                <m:t>𝒊</m:t>
                              </m:r>
                            </m:sub>
                          </m:sSub>
                          <m:r>
                            <a:rPr kumimoji="0" lang="en-US" altLang="zh-CN" sz="1400" b="1" i="1" u="none" strike="noStrike" kern="0" cap="none" spc="0" normalizeH="0" baseline="0" noProof="0" smtClean="0">
                              <a:ln>
                                <a:noFill/>
                              </a:ln>
                              <a:solidFill>
                                <a:srgbClr val="0070C0"/>
                              </a:solidFill>
                              <a:effectLst/>
                              <a:uLnTx/>
                              <a:uFillTx/>
                              <a:latin typeface="Cambria Math"/>
                              <a:ea typeface="微软雅黑" pitchFamily="34" charset="-122"/>
                              <a:cs typeface="Times New Roman" pitchFamily="18" charset="0"/>
                            </a:rPr>
                            <m:t>,</m:t>
                          </m:r>
                          <m:sSub>
                            <m:sSubPr>
                              <m:ctrlPr>
                                <a:rPr kumimoji="0" lang="en-US" altLang="zh-CN" sz="1400" b="1" i="1" u="none" strike="noStrike" kern="0" cap="none" spc="0" normalizeH="0" baseline="0" noProof="0" smtClean="0">
                                  <a:ln>
                                    <a:noFill/>
                                  </a:ln>
                                  <a:solidFill>
                                    <a:srgbClr val="0070C0"/>
                                  </a:solidFill>
                                  <a:effectLst/>
                                  <a:uLnTx/>
                                  <a:uFillTx/>
                                  <a:latin typeface="Cambria Math" panose="02040503050406030204" pitchFamily="18" charset="0"/>
                                  <a:ea typeface="微软雅黑" pitchFamily="34" charset="-122"/>
                                  <a:cs typeface="Times New Roman" pitchFamily="18" charset="0"/>
                                </a:rPr>
                              </m:ctrlPr>
                            </m:sSubPr>
                            <m:e>
                              <m:r>
                                <a:rPr kumimoji="0" lang="en-US" altLang="zh-CN" sz="1400" b="1" i="1" u="none" strike="noStrike" kern="0" cap="none" spc="0" normalizeH="0" baseline="0" noProof="0" smtClean="0">
                                  <a:ln>
                                    <a:noFill/>
                                  </a:ln>
                                  <a:solidFill>
                                    <a:srgbClr val="0070C0"/>
                                  </a:solidFill>
                                  <a:effectLst/>
                                  <a:uLnTx/>
                                  <a:uFillTx/>
                                  <a:latin typeface="Cambria Math"/>
                                  <a:ea typeface="微软雅黑" pitchFamily="34" charset="-122"/>
                                  <a:cs typeface="Times New Roman" pitchFamily="18" charset="0"/>
                                </a:rPr>
                                <m:t>𝒚</m:t>
                              </m:r>
                            </m:e>
                            <m:sub>
                              <m:r>
                                <a:rPr kumimoji="0" lang="en-US" altLang="zh-CN" sz="1400" b="1" i="1" u="none" strike="noStrike" kern="0" cap="none" spc="0" normalizeH="0" baseline="0" noProof="0" smtClean="0">
                                  <a:ln>
                                    <a:noFill/>
                                  </a:ln>
                                  <a:solidFill>
                                    <a:srgbClr val="0070C0"/>
                                  </a:solidFill>
                                  <a:effectLst/>
                                  <a:uLnTx/>
                                  <a:uFillTx/>
                                  <a:latin typeface="Cambria Math"/>
                                  <a:ea typeface="微软雅黑" pitchFamily="34" charset="-122"/>
                                  <a:cs typeface="Times New Roman" pitchFamily="18" charset="0"/>
                                </a:rPr>
                                <m:t>𝒊</m:t>
                              </m:r>
                            </m:sub>
                          </m:sSub>
                        </m:e>
                      </m:d>
                      <m:r>
                        <a:rPr kumimoji="0" lang="en-US" altLang="zh-CN" sz="1400" b="1" i="1" u="none" strike="noStrike" kern="0" cap="none" spc="0" normalizeH="0" baseline="0" noProof="0" smtClean="0">
                          <a:ln>
                            <a:noFill/>
                          </a:ln>
                          <a:solidFill>
                            <a:srgbClr val="0070C0"/>
                          </a:solidFill>
                          <a:effectLst/>
                          <a:uLnTx/>
                          <a:uFillTx/>
                          <a:latin typeface="Cambria Math"/>
                          <a:ea typeface="微软雅黑" pitchFamily="34" charset="-122"/>
                          <a:cs typeface="Times New Roman" pitchFamily="18" charset="0"/>
                        </a:rPr>
                        <m:t>,</m:t>
                      </m:r>
                      <m:r>
                        <a:rPr kumimoji="0" lang="en-US" altLang="zh-CN" sz="1400" b="1" i="1" u="none" strike="noStrike" kern="0" cap="none" spc="0" normalizeH="0" baseline="0" noProof="0" smtClean="0">
                          <a:ln>
                            <a:noFill/>
                          </a:ln>
                          <a:solidFill>
                            <a:srgbClr val="0070C0"/>
                          </a:solidFill>
                          <a:effectLst/>
                          <a:uLnTx/>
                          <a:uFillTx/>
                          <a:latin typeface="Cambria Math"/>
                          <a:ea typeface="微软雅黑" pitchFamily="34" charset="-122"/>
                          <a:cs typeface="Times New Roman" pitchFamily="18" charset="0"/>
                        </a:rPr>
                        <m:t>𝒊</m:t>
                      </m:r>
                      <m:r>
                        <a:rPr kumimoji="0" lang="en-US" altLang="zh-CN" sz="1400" b="1" i="1" u="none" strike="noStrike" kern="0" cap="none" spc="0" normalizeH="0" baseline="0" noProof="0" smtClean="0">
                          <a:ln>
                            <a:noFill/>
                          </a:ln>
                          <a:solidFill>
                            <a:srgbClr val="0070C0"/>
                          </a:solidFill>
                          <a:effectLst/>
                          <a:uLnTx/>
                          <a:uFillTx/>
                          <a:latin typeface="Cambria Math"/>
                          <a:ea typeface="微软雅黑" pitchFamily="34" charset="-122"/>
                          <a:cs typeface="Times New Roman" pitchFamily="18" charset="0"/>
                        </a:rPr>
                        <m:t>=</m:t>
                      </m:r>
                      <m:r>
                        <a:rPr kumimoji="0" lang="en-US" altLang="zh-CN" sz="1400" b="1" i="1" u="none" strike="noStrike" kern="0" cap="none" spc="0" normalizeH="0" baseline="0" noProof="0" smtClean="0">
                          <a:ln>
                            <a:noFill/>
                          </a:ln>
                          <a:solidFill>
                            <a:srgbClr val="0070C0"/>
                          </a:solidFill>
                          <a:effectLst/>
                          <a:uLnTx/>
                          <a:uFillTx/>
                          <a:latin typeface="Cambria Math"/>
                          <a:ea typeface="微软雅黑" pitchFamily="34" charset="-122"/>
                          <a:cs typeface="Times New Roman" pitchFamily="18" charset="0"/>
                        </a:rPr>
                        <m:t>𝟏</m:t>
                      </m:r>
                      <m:r>
                        <a:rPr kumimoji="0" lang="en-US" altLang="zh-CN" sz="1400" b="1" i="1" u="none" strike="noStrike" kern="0" cap="none" spc="0" normalizeH="0" baseline="0" noProof="0" smtClean="0">
                          <a:ln>
                            <a:noFill/>
                          </a:ln>
                          <a:solidFill>
                            <a:srgbClr val="0070C0"/>
                          </a:solidFill>
                          <a:effectLst/>
                          <a:uLnTx/>
                          <a:uFillTx/>
                          <a:latin typeface="Cambria Math"/>
                          <a:ea typeface="微软雅黑" pitchFamily="34" charset="-122"/>
                          <a:cs typeface="Times New Roman" pitchFamily="18" charset="0"/>
                        </a:rPr>
                        <m:t>,…,</m:t>
                      </m:r>
                      <m:r>
                        <a:rPr kumimoji="0" lang="en-US" altLang="zh-CN" sz="1400" b="1" i="1" u="none" strike="noStrike" kern="0" cap="none" spc="0" normalizeH="0" baseline="0" noProof="0" smtClean="0">
                          <a:ln>
                            <a:noFill/>
                          </a:ln>
                          <a:solidFill>
                            <a:srgbClr val="0070C0"/>
                          </a:solidFill>
                          <a:effectLst/>
                          <a:uLnTx/>
                          <a:uFillTx/>
                          <a:latin typeface="Cambria Math"/>
                          <a:ea typeface="微软雅黑" pitchFamily="34" charset="-122"/>
                          <a:cs typeface="Times New Roman" pitchFamily="18" charset="0"/>
                        </a:rPr>
                        <m:t>𝒏</m:t>
                      </m:r>
                    </m:oMath>
                  </m:oMathPara>
                </a14:m>
                <a:endParaRPr kumimoji="0" lang="en-US" altLang="zh-CN" sz="1400" b="1" i="0" u="none" strike="noStrike" kern="0" cap="none" spc="0" normalizeH="0" baseline="0" noProof="0" dirty="0">
                  <a:ln>
                    <a:noFill/>
                  </a:ln>
                  <a:solidFill>
                    <a:srgbClr val="0070C0"/>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10" name="圆角矩形 9"/>
              <p:cNvSpPr>
                <a:spLocks noRot="1" noChangeAspect="1" noMove="1" noResize="1" noEditPoints="1" noAdjustHandles="1" noChangeArrowheads="1" noChangeShapeType="1" noTextEdit="1"/>
              </p:cNvSpPr>
              <p:nvPr/>
            </p:nvSpPr>
            <p:spPr bwMode="auto">
              <a:xfrm>
                <a:off x="985656" y="5104141"/>
                <a:ext cx="1597230" cy="918363"/>
              </a:xfrm>
              <a:prstGeom prst="roundRect">
                <a:avLst/>
              </a:prstGeom>
              <a:blipFill>
                <a:blip r:embed="rId2"/>
                <a:stretch>
                  <a:fillRect/>
                </a:stretch>
              </a:blipFill>
              <a:ln w="9525" cap="flat" cmpd="sng" algn="ctr">
                <a:solidFill>
                  <a:srgbClr val="FFFFFF">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圆角矩形 10"/>
              <p:cNvSpPr/>
              <p:nvPr/>
            </p:nvSpPr>
            <p:spPr bwMode="auto">
              <a:xfrm>
                <a:off x="5142020" y="3409973"/>
                <a:ext cx="2873830" cy="823360"/>
              </a:xfrm>
              <a:prstGeom prst="roundRect">
                <a:avLst/>
              </a:prstGeom>
              <a:gradFill rotWithShape="1">
                <a:gsLst>
                  <a:gs pos="0">
                    <a:srgbClr val="FFFFFF">
                      <a:tint val="50000"/>
                      <a:satMod val="300000"/>
                    </a:srgbClr>
                  </a:gs>
                  <a:gs pos="35000">
                    <a:srgbClr val="FFFFFF">
                      <a:tint val="37000"/>
                      <a:satMod val="300000"/>
                    </a:srgbClr>
                  </a:gs>
                  <a:gs pos="100000">
                    <a:srgbClr val="FFFFFF">
                      <a:tint val="15000"/>
                      <a:satMod val="350000"/>
                    </a:srgbClr>
                  </a:gs>
                </a:gsLst>
                <a:lin ang="16200000" scaled="1"/>
              </a:gradFill>
              <a:ln w="9525" cap="flat" cmpd="sng" algn="ctr">
                <a:solidFill>
                  <a:srgbClr val="FFFFFF">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wrap="none" tIns="0" bIns="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altLang="zh-CN" sz="2000" b="1" i="0" u="none" strike="noStrike" kern="0" cap="none" spc="0" normalizeH="0" baseline="0" noProof="0" dirty="0">
                  <a:ln>
                    <a:noFill/>
                  </a:ln>
                  <a:solidFill>
                    <a:srgbClr val="0070C0"/>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400" b="1" i="0" u="none" strike="noStrike" kern="0" cap="none" spc="0" normalizeH="0" baseline="0" noProof="0" dirty="0">
                    <a:ln>
                      <a:noFill/>
                    </a:ln>
                    <a:solidFill>
                      <a:srgbClr val="0070C0"/>
                    </a:solidFill>
                    <a:effectLst/>
                    <a:uLnTx/>
                    <a:uFillTx/>
                    <a:latin typeface="Times New Roman" panose="02020603050405020304" pitchFamily="18" charset="0"/>
                    <a:ea typeface="楷体" panose="02010609060101010101" pitchFamily="49" charset="-122"/>
                    <a:cs typeface="Times New Roman" panose="02020603050405020304" pitchFamily="18" charset="0"/>
                  </a:rPr>
                  <a:t>测试数据集数据无穷多</a:t>
                </a:r>
                <a:endParaRPr kumimoji="0" lang="en-US" altLang="zh-CN" sz="1400" b="1" i="0" u="none" strike="noStrike" kern="0" cap="none" spc="0" normalizeH="0" baseline="0" noProof="0" dirty="0">
                  <a:ln>
                    <a:noFill/>
                  </a:ln>
                  <a:solidFill>
                    <a:srgbClr val="0070C0"/>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a:p>
                <a:pPr algn="ctr" fontAlgn="base">
                  <a:spcBef>
                    <a:spcPct val="0"/>
                  </a:spcBef>
                  <a:spcAft>
                    <a:spcPct val="0"/>
                  </a:spcAft>
                  <a:defRPr/>
                </a:pPr>
                <a14:m>
                  <m:oMathPara xmlns:m="http://schemas.openxmlformats.org/officeDocument/2006/math">
                    <m:oMathParaPr>
                      <m:jc m:val="centerGroup"/>
                    </m:oMathParaPr>
                    <m:oMath xmlns:m="http://schemas.openxmlformats.org/officeDocument/2006/math">
                      <m:d>
                        <m:dPr>
                          <m:ctrlPr>
                            <a:rPr lang="en-US" altLang="zh-CN" sz="1400" b="1" i="1" kern="0">
                              <a:solidFill>
                                <a:srgbClr val="0070C0"/>
                              </a:solidFill>
                              <a:latin typeface="Cambria Math" panose="02040503050406030204" pitchFamily="18" charset="0"/>
                              <a:ea typeface="微软雅黑" pitchFamily="34" charset="-122"/>
                              <a:cs typeface="Times New Roman" pitchFamily="18" charset="0"/>
                            </a:rPr>
                          </m:ctrlPr>
                        </m:dPr>
                        <m:e>
                          <m:sSup>
                            <m:sSupPr>
                              <m:ctrlPr>
                                <a:rPr lang="en-US" altLang="zh-CN" sz="1400" b="1" i="1" kern="0" smtClean="0">
                                  <a:solidFill>
                                    <a:srgbClr val="0070C0"/>
                                  </a:solidFill>
                                  <a:latin typeface="Cambria Math" panose="02040503050406030204" pitchFamily="18" charset="0"/>
                                  <a:ea typeface="微软雅黑" pitchFamily="34" charset="-122"/>
                                  <a:cs typeface="Times New Roman" pitchFamily="18" charset="0"/>
                                </a:rPr>
                              </m:ctrlPr>
                            </m:sSupPr>
                            <m:e>
                              <m:sSub>
                                <m:sSubPr>
                                  <m:ctrlPr>
                                    <a:rPr lang="en-US" altLang="zh-CN" sz="1400" b="1" i="1" kern="0" smtClean="0">
                                      <a:solidFill>
                                        <a:srgbClr val="0070C0"/>
                                      </a:solidFill>
                                      <a:latin typeface="Cambria Math" panose="02040503050406030204" pitchFamily="18" charset="0"/>
                                      <a:ea typeface="微软雅黑" pitchFamily="34" charset="-122"/>
                                      <a:cs typeface="Times New Roman" pitchFamily="18" charset="0"/>
                                    </a:rPr>
                                  </m:ctrlPr>
                                </m:sSubPr>
                                <m:e>
                                  <m:r>
                                    <a:rPr lang="en-US" altLang="zh-CN" sz="1400" b="1" i="1" kern="0" smtClean="0">
                                      <a:solidFill>
                                        <a:srgbClr val="0070C0"/>
                                      </a:solidFill>
                                      <a:latin typeface="Cambria Math"/>
                                      <a:ea typeface="微软雅黑" pitchFamily="34" charset="-122"/>
                                      <a:cs typeface="Times New Roman" pitchFamily="18" charset="0"/>
                                    </a:rPr>
                                    <m:t>𝒙</m:t>
                                  </m:r>
                                </m:e>
                                <m:sub>
                                  <m:r>
                                    <a:rPr lang="en-US" altLang="zh-CN" sz="1400" b="1" i="1" kern="0" smtClean="0">
                                      <a:solidFill>
                                        <a:srgbClr val="0070C0"/>
                                      </a:solidFill>
                                      <a:latin typeface="Cambria Math"/>
                                      <a:ea typeface="微软雅黑" pitchFamily="34" charset="-122"/>
                                      <a:cs typeface="Times New Roman" pitchFamily="18" charset="0"/>
                                    </a:rPr>
                                    <m:t>𝒊</m:t>
                                  </m:r>
                                </m:sub>
                              </m:sSub>
                            </m:e>
                            <m:sup>
                              <m:r>
                                <a:rPr lang="en-US" altLang="zh-CN" sz="1400" b="1" i="1" kern="0" smtClean="0">
                                  <a:solidFill>
                                    <a:srgbClr val="0070C0"/>
                                  </a:solidFill>
                                  <a:latin typeface="Cambria Math"/>
                                  <a:ea typeface="微软雅黑" pitchFamily="34" charset="-122"/>
                                  <a:cs typeface="Times New Roman" pitchFamily="18" charset="0"/>
                                </a:rPr>
                                <m:t>′</m:t>
                              </m:r>
                            </m:sup>
                          </m:sSup>
                          <m:r>
                            <a:rPr lang="en-US" altLang="zh-CN" sz="1400" b="1" i="1" kern="0" smtClean="0">
                              <a:solidFill>
                                <a:srgbClr val="0070C0"/>
                              </a:solidFill>
                              <a:latin typeface="Cambria Math"/>
                              <a:ea typeface="微软雅黑" pitchFamily="34" charset="-122"/>
                              <a:cs typeface="Times New Roman" pitchFamily="18" charset="0"/>
                            </a:rPr>
                            <m:t>,</m:t>
                          </m:r>
                          <m:sSup>
                            <m:sSupPr>
                              <m:ctrlPr>
                                <a:rPr lang="en-US" altLang="zh-CN" sz="1400" b="1" i="1" kern="0">
                                  <a:solidFill>
                                    <a:srgbClr val="0070C0"/>
                                  </a:solidFill>
                                  <a:latin typeface="Cambria Math" panose="02040503050406030204" pitchFamily="18" charset="0"/>
                                  <a:ea typeface="微软雅黑" pitchFamily="34" charset="-122"/>
                                  <a:cs typeface="Times New Roman" pitchFamily="18" charset="0"/>
                                </a:rPr>
                              </m:ctrlPr>
                            </m:sSupPr>
                            <m:e>
                              <m:sSub>
                                <m:sSubPr>
                                  <m:ctrlPr>
                                    <a:rPr lang="en-US" altLang="zh-CN" sz="1400" b="1" i="1" kern="0">
                                      <a:solidFill>
                                        <a:srgbClr val="0070C0"/>
                                      </a:solidFill>
                                      <a:latin typeface="Cambria Math" panose="02040503050406030204" pitchFamily="18" charset="0"/>
                                      <a:ea typeface="微软雅黑" pitchFamily="34" charset="-122"/>
                                      <a:cs typeface="Times New Roman" pitchFamily="18" charset="0"/>
                                    </a:rPr>
                                  </m:ctrlPr>
                                </m:sSubPr>
                                <m:e>
                                  <m:r>
                                    <a:rPr lang="en-US" altLang="zh-CN" sz="1400" b="1" i="1" kern="0" smtClean="0">
                                      <a:solidFill>
                                        <a:srgbClr val="0070C0"/>
                                      </a:solidFill>
                                      <a:latin typeface="Cambria Math"/>
                                      <a:ea typeface="微软雅黑" pitchFamily="34" charset="-122"/>
                                      <a:cs typeface="Times New Roman" pitchFamily="18" charset="0"/>
                                    </a:rPr>
                                    <m:t>𝒚</m:t>
                                  </m:r>
                                </m:e>
                                <m:sub>
                                  <m:r>
                                    <a:rPr lang="en-US" altLang="zh-CN" sz="1400" b="1" i="1" kern="0" smtClean="0">
                                      <a:solidFill>
                                        <a:srgbClr val="0070C0"/>
                                      </a:solidFill>
                                      <a:latin typeface="Cambria Math"/>
                                      <a:ea typeface="微软雅黑" pitchFamily="34" charset="-122"/>
                                      <a:cs typeface="Times New Roman" pitchFamily="18" charset="0"/>
                                    </a:rPr>
                                    <m:t>𝒊</m:t>
                                  </m:r>
                                </m:sub>
                              </m:sSub>
                            </m:e>
                            <m:sup>
                              <m:r>
                                <a:rPr lang="en-US" altLang="zh-CN" sz="1400" b="1" i="1" kern="0" smtClean="0">
                                  <a:solidFill>
                                    <a:srgbClr val="0070C0"/>
                                  </a:solidFill>
                                  <a:latin typeface="Cambria Math"/>
                                  <a:ea typeface="微软雅黑" pitchFamily="34" charset="-122"/>
                                  <a:cs typeface="Times New Roman" pitchFamily="18" charset="0"/>
                                </a:rPr>
                                <m:t>′</m:t>
                              </m:r>
                            </m:sup>
                          </m:sSup>
                        </m:e>
                      </m:d>
                      <m:r>
                        <a:rPr lang="en-US" altLang="zh-CN" sz="1400" b="1" i="1" kern="0" smtClean="0">
                          <a:solidFill>
                            <a:srgbClr val="0070C0"/>
                          </a:solidFill>
                          <a:latin typeface="Cambria Math"/>
                          <a:ea typeface="微软雅黑" pitchFamily="34" charset="-122"/>
                          <a:cs typeface="Times New Roman" pitchFamily="18" charset="0"/>
                        </a:rPr>
                        <m:t>,</m:t>
                      </m:r>
                      <m:r>
                        <a:rPr lang="en-US" altLang="zh-CN" sz="1400" b="1" i="1" kern="0" smtClean="0">
                          <a:solidFill>
                            <a:srgbClr val="0070C0"/>
                          </a:solidFill>
                          <a:latin typeface="Cambria Math"/>
                          <a:ea typeface="微软雅黑" pitchFamily="34" charset="-122"/>
                          <a:cs typeface="Times New Roman" pitchFamily="18" charset="0"/>
                        </a:rPr>
                        <m:t>𝒊</m:t>
                      </m:r>
                      <m:r>
                        <a:rPr lang="en-US" altLang="zh-CN" sz="1400" b="1" i="1" kern="0" smtClean="0">
                          <a:solidFill>
                            <a:srgbClr val="0070C0"/>
                          </a:solidFill>
                          <a:latin typeface="Cambria Math"/>
                          <a:ea typeface="微软雅黑" pitchFamily="34" charset="-122"/>
                          <a:cs typeface="Times New Roman" pitchFamily="18" charset="0"/>
                        </a:rPr>
                        <m:t>=</m:t>
                      </m:r>
                      <m:r>
                        <a:rPr lang="en-US" altLang="zh-CN" sz="1400" b="1" i="1" kern="0" smtClean="0">
                          <a:solidFill>
                            <a:srgbClr val="0070C0"/>
                          </a:solidFill>
                          <a:latin typeface="Cambria Math"/>
                          <a:ea typeface="微软雅黑" pitchFamily="34" charset="-122"/>
                          <a:cs typeface="Times New Roman" pitchFamily="18" charset="0"/>
                        </a:rPr>
                        <m:t>𝟏</m:t>
                      </m:r>
                      <m:r>
                        <a:rPr lang="en-US" altLang="zh-CN" sz="1400" b="1" i="1" kern="0" smtClean="0">
                          <a:solidFill>
                            <a:srgbClr val="0070C0"/>
                          </a:solidFill>
                          <a:latin typeface="Cambria Math"/>
                          <a:ea typeface="微软雅黑" pitchFamily="34" charset="-122"/>
                          <a:cs typeface="Times New Roman" pitchFamily="18" charset="0"/>
                        </a:rPr>
                        <m:t>,…,∞</m:t>
                      </m:r>
                    </m:oMath>
                  </m:oMathPara>
                </a14:m>
                <a:endParaRPr lang="en-US" altLang="zh-CN" sz="1400" b="1" kern="0" dirty="0">
                  <a:solidFill>
                    <a:srgbClr val="0070C0"/>
                  </a:solidFill>
                  <a:latin typeface="Times New Roman" panose="02020603050405020304" pitchFamily="18" charset="0"/>
                  <a:ea typeface="楷体" panose="02010609060101010101" pitchFamily="49" charset="-122"/>
                  <a:cs typeface="Times New Roman" panose="02020603050405020304" pitchFamily="18" charset="0"/>
                </a:endParaRPr>
              </a:p>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altLang="zh-CN" sz="1400" b="1" i="0" u="none" strike="noStrike" kern="0" cap="none" spc="0" normalizeH="0" baseline="0" noProof="0" dirty="0">
                  <a:ln>
                    <a:noFill/>
                  </a:ln>
                  <a:solidFill>
                    <a:srgbClr val="0070C0"/>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11" name="圆角矩形 10"/>
              <p:cNvSpPr>
                <a:spLocks noRot="1" noChangeAspect="1" noMove="1" noResize="1" noEditPoints="1" noAdjustHandles="1" noChangeArrowheads="1" noChangeShapeType="1" noTextEdit="1"/>
              </p:cNvSpPr>
              <p:nvPr/>
            </p:nvSpPr>
            <p:spPr bwMode="auto">
              <a:xfrm>
                <a:off x="5142020" y="3409973"/>
                <a:ext cx="2873830" cy="823360"/>
              </a:xfrm>
              <a:prstGeom prst="roundRect">
                <a:avLst/>
              </a:prstGeom>
              <a:blipFill>
                <a:blip r:embed="rId3"/>
                <a:stretch>
                  <a:fillRect/>
                </a:stretch>
              </a:blipFill>
              <a:ln w="9525" cap="flat" cmpd="sng" algn="ctr">
                <a:solidFill>
                  <a:srgbClr val="FFFFFF">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a:lstStyle/>
              <a:p>
                <a:r>
                  <a:rPr lang="zh-CN" altLang="en-US">
                    <a:noFill/>
                  </a:rPr>
                  <a:t> </a:t>
                </a:r>
              </a:p>
            </p:txBody>
          </p:sp>
        </mc:Fallback>
      </mc:AlternateContent>
      <p:sp>
        <p:nvSpPr>
          <p:cNvPr id="4" name="矩形 3"/>
          <p:cNvSpPr/>
          <p:nvPr/>
        </p:nvSpPr>
        <p:spPr>
          <a:xfrm>
            <a:off x="296884" y="1145571"/>
            <a:ext cx="3657599" cy="584775"/>
          </a:xfrm>
          <a:prstGeom prst="rect">
            <a:avLst/>
          </a:prstGeom>
        </p:spPr>
        <p:txBody>
          <a:bodyPr wrap="square">
            <a:spAutoFit/>
          </a:bodyPr>
          <a:lstStyle/>
          <a:p>
            <a:pPr algn="just"/>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映射函数训练目标：经验风险最小化</a:t>
            </a:r>
            <a:r>
              <a:rPr lang="en-US" altLang="zh-CN" sz="1600" b="1" dirty="0">
                <a:latin typeface="Times New Roman" panose="02020603050405020304" pitchFamily="18" charset="0"/>
                <a:ea typeface="楷体" panose="02010609060101010101" pitchFamily="49" charset="-122"/>
                <a:cs typeface="Times New Roman" panose="02020603050405020304" pitchFamily="18" charset="0"/>
              </a:rPr>
              <a:t>(empirical risk minimization,  ERM)</a:t>
            </a:r>
            <a:endParaRPr lang="zh-CN" altLang="en-US" sz="1600" b="1" dirty="0">
              <a:latin typeface="Times New Roman" panose="02020603050405020304" pitchFamily="18" charset="0"/>
              <a:ea typeface="楷体" panose="02010609060101010101" pitchFamily="49"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3" name="TextBox 12"/>
              <p:cNvSpPr txBox="1"/>
              <p:nvPr/>
            </p:nvSpPr>
            <p:spPr>
              <a:xfrm>
                <a:off x="539422" y="2055246"/>
                <a:ext cx="3082552" cy="84856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unc>
                        <m:funcPr>
                          <m:ctrlPr>
                            <a:rPr lang="en-US" altLang="zh-CN" b="1" i="1" smtClean="0">
                              <a:latin typeface="Cambria Math" panose="02040503050406030204" pitchFamily="18" charset="0"/>
                              <a:ea typeface="黑体" pitchFamily="49" charset="-122"/>
                            </a:rPr>
                          </m:ctrlPr>
                        </m:funcPr>
                        <m:fName>
                          <m:limLow>
                            <m:limLowPr>
                              <m:ctrlPr>
                                <a:rPr lang="en-US" altLang="zh-CN" b="1" i="1" smtClean="0">
                                  <a:latin typeface="Cambria Math" panose="02040503050406030204" pitchFamily="18" charset="0"/>
                                  <a:ea typeface="黑体" pitchFamily="49" charset="-122"/>
                                </a:rPr>
                              </m:ctrlPr>
                            </m:limLowPr>
                            <m:e>
                              <m:r>
                                <a:rPr lang="en-US" altLang="zh-CN" b="1" i="0" smtClean="0">
                                  <a:latin typeface="Cambria Math"/>
                                  <a:ea typeface="黑体" pitchFamily="49" charset="-122"/>
                                </a:rPr>
                                <m:t>𝐦𝐢𝐧</m:t>
                              </m:r>
                            </m:e>
                            <m:lim>
                              <m:r>
                                <a:rPr lang="en-US" altLang="zh-CN" b="1" i="1" smtClean="0">
                                  <a:latin typeface="Cambria Math"/>
                                  <a:ea typeface="黑体" pitchFamily="49" charset="-122"/>
                                </a:rPr>
                                <m:t>𝒇</m:t>
                              </m:r>
                              <m:r>
                                <a:rPr lang="en-US" altLang="zh-CN" b="1" i="1" smtClean="0">
                                  <a:latin typeface="Cambria Math"/>
                                  <a:ea typeface="Cambria Math"/>
                                </a:rPr>
                                <m:t>∈</m:t>
                              </m:r>
                              <m:r>
                                <a:rPr lang="el-GR" altLang="zh-CN" b="1" i="1" smtClean="0">
                                  <a:latin typeface="Cambria Math"/>
                                  <a:ea typeface="Cambria Math"/>
                                </a:rPr>
                                <m:t>𝜱</m:t>
                              </m:r>
                            </m:lim>
                          </m:limLow>
                        </m:fName>
                        <m:e>
                          <m:f>
                            <m:fPr>
                              <m:ctrlPr>
                                <a:rPr lang="en-US" altLang="zh-CN" b="1" i="1" smtClean="0">
                                  <a:latin typeface="Cambria Math" panose="02040503050406030204" pitchFamily="18" charset="0"/>
                                  <a:ea typeface="黑体" pitchFamily="49" charset="-122"/>
                                </a:rPr>
                              </m:ctrlPr>
                            </m:fPr>
                            <m:num>
                              <m:r>
                                <a:rPr lang="en-US" altLang="zh-CN" b="1" i="1" smtClean="0">
                                  <a:latin typeface="Cambria Math"/>
                                  <a:ea typeface="黑体" pitchFamily="49" charset="-122"/>
                                </a:rPr>
                                <m:t>𝟏</m:t>
                              </m:r>
                            </m:num>
                            <m:den>
                              <m:r>
                                <a:rPr lang="en-US" altLang="zh-CN" b="1" i="1" smtClean="0">
                                  <a:latin typeface="Cambria Math"/>
                                  <a:ea typeface="黑体" pitchFamily="49" charset="-122"/>
                                </a:rPr>
                                <m:t>𝒏</m:t>
                              </m:r>
                            </m:den>
                          </m:f>
                          <m:nary>
                            <m:naryPr>
                              <m:chr m:val="∑"/>
                              <m:ctrlPr>
                                <a:rPr lang="en-US" altLang="zh-CN" b="1" i="1" smtClean="0">
                                  <a:latin typeface="Cambria Math" panose="02040503050406030204" pitchFamily="18" charset="0"/>
                                  <a:ea typeface="黑体" pitchFamily="49" charset="-122"/>
                                </a:rPr>
                              </m:ctrlPr>
                            </m:naryPr>
                            <m:sub>
                              <m:r>
                                <m:rPr>
                                  <m:brk m:alnAt="23"/>
                                </m:rPr>
                                <a:rPr lang="en-US" altLang="zh-CN" b="1" i="1" smtClean="0">
                                  <a:latin typeface="Cambria Math"/>
                                  <a:ea typeface="黑体" pitchFamily="49" charset="-122"/>
                                </a:rPr>
                                <m:t>𝒊</m:t>
                              </m:r>
                              <m:r>
                                <a:rPr lang="en-US" altLang="zh-CN" b="1" i="1" smtClean="0">
                                  <a:latin typeface="Cambria Math"/>
                                  <a:ea typeface="黑体" pitchFamily="49" charset="-122"/>
                                </a:rPr>
                                <m:t>=</m:t>
                              </m:r>
                              <m:r>
                                <a:rPr lang="en-US" altLang="zh-CN" b="1" i="1" smtClean="0">
                                  <a:latin typeface="Cambria Math"/>
                                  <a:ea typeface="黑体" pitchFamily="49" charset="-122"/>
                                </a:rPr>
                                <m:t>𝟏</m:t>
                              </m:r>
                            </m:sub>
                            <m:sup>
                              <m:r>
                                <a:rPr lang="en-US" altLang="zh-CN" b="1" i="1" smtClean="0">
                                  <a:latin typeface="Cambria Math"/>
                                  <a:ea typeface="黑体" pitchFamily="49" charset="-122"/>
                                </a:rPr>
                                <m:t>𝒏</m:t>
                              </m:r>
                            </m:sup>
                            <m:e>
                              <m:r>
                                <a:rPr lang="en-US" altLang="zh-CN" b="1" i="1" smtClean="0">
                                  <a:latin typeface="Cambria Math"/>
                                </a:rPr>
                                <m:t>𝑳𝒐𝒔𝒔</m:t>
                              </m:r>
                              <m:d>
                                <m:dPr>
                                  <m:ctrlPr>
                                    <a:rPr lang="en-US" altLang="zh-CN" b="1" i="1">
                                      <a:latin typeface="Cambria Math" panose="02040503050406030204" pitchFamily="18" charset="0"/>
                                    </a:rPr>
                                  </m:ctrlPr>
                                </m:dPr>
                                <m:e>
                                  <m:sSub>
                                    <m:sSubPr>
                                      <m:ctrlPr>
                                        <a:rPr lang="en-US" altLang="zh-CN" b="1" i="1">
                                          <a:latin typeface="Cambria Math" panose="02040503050406030204" pitchFamily="18" charset="0"/>
                                        </a:rPr>
                                      </m:ctrlPr>
                                    </m:sSubPr>
                                    <m:e>
                                      <m:r>
                                        <a:rPr lang="en-US" altLang="zh-CN" b="1" i="1" smtClean="0">
                                          <a:latin typeface="Cambria Math"/>
                                        </a:rPr>
                                        <m:t>𝒚</m:t>
                                      </m:r>
                                    </m:e>
                                    <m:sub>
                                      <m:r>
                                        <a:rPr lang="en-US" altLang="zh-CN" b="1" i="1" smtClean="0">
                                          <a:latin typeface="Cambria Math"/>
                                        </a:rPr>
                                        <m:t>𝒊</m:t>
                                      </m:r>
                                    </m:sub>
                                  </m:sSub>
                                  <m:r>
                                    <a:rPr lang="en-US" altLang="zh-CN" b="1" i="1" smtClean="0">
                                      <a:latin typeface="Cambria Math"/>
                                    </a:rPr>
                                    <m:t>,</m:t>
                                  </m:r>
                                  <m:sSub>
                                    <m:sSubPr>
                                      <m:ctrlPr>
                                        <a:rPr lang="en-US" altLang="zh-CN" b="1" i="1">
                                          <a:latin typeface="Cambria Math" panose="02040503050406030204" pitchFamily="18" charset="0"/>
                                        </a:rPr>
                                      </m:ctrlPr>
                                    </m:sSubPr>
                                    <m:e>
                                      <m:r>
                                        <a:rPr lang="en-US" altLang="zh-CN" b="1" i="1" smtClean="0">
                                          <a:latin typeface="Cambria Math"/>
                                        </a:rPr>
                                        <m:t>𝒇</m:t>
                                      </m:r>
                                      <m:r>
                                        <a:rPr lang="en-US" altLang="zh-CN" b="1" i="1" smtClean="0">
                                          <a:latin typeface="Cambria Math"/>
                                        </a:rPr>
                                        <m:t>(</m:t>
                                      </m:r>
                                      <m:r>
                                        <a:rPr lang="en-US" altLang="zh-CN" b="1" i="1" smtClean="0">
                                          <a:latin typeface="Cambria Math"/>
                                        </a:rPr>
                                        <m:t>𝒙</m:t>
                                      </m:r>
                                    </m:e>
                                    <m:sub>
                                      <m:r>
                                        <a:rPr lang="en-US" altLang="zh-CN" b="1" i="1" smtClean="0">
                                          <a:latin typeface="Cambria Math"/>
                                        </a:rPr>
                                        <m:t>𝒊</m:t>
                                      </m:r>
                                    </m:sub>
                                  </m:sSub>
                                </m:e>
                              </m:d>
                              <m:r>
                                <a:rPr lang="en-US" altLang="zh-CN" b="1" i="1" smtClean="0">
                                  <a:latin typeface="Cambria Math"/>
                                </a:rPr>
                                <m:t>)</m:t>
                              </m:r>
                            </m:e>
                          </m:nary>
                        </m:e>
                      </m:func>
                    </m:oMath>
                  </m:oMathPara>
                </a14:m>
                <a:endParaRPr lang="zh-CN" altLang="en-US" b="1" dirty="0">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13" name="TextBox 12"/>
              <p:cNvSpPr txBox="1">
                <a:spLocks noRot="1" noChangeAspect="1" noMove="1" noResize="1" noEditPoints="1" noAdjustHandles="1" noChangeArrowheads="1" noChangeShapeType="1" noTextEdit="1"/>
              </p:cNvSpPr>
              <p:nvPr/>
            </p:nvSpPr>
            <p:spPr>
              <a:xfrm>
                <a:off x="539422" y="2055246"/>
                <a:ext cx="3082552" cy="848566"/>
              </a:xfrm>
              <a:prstGeom prst="rect">
                <a:avLst/>
              </a:prstGeom>
              <a:blipFill>
                <a:blip r:embed="rId4"/>
                <a:stretch>
                  <a:fillRect/>
                </a:stretch>
              </a:blipFill>
            </p:spPr>
            <p:txBody>
              <a:bodyPr/>
              <a:lstStyle/>
              <a:p>
                <a:r>
                  <a:rPr lang="zh-CN" altLang="en-US">
                    <a:noFill/>
                  </a:rPr>
                  <a:t> </a:t>
                </a:r>
              </a:p>
            </p:txBody>
          </p:sp>
        </mc:Fallback>
      </mc:AlternateContent>
      <p:sp>
        <p:nvSpPr>
          <p:cNvPr id="14" name="椭圆 13"/>
          <p:cNvSpPr/>
          <p:nvPr/>
        </p:nvSpPr>
        <p:spPr>
          <a:xfrm>
            <a:off x="403761" y="3186667"/>
            <a:ext cx="3218213" cy="1215127"/>
          </a:xfrm>
          <a:prstGeom prst="ellipse">
            <a:avLst/>
          </a:prstGeom>
          <a:noFill/>
          <a:ln>
            <a:solidFill>
              <a:srgbClr val="C0000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200" b="1" dirty="0">
                <a:latin typeface="Times New Roman" panose="02020603050405020304" pitchFamily="18" charset="0"/>
                <a:ea typeface="楷体" panose="02010609060101010101" pitchFamily="49" charset="-122"/>
                <a:cs typeface="Times New Roman" panose="02020603050405020304" pitchFamily="18" charset="0"/>
              </a:rPr>
              <a:t>选取一个使得训练集所有数据损失平均值最小的映射函数。这样的考虑是否够？</a:t>
            </a:r>
          </a:p>
        </p:txBody>
      </p:sp>
      <p:sp>
        <p:nvSpPr>
          <p:cNvPr id="22" name="矩形 21"/>
          <p:cNvSpPr/>
          <p:nvPr/>
        </p:nvSpPr>
        <p:spPr>
          <a:xfrm>
            <a:off x="4690747" y="1114195"/>
            <a:ext cx="3657599" cy="584775"/>
          </a:xfrm>
          <a:prstGeom prst="rect">
            <a:avLst/>
          </a:prstGeom>
        </p:spPr>
        <p:txBody>
          <a:bodyPr wrap="square">
            <a:spAutoFit/>
          </a:bodyPr>
          <a:lstStyle/>
          <a:p>
            <a:pPr algn="just"/>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映射函数训练目标：期望风险最小化</a:t>
            </a:r>
            <a:r>
              <a:rPr lang="en-US" altLang="zh-CN" sz="1600" b="1" dirty="0">
                <a:latin typeface="Times New Roman" panose="02020603050405020304" pitchFamily="18" charset="0"/>
                <a:ea typeface="楷体" panose="02010609060101010101" pitchFamily="49" charset="-122"/>
                <a:cs typeface="Times New Roman" panose="02020603050405020304" pitchFamily="18" charset="0"/>
              </a:rPr>
              <a:t>(expected risk minimization)</a:t>
            </a:r>
            <a:endParaRPr lang="zh-CN" altLang="en-US" sz="1600" b="1" dirty="0">
              <a:latin typeface="Times New Roman" panose="02020603050405020304" pitchFamily="18" charset="0"/>
              <a:ea typeface="楷体" panose="02010609060101010101" pitchFamily="49"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3" name="TextBox 22"/>
              <p:cNvSpPr txBox="1"/>
              <p:nvPr/>
            </p:nvSpPr>
            <p:spPr>
              <a:xfrm>
                <a:off x="4847642" y="1823491"/>
                <a:ext cx="3082552" cy="77033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unc>
                        <m:funcPr>
                          <m:ctrlPr>
                            <a:rPr lang="en-US" altLang="zh-CN" b="1" i="1" smtClean="0">
                              <a:latin typeface="Cambria Math" panose="02040503050406030204" pitchFamily="18" charset="0"/>
                              <a:ea typeface="黑体" pitchFamily="49" charset="-122"/>
                            </a:rPr>
                          </m:ctrlPr>
                        </m:funcPr>
                        <m:fName>
                          <m:limLow>
                            <m:limLowPr>
                              <m:ctrlPr>
                                <a:rPr lang="en-US" altLang="zh-CN" b="1" i="1" smtClean="0">
                                  <a:latin typeface="Cambria Math" panose="02040503050406030204" pitchFamily="18" charset="0"/>
                                  <a:ea typeface="黑体" pitchFamily="49" charset="-122"/>
                                </a:rPr>
                              </m:ctrlPr>
                            </m:limLowPr>
                            <m:e>
                              <m:r>
                                <a:rPr lang="en-US" altLang="zh-CN" b="1" i="0" smtClean="0">
                                  <a:latin typeface="Cambria Math"/>
                                  <a:ea typeface="黑体" pitchFamily="49" charset="-122"/>
                                </a:rPr>
                                <m:t>𝐦𝐢𝐧</m:t>
                              </m:r>
                            </m:e>
                            <m:lim>
                              <m:r>
                                <a:rPr lang="en-US" altLang="zh-CN" b="1" i="1" smtClean="0">
                                  <a:latin typeface="Cambria Math"/>
                                  <a:ea typeface="黑体" pitchFamily="49" charset="-122"/>
                                </a:rPr>
                                <m:t>𝒇</m:t>
                              </m:r>
                              <m:r>
                                <a:rPr lang="en-US" altLang="zh-CN" b="1" i="1" smtClean="0">
                                  <a:latin typeface="Cambria Math"/>
                                  <a:ea typeface="Cambria Math"/>
                                </a:rPr>
                                <m:t>∈</m:t>
                              </m:r>
                              <m:r>
                                <a:rPr lang="el-GR" altLang="zh-CN" b="1" i="1" smtClean="0">
                                  <a:latin typeface="Cambria Math"/>
                                  <a:ea typeface="Cambria Math"/>
                                </a:rPr>
                                <m:t>𝜱</m:t>
                              </m:r>
                            </m:lim>
                          </m:limLow>
                          <m:nary>
                            <m:naryPr>
                              <m:ctrlPr>
                                <a:rPr lang="en-US" altLang="zh-CN" b="1" i="1">
                                  <a:latin typeface="Cambria Math" panose="02040503050406030204" pitchFamily="18" charset="0"/>
                                  <a:ea typeface="黑体" pitchFamily="49" charset="-122"/>
                                </a:rPr>
                              </m:ctrlPr>
                            </m:naryPr>
                            <m:sub>
                              <m:r>
                                <m:rPr>
                                  <m:brk m:alnAt="23"/>
                                </m:rPr>
                                <a:rPr lang="en-US" altLang="zh-CN" b="1" i="1" smtClean="0">
                                  <a:latin typeface="Cambria Math"/>
                                  <a:ea typeface="黑体" pitchFamily="49" charset="-122"/>
                                </a:rPr>
                                <m:t>𝒙</m:t>
                              </m:r>
                              <m:r>
                                <a:rPr lang="en-US" altLang="zh-CN" b="1" i="1" smtClean="0">
                                  <a:latin typeface="Cambria Math"/>
                                  <a:ea typeface="Cambria Math"/>
                                </a:rPr>
                                <m:t>×</m:t>
                              </m:r>
                              <m:r>
                                <a:rPr lang="en-US" altLang="zh-CN" b="1" i="1" smtClean="0">
                                  <a:latin typeface="Cambria Math"/>
                                  <a:ea typeface="Cambria Math"/>
                                </a:rPr>
                                <m:t>𝒚</m:t>
                              </m:r>
                            </m:sub>
                            <m:sup/>
                            <m:e>
                              <m:r>
                                <a:rPr lang="en-US" altLang="zh-CN" b="1" i="1" smtClean="0">
                                  <a:latin typeface="Cambria Math"/>
                                  <a:ea typeface="黑体" pitchFamily="49" charset="-122"/>
                                </a:rPr>
                                <m:t>𝑳𝒐𝒔𝒔</m:t>
                              </m:r>
                              <m:d>
                                <m:dPr>
                                  <m:ctrlPr>
                                    <a:rPr lang="en-US" altLang="zh-CN" b="1" i="1">
                                      <a:latin typeface="Cambria Math" panose="02040503050406030204" pitchFamily="18" charset="0"/>
                                      <a:ea typeface="黑体" pitchFamily="49" charset="-122"/>
                                    </a:rPr>
                                  </m:ctrlPr>
                                </m:dPr>
                                <m:e>
                                  <m:r>
                                    <a:rPr lang="en-US" altLang="zh-CN" b="1" i="1" smtClean="0">
                                      <a:latin typeface="Cambria Math"/>
                                      <a:ea typeface="黑体" pitchFamily="49" charset="-122"/>
                                    </a:rPr>
                                    <m:t>𝒚</m:t>
                                  </m:r>
                                  <m:r>
                                    <a:rPr lang="en-US" altLang="zh-CN" b="1" i="1" smtClean="0">
                                      <a:latin typeface="Cambria Math"/>
                                      <a:ea typeface="黑体" pitchFamily="49" charset="-122"/>
                                    </a:rPr>
                                    <m:t>,</m:t>
                                  </m:r>
                                  <m:r>
                                    <a:rPr lang="en-US" altLang="zh-CN" b="1" i="1" smtClean="0">
                                      <a:latin typeface="Cambria Math"/>
                                      <a:ea typeface="黑体" pitchFamily="49" charset="-122"/>
                                    </a:rPr>
                                    <m:t>𝒇</m:t>
                                  </m:r>
                                  <m:d>
                                    <m:dPr>
                                      <m:ctrlPr>
                                        <a:rPr lang="en-US" altLang="zh-CN" b="1" i="1">
                                          <a:latin typeface="Cambria Math" panose="02040503050406030204" pitchFamily="18" charset="0"/>
                                          <a:ea typeface="黑体" pitchFamily="49" charset="-122"/>
                                        </a:rPr>
                                      </m:ctrlPr>
                                    </m:dPr>
                                    <m:e>
                                      <m:r>
                                        <a:rPr lang="en-US" altLang="zh-CN" b="1" i="1" smtClean="0">
                                          <a:latin typeface="Cambria Math"/>
                                          <a:ea typeface="黑体" pitchFamily="49" charset="-122"/>
                                        </a:rPr>
                                        <m:t>𝒙</m:t>
                                      </m:r>
                                    </m:e>
                                  </m:d>
                                </m:e>
                              </m:d>
                              <m:r>
                                <a:rPr lang="en-US" altLang="zh-CN" b="1" i="1" smtClean="0">
                                  <a:latin typeface="Cambria Math"/>
                                  <a:ea typeface="黑体" pitchFamily="49" charset="-122"/>
                                </a:rPr>
                                <m:t>𝑷</m:t>
                              </m:r>
                              <m:d>
                                <m:dPr>
                                  <m:ctrlPr>
                                    <a:rPr lang="en-US" altLang="zh-CN" b="1" i="1">
                                      <a:latin typeface="Cambria Math" panose="02040503050406030204" pitchFamily="18" charset="0"/>
                                      <a:ea typeface="黑体" pitchFamily="49" charset="-122"/>
                                    </a:rPr>
                                  </m:ctrlPr>
                                </m:dPr>
                                <m:e>
                                  <m:r>
                                    <a:rPr lang="en-US" altLang="zh-CN" b="1" i="1" smtClean="0">
                                      <a:latin typeface="Cambria Math"/>
                                      <a:ea typeface="黑体" pitchFamily="49" charset="-122"/>
                                    </a:rPr>
                                    <m:t>𝒙</m:t>
                                  </m:r>
                                  <m:r>
                                    <a:rPr lang="en-US" altLang="zh-CN" b="1" i="1" smtClean="0">
                                      <a:latin typeface="Cambria Math"/>
                                      <a:ea typeface="黑体" pitchFamily="49" charset="-122"/>
                                    </a:rPr>
                                    <m:t>,</m:t>
                                  </m:r>
                                  <m:r>
                                    <a:rPr lang="en-US" altLang="zh-CN" b="1" i="1" smtClean="0">
                                      <a:latin typeface="Cambria Math"/>
                                      <a:ea typeface="黑体" pitchFamily="49" charset="-122"/>
                                    </a:rPr>
                                    <m:t>𝒚</m:t>
                                  </m:r>
                                </m:e>
                              </m:d>
                              <m:r>
                                <a:rPr lang="en-US" altLang="zh-CN" b="1" i="1" smtClean="0">
                                  <a:latin typeface="Cambria Math"/>
                                  <a:ea typeface="黑体" pitchFamily="49" charset="-122"/>
                                </a:rPr>
                                <m:t>𝒅𝒙𝒅𝒚</m:t>
                              </m:r>
                            </m:e>
                          </m:nary>
                        </m:fName>
                        <m:e/>
                      </m:func>
                    </m:oMath>
                  </m:oMathPara>
                </a14:m>
                <a:endParaRPr lang="zh-CN" altLang="en-US" b="1" dirty="0">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23" name="TextBox 22"/>
              <p:cNvSpPr txBox="1">
                <a:spLocks noRot="1" noChangeAspect="1" noMove="1" noResize="1" noEditPoints="1" noAdjustHandles="1" noChangeArrowheads="1" noChangeShapeType="1" noTextEdit="1"/>
              </p:cNvSpPr>
              <p:nvPr/>
            </p:nvSpPr>
            <p:spPr>
              <a:xfrm>
                <a:off x="4847642" y="1823491"/>
                <a:ext cx="3082552" cy="770339"/>
              </a:xfrm>
              <a:prstGeom prst="rect">
                <a:avLst/>
              </a:prstGeom>
              <a:blipFill>
                <a:blip r:embed="rId5"/>
                <a:stretch>
                  <a:fillRect r="-16996"/>
                </a:stretch>
              </a:blipFill>
            </p:spPr>
            <p:txBody>
              <a:bodyPr/>
              <a:lstStyle/>
              <a:p>
                <a:r>
                  <a:rPr lang="zh-CN" altLang="en-US">
                    <a:noFill/>
                  </a:rPr>
                  <a:t> </a:t>
                </a:r>
              </a:p>
            </p:txBody>
          </p:sp>
        </mc:Fallback>
      </mc:AlternateContent>
      <p:sp>
        <p:nvSpPr>
          <p:cNvPr id="19" name="矩形 18"/>
          <p:cNvSpPr/>
          <p:nvPr/>
        </p:nvSpPr>
        <p:spPr>
          <a:xfrm>
            <a:off x="2826327" y="4605363"/>
            <a:ext cx="6115792" cy="1569660"/>
          </a:xfrm>
          <a:prstGeom prst="rect">
            <a:avLst/>
          </a:prstGeom>
        </p:spPr>
        <p:txBody>
          <a:bodyPr wrap="square">
            <a:spAutoFit/>
          </a:bodyPr>
          <a:lstStyle/>
          <a:p>
            <a:pPr marL="342900" indent="-342900">
              <a:buFont typeface="Wingdings" panose="05000000000000000000" pitchFamily="2" charset="2"/>
              <a:buChar char="l"/>
            </a:pP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期望风险是模型关于联合分布期望损失，经验风险是模型关于训练样本集平均损失。</a:t>
            </a:r>
            <a:endParaRPr lang="en-US" altLang="zh-CN" sz="1600" b="1" dirty="0">
              <a:latin typeface="Times New Roman" panose="02020603050405020304" pitchFamily="18" charset="0"/>
              <a:ea typeface="楷体" panose="02010609060101010101" pitchFamily="49" charset="-122"/>
              <a:cs typeface="Times New Roman" panose="02020603050405020304" pitchFamily="18" charset="0"/>
            </a:endParaRPr>
          </a:p>
          <a:p>
            <a:pPr marL="342900" indent="-342900">
              <a:buFont typeface="Wingdings" panose="05000000000000000000" pitchFamily="2" charset="2"/>
              <a:buChar char="l"/>
            </a:pP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根据大数定律，当样本容量趋于无穷时，经验风险趋于期望风险。所以在实践中很自然用经验风险来估计期望风险。</a:t>
            </a:r>
            <a:endParaRPr lang="en-US" altLang="zh-CN" sz="1600" b="1" dirty="0">
              <a:latin typeface="Times New Roman" panose="02020603050405020304" pitchFamily="18" charset="0"/>
              <a:ea typeface="楷体" panose="02010609060101010101" pitchFamily="49" charset="-122"/>
              <a:cs typeface="Times New Roman" panose="02020603050405020304" pitchFamily="18" charset="0"/>
            </a:endParaRPr>
          </a:p>
          <a:p>
            <a:pPr marL="342900" indent="-342900">
              <a:buFont typeface="Wingdings" panose="05000000000000000000" pitchFamily="2" charset="2"/>
              <a:buChar char="l"/>
            </a:pP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由于现实中训练样本数目有限，用经验风险估计期望风险并不理想，要对经验风险进行一定的约束。</a:t>
            </a:r>
          </a:p>
        </p:txBody>
      </p:sp>
      <p:sp>
        <p:nvSpPr>
          <p:cNvPr id="15" name="标题 1"/>
          <p:cNvSpPr>
            <a:spLocks noGrp="1"/>
          </p:cNvSpPr>
          <p:nvPr>
            <p:ph type="title"/>
          </p:nvPr>
        </p:nvSpPr>
        <p:spPr>
          <a:xfrm>
            <a:off x="675405" y="197693"/>
            <a:ext cx="8266714" cy="657727"/>
          </a:xfrm>
        </p:spPr>
        <p:txBody>
          <a:bodyPr/>
          <a:lstStyle/>
          <a:p>
            <a:pPr marL="0" defTabSz="914400" fontAlgn="base">
              <a:spcAft>
                <a:spcPct val="0"/>
              </a:spcAft>
              <a:defRPr/>
            </a:pPr>
            <a:r>
              <a:rPr lang="zh-CN" altLang="en-US" sz="2400" dirty="0">
                <a:latin typeface="Times New Roman" panose="02020603050405020304" pitchFamily="18" charset="0"/>
                <a:cs typeface="Times New Roman" panose="02020603050405020304" pitchFamily="18" charset="0"/>
              </a:rPr>
              <a:t>监督学习：</a:t>
            </a:r>
            <a:r>
              <a:rPr lang="zh-CN" altLang="en-US" sz="2400" kern="0" dirty="0">
                <a:solidFill>
                  <a:srgbClr val="0070C0"/>
                </a:solidFill>
                <a:latin typeface="Times New Roman" pitchFamily="18" charset="0"/>
                <a:cs typeface="Times New Roman" pitchFamily="18" charset="0"/>
              </a:rPr>
              <a:t>经验风险与期望风险</a:t>
            </a:r>
          </a:p>
        </p:txBody>
      </p:sp>
    </p:spTree>
    <p:extLst>
      <p:ext uri="{BB962C8B-B14F-4D97-AF65-F5344CB8AC3E}">
        <p14:creationId xmlns:p14="http://schemas.microsoft.com/office/powerpoint/2010/main" val="10956596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a:spLocks noGrp="1"/>
          </p:cNvSpPr>
          <p:nvPr>
            <p:ph type="title"/>
          </p:nvPr>
        </p:nvSpPr>
        <p:spPr>
          <a:xfrm>
            <a:off x="789866" y="109558"/>
            <a:ext cx="8266714" cy="657727"/>
          </a:xfrm>
        </p:spPr>
        <p:txBody>
          <a:bodyPr/>
          <a:lstStyle/>
          <a:p>
            <a:pPr marL="0" defTabSz="914400" fontAlgn="base">
              <a:spcAft>
                <a:spcPct val="0"/>
              </a:spcAft>
              <a:defRPr/>
            </a:pPr>
            <a:r>
              <a:rPr lang="zh-CN" altLang="en-US" sz="2400" dirty="0">
                <a:latin typeface="Times New Roman" panose="02020603050405020304" pitchFamily="18" charset="0"/>
                <a:cs typeface="Times New Roman" panose="02020603050405020304" pitchFamily="18" charset="0"/>
              </a:rPr>
              <a:t>监督学习</a:t>
            </a:r>
            <a:r>
              <a:rPr lang="en-US" altLang="zh-CN" sz="2400" dirty="0">
                <a:latin typeface="Times New Roman" panose="02020603050405020304" pitchFamily="18" charset="0"/>
                <a:cs typeface="Times New Roman" panose="02020603050405020304" pitchFamily="18" charset="0"/>
              </a:rPr>
              <a:t>:</a:t>
            </a:r>
            <a:r>
              <a:rPr lang="zh-CN" altLang="en-US" sz="2400" kern="0" dirty="0">
                <a:solidFill>
                  <a:srgbClr val="0070C0"/>
                </a:solidFill>
                <a:latin typeface="Times New Roman" pitchFamily="18" charset="0"/>
                <a:cs typeface="Times New Roman" pitchFamily="18" charset="0"/>
              </a:rPr>
              <a:t>“过学习</a:t>
            </a:r>
            <a:r>
              <a:rPr lang="en-US" altLang="zh-CN" sz="1800" kern="0" dirty="0">
                <a:solidFill>
                  <a:srgbClr val="0070C0"/>
                </a:solidFill>
                <a:latin typeface="Times New Roman" pitchFamily="18" charset="0"/>
                <a:cs typeface="Times New Roman" pitchFamily="18" charset="0"/>
              </a:rPr>
              <a:t>(over-fitting)</a:t>
            </a:r>
            <a:r>
              <a:rPr lang="zh-CN" altLang="en-US" sz="2400" kern="0" dirty="0">
                <a:solidFill>
                  <a:srgbClr val="0070C0"/>
                </a:solidFill>
                <a:latin typeface="Times New Roman" pitchFamily="18" charset="0"/>
                <a:cs typeface="Times New Roman" pitchFamily="18" charset="0"/>
              </a:rPr>
              <a:t>”与“欠学习</a:t>
            </a:r>
            <a:r>
              <a:rPr lang="en-US" altLang="zh-CN" sz="1800" kern="0" dirty="0">
                <a:solidFill>
                  <a:srgbClr val="0070C0"/>
                </a:solidFill>
                <a:latin typeface="Times New Roman" pitchFamily="18" charset="0"/>
                <a:cs typeface="Times New Roman" pitchFamily="18" charset="0"/>
              </a:rPr>
              <a:t>(under-fitting)</a:t>
            </a:r>
            <a:r>
              <a:rPr lang="zh-CN" altLang="en-US" sz="2400" kern="0" dirty="0">
                <a:solidFill>
                  <a:srgbClr val="0070C0"/>
                </a:solidFill>
                <a:latin typeface="Times New Roman" pitchFamily="18" charset="0"/>
                <a:cs typeface="Times New Roman" pitchFamily="18" charset="0"/>
              </a:rPr>
              <a:t>”</a:t>
            </a:r>
          </a:p>
        </p:txBody>
      </p:sp>
      <p:graphicFrame>
        <p:nvGraphicFramePr>
          <p:cNvPr id="12" name="表格 11"/>
          <p:cNvGraphicFramePr>
            <a:graphicFrameLocks noGrp="1"/>
          </p:cNvGraphicFramePr>
          <p:nvPr>
            <p:extLst>
              <p:ext uri="{D42A27DB-BD31-4B8C-83A1-F6EECF244321}">
                <p14:modId xmlns:p14="http://schemas.microsoft.com/office/powerpoint/2010/main" val="1636779918"/>
              </p:ext>
            </p:extLst>
          </p:nvPr>
        </p:nvGraphicFramePr>
        <p:xfrm>
          <a:off x="3877525" y="1115538"/>
          <a:ext cx="5034655" cy="4538567"/>
        </p:xfrm>
        <a:graphic>
          <a:graphicData uri="http://schemas.openxmlformats.org/drawingml/2006/table">
            <a:tbl>
              <a:tblPr firstRow="1" bandRow="1">
                <a:tableStyleId>{5C22544A-7EE6-4342-B048-85BDC9FD1C3A}</a:tableStyleId>
              </a:tblPr>
              <a:tblGrid>
                <a:gridCol w="1824773">
                  <a:extLst>
                    <a:ext uri="{9D8B030D-6E8A-4147-A177-3AD203B41FA5}">
                      <a16:colId xmlns:a16="http://schemas.microsoft.com/office/drawing/2014/main" val="20000"/>
                    </a:ext>
                  </a:extLst>
                </a:gridCol>
                <a:gridCol w="1715933">
                  <a:extLst>
                    <a:ext uri="{9D8B030D-6E8A-4147-A177-3AD203B41FA5}">
                      <a16:colId xmlns:a16="http://schemas.microsoft.com/office/drawing/2014/main" val="20001"/>
                    </a:ext>
                  </a:extLst>
                </a:gridCol>
                <a:gridCol w="1493949">
                  <a:extLst>
                    <a:ext uri="{9D8B030D-6E8A-4147-A177-3AD203B41FA5}">
                      <a16:colId xmlns:a16="http://schemas.microsoft.com/office/drawing/2014/main" val="20002"/>
                    </a:ext>
                  </a:extLst>
                </a:gridCol>
              </a:tblGrid>
              <a:tr h="1150513">
                <a:tc>
                  <a:txBody>
                    <a:bodyPr/>
                    <a:lstStyle/>
                    <a:p>
                      <a:pPr algn="ctr">
                        <a:lnSpc>
                          <a:spcPct val="150000"/>
                        </a:lnSpc>
                      </a:pPr>
                      <a:r>
                        <a:rPr lang="zh-CN" altLang="en-US" sz="1600" b="1"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经验风险小（训练集上表现好）</a:t>
                      </a:r>
                    </a:p>
                  </a:txBody>
                  <a:tcPr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50000"/>
                        </a:lnSpc>
                      </a:pPr>
                      <a:r>
                        <a:rPr lang="zh-CN" altLang="en-US" sz="1600" b="1"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期望风险小（测试集上表现好</a:t>
                      </a:r>
                      <a:r>
                        <a:rPr lang="en-US" altLang="zh-CN" sz="1600" b="1"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a:t>
                      </a:r>
                      <a:endParaRPr lang="zh-CN" altLang="en-US" sz="1600" b="1"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endParaRPr>
                    </a:p>
                  </a:txBody>
                  <a:tcPr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50000"/>
                        </a:lnSpc>
                      </a:pPr>
                      <a:r>
                        <a:rPr lang="zh-CN" altLang="en-US" sz="1600" b="1"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泛化能力强</a:t>
                      </a:r>
                    </a:p>
                  </a:txBody>
                  <a:tcPr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1150513">
                <a:tc>
                  <a:txBody>
                    <a:bodyPr/>
                    <a:lstStyle/>
                    <a:p>
                      <a:pPr algn="ctr">
                        <a:lnSpc>
                          <a:spcPct val="150000"/>
                        </a:lnSpc>
                      </a:pPr>
                      <a:r>
                        <a:rPr lang="zh-CN" altLang="en-US" sz="1600" b="1"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经验风险小（训练集上表现好）</a:t>
                      </a:r>
                    </a:p>
                  </a:txBody>
                  <a:tcPr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50000"/>
                        </a:lnSpc>
                      </a:pPr>
                      <a:r>
                        <a:rPr lang="zh-CN" altLang="en-US" sz="1600" b="1"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期望风险大（测试集上表现不好</a:t>
                      </a:r>
                      <a:r>
                        <a:rPr lang="en-US" altLang="zh-CN" sz="1600" b="1"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a:t>
                      </a:r>
                      <a:endParaRPr lang="zh-CN" altLang="en-US" sz="1600" b="1"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txBody>
                  <a:tcPr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50000"/>
                        </a:lnSpc>
                      </a:pPr>
                      <a:r>
                        <a:rPr lang="zh-CN" altLang="en-US" sz="1600" b="1"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过学习（模型过于复杂）</a:t>
                      </a:r>
                    </a:p>
                  </a:txBody>
                  <a:tcPr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1150513">
                <a:tc>
                  <a:txBody>
                    <a:bodyPr/>
                    <a:lstStyle/>
                    <a:p>
                      <a:pPr algn="ctr">
                        <a:lnSpc>
                          <a:spcPct val="150000"/>
                        </a:lnSpc>
                      </a:pPr>
                      <a:r>
                        <a:rPr lang="zh-CN" altLang="en-US" sz="1600" b="1"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经验风险大（训练集上表现不好）</a:t>
                      </a:r>
                    </a:p>
                  </a:txBody>
                  <a:tcPr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50000"/>
                        </a:lnSpc>
                      </a:pPr>
                      <a:r>
                        <a:rPr lang="zh-CN" altLang="en-US" sz="1600" b="1"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期望风险大（测试集上表现不好</a:t>
                      </a:r>
                      <a:r>
                        <a:rPr lang="en-US" altLang="zh-CN" sz="1600" b="1"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a:t>
                      </a:r>
                      <a:endParaRPr lang="zh-CN" altLang="en-US" sz="1600" b="1"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txBody>
                  <a:tcPr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50000"/>
                        </a:lnSpc>
                      </a:pPr>
                      <a:r>
                        <a:rPr lang="zh-CN" altLang="en-US" sz="1600" b="1"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欠学习</a:t>
                      </a:r>
                    </a:p>
                  </a:txBody>
                  <a:tcPr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1087028">
                <a:tc>
                  <a:txBody>
                    <a:bodyPr/>
                    <a:lstStyle/>
                    <a:p>
                      <a:pPr algn="ctr">
                        <a:lnSpc>
                          <a:spcPct val="150000"/>
                        </a:lnSpc>
                      </a:pPr>
                      <a:r>
                        <a:rPr lang="zh-CN" altLang="en-US" sz="1600" b="1"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经验风险大（训练集上表现不好）</a:t>
                      </a:r>
                    </a:p>
                  </a:txBody>
                  <a:tcPr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50000"/>
                        </a:lnSpc>
                      </a:pPr>
                      <a:r>
                        <a:rPr lang="zh-CN" altLang="en-US" sz="1600" b="1"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期望风险小（测试集上表现好</a:t>
                      </a:r>
                      <a:r>
                        <a:rPr lang="en-US" altLang="zh-CN" sz="1600" b="1"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a:t>
                      </a:r>
                      <a:endParaRPr lang="zh-CN" altLang="en-US" sz="1600" b="1"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txBody>
                  <a:tcPr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50000"/>
                        </a:lnSpc>
                      </a:pPr>
                      <a:r>
                        <a:rPr lang="zh-CN" altLang="en-US" sz="1600" b="1"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“神仙算法”或“黄粱美梦”</a:t>
                      </a:r>
                    </a:p>
                  </a:txBody>
                  <a:tcPr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bl>
          </a:graphicData>
        </a:graphic>
      </p:graphicFrame>
      <mc:AlternateContent xmlns:mc="http://schemas.openxmlformats.org/markup-compatibility/2006" xmlns:a14="http://schemas.microsoft.com/office/drawing/2010/main">
        <mc:Choice Requires="a14">
          <p:sp>
            <p:nvSpPr>
              <p:cNvPr id="15" name="TextBox 14"/>
              <p:cNvSpPr txBox="1"/>
              <p:nvPr/>
            </p:nvSpPr>
            <p:spPr>
              <a:xfrm>
                <a:off x="52538" y="2067483"/>
                <a:ext cx="3082552" cy="84856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unc>
                        <m:funcPr>
                          <m:ctrlPr>
                            <a:rPr lang="en-US" altLang="zh-CN" b="1" i="1" smtClean="0">
                              <a:latin typeface="Cambria Math" panose="02040503050406030204" pitchFamily="18" charset="0"/>
                              <a:ea typeface="黑体" pitchFamily="49" charset="-122"/>
                            </a:rPr>
                          </m:ctrlPr>
                        </m:funcPr>
                        <m:fName>
                          <m:limLow>
                            <m:limLowPr>
                              <m:ctrlPr>
                                <a:rPr lang="en-US" altLang="zh-CN" b="1" i="1" smtClean="0">
                                  <a:latin typeface="Cambria Math" panose="02040503050406030204" pitchFamily="18" charset="0"/>
                                  <a:ea typeface="黑体" pitchFamily="49" charset="-122"/>
                                </a:rPr>
                              </m:ctrlPr>
                            </m:limLowPr>
                            <m:e>
                              <m:r>
                                <a:rPr lang="en-US" altLang="zh-CN" b="1" i="0" smtClean="0">
                                  <a:latin typeface="Cambria Math"/>
                                  <a:ea typeface="黑体" pitchFamily="49" charset="-122"/>
                                </a:rPr>
                                <m:t>𝐦𝐢𝐧</m:t>
                              </m:r>
                            </m:e>
                            <m:lim>
                              <m:r>
                                <a:rPr lang="en-US" altLang="zh-CN" b="1" i="1" smtClean="0">
                                  <a:latin typeface="Cambria Math"/>
                                  <a:ea typeface="黑体" pitchFamily="49" charset="-122"/>
                                </a:rPr>
                                <m:t>𝒇</m:t>
                              </m:r>
                              <m:r>
                                <a:rPr lang="en-US" altLang="zh-CN" b="1" i="1" smtClean="0">
                                  <a:latin typeface="Cambria Math"/>
                                  <a:ea typeface="Cambria Math"/>
                                </a:rPr>
                                <m:t>∈</m:t>
                              </m:r>
                              <m:r>
                                <a:rPr lang="el-GR" altLang="zh-CN" b="1" i="1" smtClean="0">
                                  <a:latin typeface="Cambria Math"/>
                                  <a:ea typeface="Cambria Math"/>
                                </a:rPr>
                                <m:t>𝜱</m:t>
                              </m:r>
                            </m:lim>
                          </m:limLow>
                        </m:fName>
                        <m:e>
                          <m:f>
                            <m:fPr>
                              <m:ctrlPr>
                                <a:rPr lang="en-US" altLang="zh-CN" b="1" i="1" smtClean="0">
                                  <a:latin typeface="Cambria Math" panose="02040503050406030204" pitchFamily="18" charset="0"/>
                                  <a:ea typeface="黑体" pitchFamily="49" charset="-122"/>
                                </a:rPr>
                              </m:ctrlPr>
                            </m:fPr>
                            <m:num>
                              <m:r>
                                <a:rPr lang="en-US" altLang="zh-CN" b="1" i="1" smtClean="0">
                                  <a:latin typeface="Cambria Math"/>
                                  <a:ea typeface="黑体" pitchFamily="49" charset="-122"/>
                                </a:rPr>
                                <m:t>𝟏</m:t>
                              </m:r>
                            </m:num>
                            <m:den>
                              <m:r>
                                <a:rPr lang="en-US" altLang="zh-CN" b="1" i="1" smtClean="0">
                                  <a:latin typeface="Cambria Math"/>
                                  <a:ea typeface="黑体" pitchFamily="49" charset="-122"/>
                                </a:rPr>
                                <m:t>𝒏</m:t>
                              </m:r>
                            </m:den>
                          </m:f>
                          <m:nary>
                            <m:naryPr>
                              <m:chr m:val="∑"/>
                              <m:ctrlPr>
                                <a:rPr lang="en-US" altLang="zh-CN" b="1" i="1" smtClean="0">
                                  <a:latin typeface="Cambria Math" panose="02040503050406030204" pitchFamily="18" charset="0"/>
                                  <a:ea typeface="黑体" pitchFamily="49" charset="-122"/>
                                </a:rPr>
                              </m:ctrlPr>
                            </m:naryPr>
                            <m:sub>
                              <m:r>
                                <m:rPr>
                                  <m:brk m:alnAt="23"/>
                                </m:rPr>
                                <a:rPr lang="en-US" altLang="zh-CN" b="1" i="1" smtClean="0">
                                  <a:latin typeface="Cambria Math"/>
                                  <a:ea typeface="黑体" pitchFamily="49" charset="-122"/>
                                </a:rPr>
                                <m:t>𝒊</m:t>
                              </m:r>
                              <m:r>
                                <a:rPr lang="en-US" altLang="zh-CN" b="1" i="1" smtClean="0">
                                  <a:latin typeface="Cambria Math"/>
                                  <a:ea typeface="黑体" pitchFamily="49" charset="-122"/>
                                </a:rPr>
                                <m:t>=</m:t>
                              </m:r>
                              <m:r>
                                <a:rPr lang="en-US" altLang="zh-CN" b="1" i="1" smtClean="0">
                                  <a:latin typeface="Cambria Math"/>
                                  <a:ea typeface="黑体" pitchFamily="49" charset="-122"/>
                                </a:rPr>
                                <m:t>𝟏</m:t>
                              </m:r>
                            </m:sub>
                            <m:sup>
                              <m:r>
                                <a:rPr lang="en-US" altLang="zh-CN" b="1" i="1" smtClean="0">
                                  <a:latin typeface="Cambria Math"/>
                                  <a:ea typeface="黑体" pitchFamily="49" charset="-122"/>
                                </a:rPr>
                                <m:t>𝒏</m:t>
                              </m:r>
                            </m:sup>
                            <m:e>
                              <m:r>
                                <a:rPr lang="en-US" altLang="zh-CN" b="1" i="1" smtClean="0">
                                  <a:latin typeface="Cambria Math"/>
                                </a:rPr>
                                <m:t>𝑳𝒐𝒔𝒔</m:t>
                              </m:r>
                              <m:d>
                                <m:dPr>
                                  <m:ctrlPr>
                                    <a:rPr lang="en-US" altLang="zh-CN" b="1" i="1">
                                      <a:latin typeface="Cambria Math" panose="02040503050406030204" pitchFamily="18" charset="0"/>
                                    </a:rPr>
                                  </m:ctrlPr>
                                </m:dPr>
                                <m:e>
                                  <m:sSub>
                                    <m:sSubPr>
                                      <m:ctrlPr>
                                        <a:rPr lang="en-US" altLang="zh-CN" b="1" i="1">
                                          <a:latin typeface="Cambria Math" panose="02040503050406030204" pitchFamily="18" charset="0"/>
                                        </a:rPr>
                                      </m:ctrlPr>
                                    </m:sSubPr>
                                    <m:e>
                                      <m:r>
                                        <a:rPr lang="en-US" altLang="zh-CN" b="1" i="1" smtClean="0">
                                          <a:latin typeface="Cambria Math"/>
                                        </a:rPr>
                                        <m:t>𝒚</m:t>
                                      </m:r>
                                    </m:e>
                                    <m:sub>
                                      <m:r>
                                        <a:rPr lang="en-US" altLang="zh-CN" b="1" i="1" smtClean="0">
                                          <a:latin typeface="Cambria Math"/>
                                        </a:rPr>
                                        <m:t>𝒊</m:t>
                                      </m:r>
                                    </m:sub>
                                  </m:sSub>
                                  <m:r>
                                    <a:rPr lang="en-US" altLang="zh-CN" b="1" i="1" smtClean="0">
                                      <a:latin typeface="Cambria Math"/>
                                    </a:rPr>
                                    <m:t>,</m:t>
                                  </m:r>
                                  <m:sSub>
                                    <m:sSubPr>
                                      <m:ctrlPr>
                                        <a:rPr lang="en-US" altLang="zh-CN" b="1" i="1">
                                          <a:latin typeface="Cambria Math" panose="02040503050406030204" pitchFamily="18" charset="0"/>
                                        </a:rPr>
                                      </m:ctrlPr>
                                    </m:sSubPr>
                                    <m:e>
                                      <m:r>
                                        <a:rPr lang="en-US" altLang="zh-CN" b="1" i="1" smtClean="0">
                                          <a:latin typeface="Cambria Math"/>
                                        </a:rPr>
                                        <m:t>𝒇</m:t>
                                      </m:r>
                                      <m:r>
                                        <a:rPr lang="en-US" altLang="zh-CN" b="1" i="1" smtClean="0">
                                          <a:latin typeface="Cambria Math"/>
                                        </a:rPr>
                                        <m:t>(</m:t>
                                      </m:r>
                                      <m:r>
                                        <a:rPr lang="en-US" altLang="zh-CN" b="1" i="1" smtClean="0">
                                          <a:latin typeface="Cambria Math"/>
                                        </a:rPr>
                                        <m:t>𝒙</m:t>
                                      </m:r>
                                    </m:e>
                                    <m:sub>
                                      <m:r>
                                        <a:rPr lang="en-US" altLang="zh-CN" b="1" i="1" smtClean="0">
                                          <a:latin typeface="Cambria Math"/>
                                        </a:rPr>
                                        <m:t>𝒊</m:t>
                                      </m:r>
                                    </m:sub>
                                  </m:sSub>
                                </m:e>
                              </m:d>
                              <m:r>
                                <a:rPr lang="en-US" altLang="zh-CN" b="1" i="1" smtClean="0">
                                  <a:latin typeface="Cambria Math"/>
                                </a:rPr>
                                <m:t>)</m:t>
                              </m:r>
                            </m:e>
                          </m:nary>
                        </m:e>
                      </m:func>
                    </m:oMath>
                  </m:oMathPara>
                </a14:m>
                <a:endParaRPr lang="zh-CN" altLang="en-US" b="1" dirty="0">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15" name="TextBox 14"/>
              <p:cNvSpPr txBox="1">
                <a:spLocks noRot="1" noChangeAspect="1" noMove="1" noResize="1" noEditPoints="1" noAdjustHandles="1" noChangeArrowheads="1" noChangeShapeType="1" noTextEdit="1"/>
              </p:cNvSpPr>
              <p:nvPr/>
            </p:nvSpPr>
            <p:spPr>
              <a:xfrm>
                <a:off x="52538" y="2067483"/>
                <a:ext cx="3082552" cy="848566"/>
              </a:xfrm>
              <a:prstGeom prst="rect">
                <a:avLst/>
              </a:prstGeo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TextBox 15"/>
              <p:cNvSpPr txBox="1"/>
              <p:nvPr/>
            </p:nvSpPr>
            <p:spPr>
              <a:xfrm>
                <a:off x="100454" y="4310442"/>
                <a:ext cx="3082552" cy="77033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unc>
                        <m:funcPr>
                          <m:ctrlPr>
                            <a:rPr lang="en-US" altLang="zh-CN" b="1" i="1" smtClean="0">
                              <a:latin typeface="Cambria Math" panose="02040503050406030204" pitchFamily="18" charset="0"/>
                              <a:ea typeface="黑体" pitchFamily="49" charset="-122"/>
                            </a:rPr>
                          </m:ctrlPr>
                        </m:funcPr>
                        <m:fName>
                          <m:limLow>
                            <m:limLowPr>
                              <m:ctrlPr>
                                <a:rPr lang="en-US" altLang="zh-CN" b="1" i="1" smtClean="0">
                                  <a:latin typeface="Cambria Math" panose="02040503050406030204" pitchFamily="18" charset="0"/>
                                  <a:ea typeface="黑体" pitchFamily="49" charset="-122"/>
                                </a:rPr>
                              </m:ctrlPr>
                            </m:limLowPr>
                            <m:e>
                              <m:r>
                                <a:rPr lang="en-US" altLang="zh-CN" b="1" i="0" smtClean="0">
                                  <a:latin typeface="Cambria Math"/>
                                  <a:ea typeface="黑体" pitchFamily="49" charset="-122"/>
                                </a:rPr>
                                <m:t>𝐦𝐢𝐧</m:t>
                              </m:r>
                            </m:e>
                            <m:lim>
                              <m:r>
                                <a:rPr lang="en-US" altLang="zh-CN" b="1" i="1" smtClean="0">
                                  <a:latin typeface="Cambria Math"/>
                                  <a:ea typeface="黑体" pitchFamily="49" charset="-122"/>
                                </a:rPr>
                                <m:t>𝒇</m:t>
                              </m:r>
                              <m:r>
                                <a:rPr lang="en-US" altLang="zh-CN" b="1" i="1" smtClean="0">
                                  <a:latin typeface="Cambria Math"/>
                                  <a:ea typeface="Cambria Math"/>
                                </a:rPr>
                                <m:t>∈</m:t>
                              </m:r>
                              <m:r>
                                <a:rPr lang="el-GR" altLang="zh-CN" b="1" i="1" smtClean="0">
                                  <a:latin typeface="Cambria Math"/>
                                  <a:ea typeface="Cambria Math"/>
                                </a:rPr>
                                <m:t>𝜱</m:t>
                              </m:r>
                            </m:lim>
                          </m:limLow>
                        </m:fName>
                        <m:e>
                          <m:nary>
                            <m:naryPr>
                              <m:ctrlPr>
                                <a:rPr lang="en-US" altLang="zh-CN" b="1" i="1" smtClean="0">
                                  <a:latin typeface="Cambria Math" panose="02040503050406030204" pitchFamily="18" charset="0"/>
                                  <a:ea typeface="黑体" pitchFamily="49" charset="-122"/>
                                </a:rPr>
                              </m:ctrlPr>
                            </m:naryPr>
                            <m:sub>
                              <m:r>
                                <m:rPr>
                                  <m:brk m:alnAt="23"/>
                                </m:rPr>
                                <a:rPr lang="en-US" altLang="zh-CN" b="1" i="1" smtClean="0">
                                  <a:latin typeface="Cambria Math"/>
                                  <a:ea typeface="黑体" pitchFamily="49" charset="-122"/>
                                </a:rPr>
                                <m:t>𝒙</m:t>
                              </m:r>
                              <m:r>
                                <a:rPr lang="en-US" altLang="zh-CN" b="1" i="1" smtClean="0">
                                  <a:latin typeface="Cambria Math"/>
                                  <a:ea typeface="Cambria Math"/>
                                </a:rPr>
                                <m:t>×</m:t>
                              </m:r>
                              <m:r>
                                <a:rPr lang="en-US" altLang="zh-CN" b="1" i="1" smtClean="0">
                                  <a:latin typeface="Cambria Math"/>
                                  <a:ea typeface="Cambria Math"/>
                                </a:rPr>
                                <m:t>𝒚</m:t>
                              </m:r>
                            </m:sub>
                            <m:sup/>
                            <m:e>
                              <m:r>
                                <a:rPr lang="en-US" altLang="zh-CN" b="1" i="1" smtClean="0">
                                  <a:latin typeface="Cambria Math"/>
                                  <a:ea typeface="黑体" pitchFamily="49" charset="-122"/>
                                </a:rPr>
                                <m:t>𝑳𝒐𝒔𝒔</m:t>
                              </m:r>
                              <m:d>
                                <m:dPr>
                                  <m:ctrlPr>
                                    <a:rPr lang="en-US" altLang="zh-CN" b="1" i="1" smtClean="0">
                                      <a:latin typeface="Cambria Math" panose="02040503050406030204" pitchFamily="18" charset="0"/>
                                      <a:ea typeface="黑体" pitchFamily="49" charset="-122"/>
                                    </a:rPr>
                                  </m:ctrlPr>
                                </m:dPr>
                                <m:e>
                                  <m:r>
                                    <a:rPr lang="en-US" altLang="zh-CN" b="1" i="1" smtClean="0">
                                      <a:latin typeface="Cambria Math"/>
                                      <a:ea typeface="黑体" pitchFamily="49" charset="-122"/>
                                    </a:rPr>
                                    <m:t>𝒚</m:t>
                                  </m:r>
                                  <m:r>
                                    <a:rPr lang="en-US" altLang="zh-CN" b="1" i="1" smtClean="0">
                                      <a:latin typeface="Cambria Math"/>
                                      <a:ea typeface="黑体" pitchFamily="49" charset="-122"/>
                                    </a:rPr>
                                    <m:t>,</m:t>
                                  </m:r>
                                  <m:r>
                                    <a:rPr lang="en-US" altLang="zh-CN" b="1" i="1" smtClean="0">
                                      <a:latin typeface="Cambria Math"/>
                                      <a:ea typeface="黑体" pitchFamily="49" charset="-122"/>
                                    </a:rPr>
                                    <m:t>𝒇</m:t>
                                  </m:r>
                                  <m:d>
                                    <m:dPr>
                                      <m:ctrlPr>
                                        <a:rPr lang="en-US" altLang="zh-CN" b="1" i="1" smtClean="0">
                                          <a:latin typeface="Cambria Math" panose="02040503050406030204" pitchFamily="18" charset="0"/>
                                          <a:ea typeface="黑体" pitchFamily="49" charset="-122"/>
                                        </a:rPr>
                                      </m:ctrlPr>
                                    </m:dPr>
                                    <m:e>
                                      <m:r>
                                        <a:rPr lang="en-US" altLang="zh-CN" b="1" i="1" smtClean="0">
                                          <a:latin typeface="Cambria Math"/>
                                          <a:ea typeface="黑体" pitchFamily="49" charset="-122"/>
                                        </a:rPr>
                                        <m:t>𝒙</m:t>
                                      </m:r>
                                    </m:e>
                                  </m:d>
                                </m:e>
                              </m:d>
                              <m:r>
                                <a:rPr lang="en-US" altLang="zh-CN" b="1" i="1" smtClean="0">
                                  <a:latin typeface="Cambria Math"/>
                                  <a:ea typeface="黑体" pitchFamily="49" charset="-122"/>
                                </a:rPr>
                                <m:t>𝑷</m:t>
                              </m:r>
                              <m:d>
                                <m:dPr>
                                  <m:ctrlPr>
                                    <a:rPr lang="en-US" altLang="zh-CN" b="1" i="1" smtClean="0">
                                      <a:latin typeface="Cambria Math" panose="02040503050406030204" pitchFamily="18" charset="0"/>
                                      <a:ea typeface="黑体" pitchFamily="49" charset="-122"/>
                                    </a:rPr>
                                  </m:ctrlPr>
                                </m:dPr>
                                <m:e>
                                  <m:r>
                                    <a:rPr lang="en-US" altLang="zh-CN" b="1" i="1" smtClean="0">
                                      <a:latin typeface="Cambria Math"/>
                                      <a:ea typeface="黑体" pitchFamily="49" charset="-122"/>
                                    </a:rPr>
                                    <m:t>𝒙</m:t>
                                  </m:r>
                                  <m:r>
                                    <a:rPr lang="en-US" altLang="zh-CN" b="1" i="1" smtClean="0">
                                      <a:latin typeface="Cambria Math"/>
                                      <a:ea typeface="黑体" pitchFamily="49" charset="-122"/>
                                    </a:rPr>
                                    <m:t>,</m:t>
                                  </m:r>
                                  <m:r>
                                    <a:rPr lang="en-US" altLang="zh-CN" b="1" i="1" smtClean="0">
                                      <a:latin typeface="Cambria Math"/>
                                      <a:ea typeface="黑体" pitchFamily="49" charset="-122"/>
                                    </a:rPr>
                                    <m:t>𝒚</m:t>
                                  </m:r>
                                </m:e>
                              </m:d>
                              <m:r>
                                <a:rPr lang="en-US" altLang="zh-CN" b="1" i="1" smtClean="0">
                                  <a:latin typeface="Cambria Math"/>
                                  <a:ea typeface="黑体" pitchFamily="49" charset="-122"/>
                                </a:rPr>
                                <m:t>𝒅𝒙𝒅𝒚</m:t>
                              </m:r>
                            </m:e>
                          </m:nary>
                        </m:e>
                      </m:func>
                    </m:oMath>
                  </m:oMathPara>
                </a14:m>
                <a:endParaRPr lang="zh-CN" altLang="en-US" b="1" dirty="0">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16" name="TextBox 15"/>
              <p:cNvSpPr txBox="1">
                <a:spLocks noRot="1" noChangeAspect="1" noMove="1" noResize="1" noEditPoints="1" noAdjustHandles="1" noChangeArrowheads="1" noChangeShapeType="1" noTextEdit="1"/>
              </p:cNvSpPr>
              <p:nvPr/>
            </p:nvSpPr>
            <p:spPr>
              <a:xfrm>
                <a:off x="100454" y="4310442"/>
                <a:ext cx="3082552" cy="770339"/>
              </a:xfrm>
              <a:prstGeom prst="rect">
                <a:avLst/>
              </a:prstGeom>
              <a:blipFill>
                <a:blip r:embed="rId3"/>
                <a:stretch>
                  <a:fillRect r="-16996"/>
                </a:stretch>
              </a:blipFill>
            </p:spPr>
            <p:txBody>
              <a:bodyPr/>
              <a:lstStyle/>
              <a:p>
                <a:r>
                  <a:rPr lang="zh-CN" altLang="en-US">
                    <a:noFill/>
                  </a:rPr>
                  <a:t> </a:t>
                </a:r>
              </a:p>
            </p:txBody>
          </p:sp>
        </mc:Fallback>
      </mc:AlternateContent>
      <p:sp>
        <p:nvSpPr>
          <p:cNvPr id="3" name="矩形 2"/>
          <p:cNvSpPr/>
          <p:nvPr/>
        </p:nvSpPr>
        <p:spPr>
          <a:xfrm>
            <a:off x="52538" y="1330228"/>
            <a:ext cx="1800493" cy="369332"/>
          </a:xfrm>
          <a:prstGeom prst="rect">
            <a:avLst/>
          </a:prstGeom>
        </p:spPr>
        <p:txBody>
          <a:bodyPr wrap="none">
            <a:spAutoFit/>
          </a:bodyPr>
          <a:lstStyle/>
          <a:p>
            <a:r>
              <a:rPr lang="zh-CN" altLang="en-US" b="1"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经验风险最小化</a:t>
            </a:r>
          </a:p>
        </p:txBody>
      </p:sp>
      <p:sp>
        <p:nvSpPr>
          <p:cNvPr id="7" name="矩形 6"/>
          <p:cNvSpPr/>
          <p:nvPr/>
        </p:nvSpPr>
        <p:spPr>
          <a:xfrm>
            <a:off x="52538" y="3690270"/>
            <a:ext cx="1800493" cy="369332"/>
          </a:xfrm>
          <a:prstGeom prst="rect">
            <a:avLst/>
          </a:prstGeom>
        </p:spPr>
        <p:txBody>
          <a:bodyPr wrap="none">
            <a:spAutoFit/>
          </a:bodyPr>
          <a:lstStyle/>
          <a:p>
            <a:r>
              <a:rPr lang="zh-CN" altLang="en-US" b="1"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期望风险最小化</a:t>
            </a:r>
          </a:p>
        </p:txBody>
      </p:sp>
      <p:sp>
        <p:nvSpPr>
          <p:cNvPr id="2" name="矩形 1"/>
          <p:cNvSpPr/>
          <p:nvPr/>
        </p:nvSpPr>
        <p:spPr>
          <a:xfrm>
            <a:off x="4169884" y="5771917"/>
            <a:ext cx="4572000" cy="584775"/>
          </a:xfrm>
          <a:prstGeom prst="rect">
            <a:avLst/>
          </a:prstGeom>
        </p:spPr>
        <p:txBody>
          <a:bodyPr>
            <a:spAutoFit/>
          </a:bodyPr>
          <a:lstStyle/>
          <a:p>
            <a:pPr algn="ctr"/>
            <a:r>
              <a:rPr lang="zh-CN" altLang="zh-CN" sz="1600" b="1" dirty="0"/>
              <a:t>表</a:t>
            </a:r>
            <a:r>
              <a:rPr lang="en-US" altLang="zh-CN" sz="1600" b="1" dirty="0"/>
              <a:t>4.3  </a:t>
            </a:r>
            <a:r>
              <a:rPr lang="zh-CN" altLang="zh-CN" sz="1600" b="1" dirty="0"/>
              <a:t>模型泛化能力与经验风险、期望风险</a:t>
            </a:r>
            <a:endParaRPr lang="en-US" altLang="zh-CN" sz="1600" b="1" dirty="0"/>
          </a:p>
          <a:p>
            <a:pPr algn="ctr"/>
            <a:r>
              <a:rPr lang="zh-CN" altLang="zh-CN" sz="1600" b="1" dirty="0"/>
              <a:t>的关系</a:t>
            </a:r>
            <a:endParaRPr lang="zh-CN" altLang="zh-CN" sz="1600" dirty="0"/>
          </a:p>
        </p:txBody>
      </p:sp>
    </p:spTree>
    <p:extLst>
      <p:ext uri="{BB962C8B-B14F-4D97-AF65-F5344CB8AC3E}">
        <p14:creationId xmlns:p14="http://schemas.microsoft.com/office/powerpoint/2010/main" val="17824006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椭圆形标注 4"/>
          <p:cNvSpPr/>
          <p:nvPr/>
        </p:nvSpPr>
        <p:spPr>
          <a:xfrm>
            <a:off x="5446575" y="3490336"/>
            <a:ext cx="3358985" cy="1845659"/>
          </a:xfrm>
          <a:prstGeom prst="wedgeEllipseCallou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b="1"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6" name="标题 1"/>
          <p:cNvSpPr>
            <a:spLocks noGrp="1"/>
          </p:cNvSpPr>
          <p:nvPr>
            <p:ph type="title"/>
          </p:nvPr>
        </p:nvSpPr>
        <p:spPr>
          <a:xfrm>
            <a:off x="538845" y="175659"/>
            <a:ext cx="8266714" cy="657727"/>
          </a:xfrm>
        </p:spPr>
        <p:txBody>
          <a:bodyPr/>
          <a:lstStyle/>
          <a:p>
            <a:pPr marL="0" defTabSz="914400" fontAlgn="base">
              <a:spcAft>
                <a:spcPct val="0"/>
              </a:spcAft>
              <a:defRPr/>
            </a:pPr>
            <a:r>
              <a:rPr lang="zh-CN" altLang="en-US" sz="2400" dirty="0">
                <a:latin typeface="Times New Roman" panose="02020603050405020304" pitchFamily="18" charset="0"/>
                <a:cs typeface="Times New Roman" panose="02020603050405020304" pitchFamily="18" charset="0"/>
              </a:rPr>
              <a:t>监督学习</a:t>
            </a:r>
            <a:r>
              <a:rPr lang="en-US" altLang="zh-CN" sz="2400" dirty="0">
                <a:latin typeface="Times New Roman" panose="02020603050405020304" pitchFamily="18" charset="0"/>
                <a:cs typeface="Times New Roman" panose="02020603050405020304" pitchFamily="18" charset="0"/>
              </a:rPr>
              <a:t>: </a:t>
            </a:r>
            <a:r>
              <a:rPr lang="zh-CN" altLang="en-US" sz="2400" kern="0" dirty="0">
                <a:solidFill>
                  <a:srgbClr val="0070C0"/>
                </a:solidFill>
                <a:latin typeface="Times New Roman" pitchFamily="18" charset="0"/>
                <a:cs typeface="Times New Roman" pitchFamily="18" charset="0"/>
              </a:rPr>
              <a:t>结构风险最小</a:t>
            </a:r>
          </a:p>
        </p:txBody>
      </p:sp>
      <mc:AlternateContent xmlns:mc="http://schemas.openxmlformats.org/markup-compatibility/2006" xmlns:a14="http://schemas.microsoft.com/office/drawing/2010/main">
        <mc:Choice Requires="a14">
          <p:sp>
            <p:nvSpPr>
              <p:cNvPr id="15" name="TextBox 14"/>
              <p:cNvSpPr txBox="1"/>
              <p:nvPr/>
            </p:nvSpPr>
            <p:spPr>
              <a:xfrm>
                <a:off x="88163" y="2526650"/>
                <a:ext cx="3082552" cy="84856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unc>
                        <m:funcPr>
                          <m:ctrlPr>
                            <a:rPr lang="en-US" altLang="zh-CN" b="1" i="1" smtClean="0">
                              <a:latin typeface="Cambria Math" panose="02040503050406030204" pitchFamily="18" charset="0"/>
                              <a:ea typeface="黑体" pitchFamily="49" charset="-122"/>
                            </a:rPr>
                          </m:ctrlPr>
                        </m:funcPr>
                        <m:fName>
                          <m:limLow>
                            <m:limLowPr>
                              <m:ctrlPr>
                                <a:rPr lang="en-US" altLang="zh-CN" b="1" i="1" smtClean="0">
                                  <a:latin typeface="Cambria Math" panose="02040503050406030204" pitchFamily="18" charset="0"/>
                                  <a:ea typeface="黑体" pitchFamily="49" charset="-122"/>
                                </a:rPr>
                              </m:ctrlPr>
                            </m:limLowPr>
                            <m:e>
                              <m:r>
                                <a:rPr lang="en-US" altLang="zh-CN" b="1" i="0" smtClean="0">
                                  <a:latin typeface="Cambria Math"/>
                                  <a:ea typeface="黑体" pitchFamily="49" charset="-122"/>
                                </a:rPr>
                                <m:t>𝐦𝐢𝐧</m:t>
                              </m:r>
                            </m:e>
                            <m:lim>
                              <m:r>
                                <a:rPr lang="en-US" altLang="zh-CN" b="1" i="1" smtClean="0">
                                  <a:latin typeface="Cambria Math"/>
                                  <a:ea typeface="黑体" pitchFamily="49" charset="-122"/>
                                </a:rPr>
                                <m:t>𝒇</m:t>
                              </m:r>
                              <m:r>
                                <a:rPr lang="en-US" altLang="zh-CN" b="1" i="1" smtClean="0">
                                  <a:latin typeface="Cambria Math"/>
                                  <a:ea typeface="Cambria Math"/>
                                </a:rPr>
                                <m:t>∈</m:t>
                              </m:r>
                              <m:r>
                                <a:rPr lang="el-GR" altLang="zh-CN" b="1" i="1" smtClean="0">
                                  <a:latin typeface="Cambria Math"/>
                                  <a:ea typeface="Cambria Math"/>
                                </a:rPr>
                                <m:t>𝜱</m:t>
                              </m:r>
                            </m:lim>
                          </m:limLow>
                        </m:fName>
                        <m:e>
                          <m:f>
                            <m:fPr>
                              <m:ctrlPr>
                                <a:rPr lang="en-US" altLang="zh-CN" b="1" i="1" smtClean="0">
                                  <a:latin typeface="Cambria Math" panose="02040503050406030204" pitchFamily="18" charset="0"/>
                                  <a:ea typeface="黑体" pitchFamily="49" charset="-122"/>
                                </a:rPr>
                              </m:ctrlPr>
                            </m:fPr>
                            <m:num>
                              <m:r>
                                <a:rPr lang="en-US" altLang="zh-CN" b="1" i="1" smtClean="0">
                                  <a:latin typeface="Cambria Math"/>
                                  <a:ea typeface="黑体" pitchFamily="49" charset="-122"/>
                                </a:rPr>
                                <m:t>𝟏</m:t>
                              </m:r>
                            </m:num>
                            <m:den>
                              <m:r>
                                <a:rPr lang="en-US" altLang="zh-CN" b="1" i="1" smtClean="0">
                                  <a:latin typeface="Cambria Math"/>
                                  <a:ea typeface="黑体" pitchFamily="49" charset="-122"/>
                                </a:rPr>
                                <m:t>𝒏</m:t>
                              </m:r>
                            </m:den>
                          </m:f>
                          <m:nary>
                            <m:naryPr>
                              <m:chr m:val="∑"/>
                              <m:ctrlPr>
                                <a:rPr lang="en-US" altLang="zh-CN" b="1" i="1" smtClean="0">
                                  <a:latin typeface="Cambria Math" panose="02040503050406030204" pitchFamily="18" charset="0"/>
                                  <a:ea typeface="黑体" pitchFamily="49" charset="-122"/>
                                </a:rPr>
                              </m:ctrlPr>
                            </m:naryPr>
                            <m:sub>
                              <m:r>
                                <m:rPr>
                                  <m:brk m:alnAt="23"/>
                                </m:rPr>
                                <a:rPr lang="en-US" altLang="zh-CN" b="1" i="1" smtClean="0">
                                  <a:latin typeface="Cambria Math"/>
                                  <a:ea typeface="黑体" pitchFamily="49" charset="-122"/>
                                </a:rPr>
                                <m:t>𝒊</m:t>
                              </m:r>
                              <m:r>
                                <a:rPr lang="en-US" altLang="zh-CN" b="1" i="1" smtClean="0">
                                  <a:latin typeface="Cambria Math"/>
                                  <a:ea typeface="黑体" pitchFamily="49" charset="-122"/>
                                </a:rPr>
                                <m:t>=</m:t>
                              </m:r>
                              <m:r>
                                <a:rPr lang="en-US" altLang="zh-CN" b="1" i="1" smtClean="0">
                                  <a:latin typeface="Cambria Math"/>
                                  <a:ea typeface="黑体" pitchFamily="49" charset="-122"/>
                                </a:rPr>
                                <m:t>𝟏</m:t>
                              </m:r>
                            </m:sub>
                            <m:sup>
                              <m:r>
                                <a:rPr lang="en-US" altLang="zh-CN" b="1" i="1" smtClean="0">
                                  <a:latin typeface="Cambria Math"/>
                                  <a:ea typeface="黑体" pitchFamily="49" charset="-122"/>
                                </a:rPr>
                                <m:t>𝒏</m:t>
                              </m:r>
                            </m:sup>
                            <m:e>
                              <m:r>
                                <a:rPr lang="en-US" altLang="zh-CN" b="1" i="1" smtClean="0">
                                  <a:latin typeface="Cambria Math"/>
                                </a:rPr>
                                <m:t>𝑳𝒐𝒔𝒔</m:t>
                              </m:r>
                              <m:d>
                                <m:dPr>
                                  <m:ctrlPr>
                                    <a:rPr lang="en-US" altLang="zh-CN" b="1" i="1" smtClean="0">
                                      <a:latin typeface="Cambria Math" panose="02040503050406030204" pitchFamily="18" charset="0"/>
                                    </a:rPr>
                                  </m:ctrlPr>
                                </m:dPr>
                                <m:e>
                                  <m:sSub>
                                    <m:sSubPr>
                                      <m:ctrlPr>
                                        <a:rPr lang="en-US" altLang="zh-CN" b="1" i="1" smtClean="0">
                                          <a:latin typeface="Cambria Math" panose="02040503050406030204" pitchFamily="18" charset="0"/>
                                        </a:rPr>
                                      </m:ctrlPr>
                                    </m:sSubPr>
                                    <m:e>
                                      <m:r>
                                        <a:rPr lang="en-US" altLang="zh-CN" b="1" i="1" smtClean="0">
                                          <a:latin typeface="Cambria Math"/>
                                        </a:rPr>
                                        <m:t>𝒚</m:t>
                                      </m:r>
                                    </m:e>
                                    <m:sub>
                                      <m:r>
                                        <a:rPr lang="en-US" altLang="zh-CN" b="1" i="1" smtClean="0">
                                          <a:latin typeface="Cambria Math"/>
                                        </a:rPr>
                                        <m:t>𝒊</m:t>
                                      </m:r>
                                    </m:sub>
                                  </m:sSub>
                                  <m:r>
                                    <a:rPr lang="en-US" altLang="zh-CN" b="1" i="1" smtClean="0">
                                      <a:latin typeface="Cambria Math"/>
                                    </a:rPr>
                                    <m:t>,</m:t>
                                  </m:r>
                                  <m:sSub>
                                    <m:sSubPr>
                                      <m:ctrlPr>
                                        <a:rPr lang="en-US" altLang="zh-CN" b="1" i="1" smtClean="0">
                                          <a:latin typeface="Cambria Math" panose="02040503050406030204" pitchFamily="18" charset="0"/>
                                        </a:rPr>
                                      </m:ctrlPr>
                                    </m:sSubPr>
                                    <m:e>
                                      <m:r>
                                        <a:rPr lang="en-US" altLang="zh-CN" b="1" i="1" smtClean="0">
                                          <a:latin typeface="Cambria Math"/>
                                        </a:rPr>
                                        <m:t>𝒇</m:t>
                                      </m:r>
                                      <m:r>
                                        <a:rPr lang="en-US" altLang="zh-CN" b="1" i="1" smtClean="0">
                                          <a:latin typeface="Cambria Math"/>
                                        </a:rPr>
                                        <m:t>(</m:t>
                                      </m:r>
                                      <m:r>
                                        <a:rPr lang="en-US" altLang="zh-CN" b="1" i="1" smtClean="0">
                                          <a:latin typeface="Cambria Math"/>
                                        </a:rPr>
                                        <m:t>𝒙</m:t>
                                      </m:r>
                                    </m:e>
                                    <m:sub>
                                      <m:r>
                                        <a:rPr lang="en-US" altLang="zh-CN" b="1" i="1" smtClean="0">
                                          <a:latin typeface="Cambria Math"/>
                                        </a:rPr>
                                        <m:t>𝒊</m:t>
                                      </m:r>
                                    </m:sub>
                                  </m:sSub>
                                </m:e>
                              </m:d>
                              <m:r>
                                <a:rPr lang="en-US" altLang="zh-CN" b="1" i="1" smtClean="0">
                                  <a:latin typeface="Cambria Math"/>
                                </a:rPr>
                                <m:t>)</m:t>
                              </m:r>
                            </m:e>
                          </m:nary>
                        </m:e>
                      </m:func>
                    </m:oMath>
                  </m:oMathPara>
                </a14:m>
                <a:endParaRPr lang="zh-CN" altLang="en-US" b="1" dirty="0">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15" name="TextBox 14"/>
              <p:cNvSpPr txBox="1">
                <a:spLocks noRot="1" noChangeAspect="1" noMove="1" noResize="1" noEditPoints="1" noAdjustHandles="1" noChangeArrowheads="1" noChangeShapeType="1" noTextEdit="1"/>
              </p:cNvSpPr>
              <p:nvPr/>
            </p:nvSpPr>
            <p:spPr>
              <a:xfrm>
                <a:off x="88163" y="2526650"/>
                <a:ext cx="3082552" cy="848566"/>
              </a:xfrm>
              <a:prstGeom prst="rect">
                <a:avLst/>
              </a:prstGeo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TextBox 15"/>
              <p:cNvSpPr txBox="1"/>
              <p:nvPr/>
            </p:nvSpPr>
            <p:spPr>
              <a:xfrm>
                <a:off x="88163" y="4705214"/>
                <a:ext cx="3082552" cy="77033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unc>
                        <m:funcPr>
                          <m:ctrlPr>
                            <a:rPr lang="en-US" altLang="zh-CN" b="1" i="1" smtClean="0">
                              <a:latin typeface="Cambria Math" panose="02040503050406030204" pitchFamily="18" charset="0"/>
                              <a:ea typeface="黑体" pitchFamily="49" charset="-122"/>
                            </a:rPr>
                          </m:ctrlPr>
                        </m:funcPr>
                        <m:fName>
                          <m:limLow>
                            <m:limLowPr>
                              <m:ctrlPr>
                                <a:rPr lang="en-US" altLang="zh-CN" b="1" i="1" smtClean="0">
                                  <a:latin typeface="Cambria Math" panose="02040503050406030204" pitchFamily="18" charset="0"/>
                                  <a:ea typeface="黑体" pitchFamily="49" charset="-122"/>
                                </a:rPr>
                              </m:ctrlPr>
                            </m:limLowPr>
                            <m:e>
                              <m:r>
                                <a:rPr lang="en-US" altLang="zh-CN" b="1" i="0" smtClean="0">
                                  <a:latin typeface="Cambria Math"/>
                                  <a:ea typeface="黑体" pitchFamily="49" charset="-122"/>
                                </a:rPr>
                                <m:t>𝐦𝐢𝐧</m:t>
                              </m:r>
                            </m:e>
                            <m:lim>
                              <m:r>
                                <a:rPr lang="en-US" altLang="zh-CN" b="1" i="1" smtClean="0">
                                  <a:latin typeface="Cambria Math"/>
                                  <a:ea typeface="黑体" pitchFamily="49" charset="-122"/>
                                </a:rPr>
                                <m:t>𝒇</m:t>
                              </m:r>
                              <m:r>
                                <a:rPr lang="en-US" altLang="zh-CN" b="1" i="1" smtClean="0">
                                  <a:latin typeface="Cambria Math"/>
                                  <a:ea typeface="Cambria Math"/>
                                </a:rPr>
                                <m:t>∈</m:t>
                              </m:r>
                              <m:r>
                                <a:rPr lang="el-GR" altLang="zh-CN" b="1" i="1" smtClean="0">
                                  <a:latin typeface="Cambria Math"/>
                                  <a:ea typeface="Cambria Math"/>
                                </a:rPr>
                                <m:t>𝜱</m:t>
                              </m:r>
                            </m:lim>
                          </m:limLow>
                        </m:fName>
                        <m:e>
                          <m:nary>
                            <m:naryPr>
                              <m:ctrlPr>
                                <a:rPr lang="en-US" altLang="zh-CN" b="1" i="1" smtClean="0">
                                  <a:latin typeface="Cambria Math" panose="02040503050406030204" pitchFamily="18" charset="0"/>
                                  <a:ea typeface="黑体" pitchFamily="49" charset="-122"/>
                                </a:rPr>
                              </m:ctrlPr>
                            </m:naryPr>
                            <m:sub>
                              <m:r>
                                <m:rPr>
                                  <m:brk m:alnAt="23"/>
                                </m:rPr>
                                <a:rPr lang="en-US" altLang="zh-CN" b="1" i="1" smtClean="0">
                                  <a:latin typeface="Cambria Math"/>
                                  <a:ea typeface="黑体" pitchFamily="49" charset="-122"/>
                                </a:rPr>
                                <m:t>𝒙</m:t>
                              </m:r>
                              <m:r>
                                <a:rPr lang="en-US" altLang="zh-CN" b="1" i="1" smtClean="0">
                                  <a:latin typeface="Cambria Math"/>
                                  <a:ea typeface="Cambria Math"/>
                                </a:rPr>
                                <m:t>×</m:t>
                              </m:r>
                              <m:r>
                                <a:rPr lang="en-US" altLang="zh-CN" b="1" i="1" smtClean="0">
                                  <a:latin typeface="Cambria Math"/>
                                  <a:ea typeface="Cambria Math"/>
                                </a:rPr>
                                <m:t>𝒚</m:t>
                              </m:r>
                            </m:sub>
                            <m:sup/>
                            <m:e>
                              <m:r>
                                <a:rPr lang="en-US" altLang="zh-CN" b="1" i="1" smtClean="0">
                                  <a:latin typeface="Cambria Math"/>
                                  <a:ea typeface="黑体" pitchFamily="49" charset="-122"/>
                                </a:rPr>
                                <m:t>𝑳𝒐𝒔𝒔</m:t>
                              </m:r>
                              <m:d>
                                <m:dPr>
                                  <m:ctrlPr>
                                    <a:rPr lang="en-US" altLang="zh-CN" b="1" i="1" smtClean="0">
                                      <a:latin typeface="Cambria Math" panose="02040503050406030204" pitchFamily="18" charset="0"/>
                                      <a:ea typeface="黑体" pitchFamily="49" charset="-122"/>
                                    </a:rPr>
                                  </m:ctrlPr>
                                </m:dPr>
                                <m:e>
                                  <m:r>
                                    <a:rPr lang="en-US" altLang="zh-CN" b="1" i="1" smtClean="0">
                                      <a:latin typeface="Cambria Math"/>
                                      <a:ea typeface="黑体" pitchFamily="49" charset="-122"/>
                                    </a:rPr>
                                    <m:t>𝒚</m:t>
                                  </m:r>
                                  <m:r>
                                    <a:rPr lang="en-US" altLang="zh-CN" b="1" i="1" smtClean="0">
                                      <a:latin typeface="Cambria Math"/>
                                      <a:ea typeface="黑体" pitchFamily="49" charset="-122"/>
                                    </a:rPr>
                                    <m:t>,</m:t>
                                  </m:r>
                                  <m:r>
                                    <a:rPr lang="en-US" altLang="zh-CN" b="1" i="1" smtClean="0">
                                      <a:latin typeface="Cambria Math"/>
                                      <a:ea typeface="黑体" pitchFamily="49" charset="-122"/>
                                    </a:rPr>
                                    <m:t>𝒇</m:t>
                                  </m:r>
                                  <m:d>
                                    <m:dPr>
                                      <m:ctrlPr>
                                        <a:rPr lang="en-US" altLang="zh-CN" b="1" i="1" smtClean="0">
                                          <a:latin typeface="Cambria Math" panose="02040503050406030204" pitchFamily="18" charset="0"/>
                                          <a:ea typeface="黑体" pitchFamily="49" charset="-122"/>
                                        </a:rPr>
                                      </m:ctrlPr>
                                    </m:dPr>
                                    <m:e>
                                      <m:r>
                                        <a:rPr lang="en-US" altLang="zh-CN" b="1" i="1" smtClean="0">
                                          <a:latin typeface="Cambria Math"/>
                                          <a:ea typeface="黑体" pitchFamily="49" charset="-122"/>
                                        </a:rPr>
                                        <m:t>𝒙</m:t>
                                      </m:r>
                                    </m:e>
                                  </m:d>
                                </m:e>
                              </m:d>
                              <m:r>
                                <a:rPr lang="en-US" altLang="zh-CN" b="1" i="1" smtClean="0">
                                  <a:latin typeface="Cambria Math"/>
                                  <a:ea typeface="黑体" pitchFamily="49" charset="-122"/>
                                </a:rPr>
                                <m:t>𝑷</m:t>
                              </m:r>
                              <m:d>
                                <m:dPr>
                                  <m:ctrlPr>
                                    <a:rPr lang="en-US" altLang="zh-CN" b="1" i="1" smtClean="0">
                                      <a:latin typeface="Cambria Math" panose="02040503050406030204" pitchFamily="18" charset="0"/>
                                      <a:ea typeface="黑体" pitchFamily="49" charset="-122"/>
                                    </a:rPr>
                                  </m:ctrlPr>
                                </m:dPr>
                                <m:e>
                                  <m:r>
                                    <a:rPr lang="en-US" altLang="zh-CN" b="1" i="1" smtClean="0">
                                      <a:latin typeface="Cambria Math"/>
                                      <a:ea typeface="黑体" pitchFamily="49" charset="-122"/>
                                    </a:rPr>
                                    <m:t>𝒙</m:t>
                                  </m:r>
                                  <m:r>
                                    <a:rPr lang="en-US" altLang="zh-CN" b="1" i="1" smtClean="0">
                                      <a:latin typeface="Cambria Math"/>
                                      <a:ea typeface="黑体" pitchFamily="49" charset="-122"/>
                                    </a:rPr>
                                    <m:t>,</m:t>
                                  </m:r>
                                  <m:r>
                                    <a:rPr lang="en-US" altLang="zh-CN" b="1" i="1" smtClean="0">
                                      <a:latin typeface="Cambria Math"/>
                                      <a:ea typeface="黑体" pitchFamily="49" charset="-122"/>
                                    </a:rPr>
                                    <m:t>𝒚</m:t>
                                  </m:r>
                                </m:e>
                              </m:d>
                              <m:r>
                                <a:rPr lang="en-US" altLang="zh-CN" b="1" i="1" smtClean="0">
                                  <a:latin typeface="Cambria Math"/>
                                  <a:ea typeface="黑体" pitchFamily="49" charset="-122"/>
                                </a:rPr>
                                <m:t>𝒅𝒙𝒅𝒚</m:t>
                              </m:r>
                            </m:e>
                          </m:nary>
                        </m:e>
                      </m:func>
                    </m:oMath>
                  </m:oMathPara>
                </a14:m>
                <a:endParaRPr lang="zh-CN" altLang="en-US" b="1" dirty="0">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16" name="TextBox 15"/>
              <p:cNvSpPr txBox="1">
                <a:spLocks noRot="1" noChangeAspect="1" noMove="1" noResize="1" noEditPoints="1" noAdjustHandles="1" noChangeArrowheads="1" noChangeShapeType="1" noTextEdit="1"/>
              </p:cNvSpPr>
              <p:nvPr/>
            </p:nvSpPr>
            <p:spPr>
              <a:xfrm>
                <a:off x="88163" y="4705214"/>
                <a:ext cx="3082552" cy="770339"/>
              </a:xfrm>
              <a:prstGeom prst="rect">
                <a:avLst/>
              </a:prstGeom>
              <a:blipFill>
                <a:blip r:embed="rId3"/>
                <a:stretch>
                  <a:fillRect r="-16996"/>
                </a:stretch>
              </a:blipFill>
            </p:spPr>
            <p:txBody>
              <a:bodyPr/>
              <a:lstStyle/>
              <a:p>
                <a:r>
                  <a:rPr lang="zh-CN" altLang="en-US">
                    <a:noFill/>
                  </a:rPr>
                  <a:t> </a:t>
                </a:r>
              </a:p>
            </p:txBody>
          </p:sp>
        </mc:Fallback>
      </mc:AlternateContent>
      <p:sp>
        <p:nvSpPr>
          <p:cNvPr id="3" name="矩形 2"/>
          <p:cNvSpPr/>
          <p:nvPr/>
        </p:nvSpPr>
        <p:spPr>
          <a:xfrm>
            <a:off x="88164" y="1789395"/>
            <a:ext cx="3877985" cy="369332"/>
          </a:xfrm>
          <a:prstGeom prst="rect">
            <a:avLst/>
          </a:prstGeom>
        </p:spPr>
        <p:txBody>
          <a:bodyPr wrap="none">
            <a:spAutoFit/>
          </a:bodyPr>
          <a:lstStyle/>
          <a:p>
            <a:r>
              <a:rPr lang="zh-CN" altLang="en-US" b="1"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经验风险最小化：仅反映了局部数据</a:t>
            </a:r>
          </a:p>
        </p:txBody>
      </p:sp>
      <p:sp>
        <p:nvSpPr>
          <p:cNvPr id="7" name="矩形 6"/>
          <p:cNvSpPr/>
          <p:nvPr/>
        </p:nvSpPr>
        <p:spPr>
          <a:xfrm>
            <a:off x="88164" y="4149437"/>
            <a:ext cx="3877985" cy="369332"/>
          </a:xfrm>
          <a:prstGeom prst="rect">
            <a:avLst/>
          </a:prstGeom>
        </p:spPr>
        <p:txBody>
          <a:bodyPr wrap="none">
            <a:spAutoFit/>
          </a:bodyPr>
          <a:lstStyle/>
          <a:p>
            <a:r>
              <a:rPr lang="zh-CN" altLang="en-US" b="1"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期望风险最小化：无法得到全量数据</a:t>
            </a:r>
          </a:p>
        </p:txBody>
      </p:sp>
      <p:sp>
        <p:nvSpPr>
          <p:cNvPr id="2" name="矩形 1"/>
          <p:cNvSpPr/>
          <p:nvPr/>
        </p:nvSpPr>
        <p:spPr>
          <a:xfrm>
            <a:off x="4132614" y="1281564"/>
            <a:ext cx="4886696" cy="1754326"/>
          </a:xfrm>
          <a:prstGeom prst="rect">
            <a:avLst/>
          </a:prstGeom>
        </p:spPr>
        <p:txBody>
          <a:bodyPr wrap="square">
            <a:spAutoFit/>
          </a:bodyPr>
          <a:lstStyle/>
          <a:p>
            <a:pPr algn="just">
              <a:lnSpc>
                <a:spcPct val="150000"/>
              </a:lnSpc>
            </a:pPr>
            <a:r>
              <a:rPr lang="zh-CN" altLang="en-US" b="1"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结构风险最小化</a:t>
            </a:r>
            <a:r>
              <a:rPr lang="en-US" altLang="zh-CN" b="1">
                <a:solidFill>
                  <a:srgbClr val="C00000"/>
                </a:solidFill>
                <a:latin typeface="Times New Roman" panose="02020603050405020304" pitchFamily="18" charset="0"/>
                <a:ea typeface="楷体" panose="02010609060101010101" pitchFamily="49" charset="-122"/>
                <a:cs typeface="Times New Roman" panose="02020603050405020304" pitchFamily="18" charset="0"/>
              </a:rPr>
              <a:t>(structural risk minimization)</a:t>
            </a:r>
            <a:r>
              <a:rPr lang="zh-CN" altLang="en-US" b="1">
                <a:solidFill>
                  <a:srgbClr val="C00000"/>
                </a:solidFill>
                <a:latin typeface="Times New Roman" panose="02020603050405020304" pitchFamily="18" charset="0"/>
                <a:ea typeface="楷体" panose="02010609060101010101" pitchFamily="49" charset="-122"/>
                <a:cs typeface="Times New Roman" panose="02020603050405020304" pitchFamily="18" charset="0"/>
              </a:rPr>
              <a:t>：</a:t>
            </a:r>
            <a:r>
              <a:rPr lang="zh-CN" altLang="en-US" b="1" dirty="0">
                <a:latin typeface="Times New Roman" panose="02020603050405020304" pitchFamily="18" charset="0"/>
                <a:ea typeface="楷体" panose="02010609060101010101" pitchFamily="49" charset="-122"/>
                <a:cs typeface="Times New Roman" panose="02020603050405020304" pitchFamily="18" charset="0"/>
              </a:rPr>
              <a:t>为了防止过拟合，在经验风险上加上表示模型复杂度的正则化项</a:t>
            </a:r>
            <a:r>
              <a:rPr lang="en-US" altLang="zh-CN" b="1">
                <a:latin typeface="Times New Roman" panose="02020603050405020304" pitchFamily="18" charset="0"/>
                <a:ea typeface="楷体" panose="02010609060101010101" pitchFamily="49" charset="-122"/>
                <a:cs typeface="Times New Roman" panose="02020603050405020304" pitchFamily="18" charset="0"/>
              </a:rPr>
              <a:t>(regulatizer)</a:t>
            </a:r>
            <a:r>
              <a:rPr lang="zh-CN" altLang="en-US" b="1">
                <a:latin typeface="Times New Roman" panose="02020603050405020304" pitchFamily="18" charset="0"/>
                <a:ea typeface="楷体" panose="02010609060101010101" pitchFamily="49" charset="-122"/>
                <a:cs typeface="Times New Roman" panose="02020603050405020304" pitchFamily="18" charset="0"/>
              </a:rPr>
              <a:t>或</a:t>
            </a:r>
            <a:r>
              <a:rPr lang="zh-CN" altLang="en-US" b="1" dirty="0">
                <a:latin typeface="Times New Roman" panose="02020603050405020304" pitchFamily="18" charset="0"/>
                <a:ea typeface="楷体" panose="02010609060101010101" pitchFamily="49" charset="-122"/>
                <a:cs typeface="Times New Roman" panose="02020603050405020304" pitchFamily="18" charset="0"/>
              </a:rPr>
              <a:t>惩罚项</a:t>
            </a:r>
            <a:r>
              <a:rPr lang="en-US" altLang="zh-CN" b="1">
                <a:latin typeface="Times New Roman" panose="02020603050405020304" pitchFamily="18" charset="0"/>
                <a:ea typeface="楷体" panose="02010609060101010101" pitchFamily="49" charset="-122"/>
                <a:cs typeface="Times New Roman" panose="02020603050405020304" pitchFamily="18" charset="0"/>
              </a:rPr>
              <a:t>(penalty term )</a:t>
            </a:r>
            <a:r>
              <a:rPr lang="zh-CN" altLang="en-US" b="1">
                <a:latin typeface="Times New Roman" panose="02020603050405020304" pitchFamily="18" charset="0"/>
                <a:ea typeface="楷体" panose="02010609060101010101" pitchFamily="49" charset="-122"/>
                <a:cs typeface="Times New Roman" panose="02020603050405020304" pitchFamily="18" charset="0"/>
              </a:rPr>
              <a:t> </a:t>
            </a:r>
            <a:r>
              <a:rPr lang="zh-CN" altLang="en-US" b="1" dirty="0">
                <a:latin typeface="Times New Roman" panose="02020603050405020304" pitchFamily="18" charset="0"/>
                <a:ea typeface="楷体" panose="02010609060101010101" pitchFamily="49" charset="-122"/>
                <a:cs typeface="Times New Roman" panose="02020603050405020304" pitchFamily="18" charset="0"/>
              </a:rPr>
              <a:t>：</a:t>
            </a:r>
          </a:p>
        </p:txBody>
      </p:sp>
      <mc:AlternateContent xmlns:mc="http://schemas.openxmlformats.org/markup-compatibility/2006" xmlns:a14="http://schemas.microsoft.com/office/drawing/2010/main">
        <mc:Choice Requires="a14">
          <p:sp>
            <p:nvSpPr>
              <p:cNvPr id="11" name="TextBox 10"/>
              <p:cNvSpPr txBox="1"/>
              <p:nvPr/>
            </p:nvSpPr>
            <p:spPr>
              <a:xfrm>
                <a:off x="4080688" y="3856648"/>
                <a:ext cx="4833257" cy="84856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unc>
                        <m:funcPr>
                          <m:ctrlPr>
                            <a:rPr lang="en-US" altLang="zh-CN" b="1" i="1" smtClean="0">
                              <a:latin typeface="Cambria Math" panose="02040503050406030204" pitchFamily="18" charset="0"/>
                              <a:ea typeface="黑体" pitchFamily="49" charset="-122"/>
                            </a:rPr>
                          </m:ctrlPr>
                        </m:funcPr>
                        <m:fName>
                          <m:limLow>
                            <m:limLowPr>
                              <m:ctrlPr>
                                <a:rPr lang="en-US" altLang="zh-CN" b="1" i="1" smtClean="0">
                                  <a:latin typeface="Cambria Math" panose="02040503050406030204" pitchFamily="18" charset="0"/>
                                  <a:ea typeface="黑体" pitchFamily="49" charset="-122"/>
                                </a:rPr>
                              </m:ctrlPr>
                            </m:limLowPr>
                            <m:e>
                              <m:r>
                                <a:rPr lang="en-US" altLang="zh-CN" b="1" i="0" smtClean="0">
                                  <a:latin typeface="Cambria Math"/>
                                  <a:ea typeface="黑体" pitchFamily="49" charset="-122"/>
                                </a:rPr>
                                <m:t>𝐦𝐢𝐧</m:t>
                              </m:r>
                            </m:e>
                            <m:lim>
                              <m:r>
                                <a:rPr lang="en-US" altLang="zh-CN" b="1" i="1" smtClean="0">
                                  <a:latin typeface="Cambria Math"/>
                                  <a:ea typeface="黑体" pitchFamily="49" charset="-122"/>
                                </a:rPr>
                                <m:t>𝒇</m:t>
                              </m:r>
                              <m:r>
                                <a:rPr lang="en-US" altLang="zh-CN" b="1" i="1" smtClean="0">
                                  <a:latin typeface="Cambria Math"/>
                                  <a:ea typeface="Cambria Math"/>
                                </a:rPr>
                                <m:t>∈</m:t>
                              </m:r>
                              <m:r>
                                <a:rPr lang="el-GR" altLang="zh-CN" b="1" i="1" smtClean="0">
                                  <a:latin typeface="Cambria Math"/>
                                  <a:ea typeface="Cambria Math"/>
                                </a:rPr>
                                <m:t>𝜱</m:t>
                              </m:r>
                            </m:lim>
                          </m:limLow>
                        </m:fName>
                        <m:e>
                          <m:f>
                            <m:fPr>
                              <m:ctrlPr>
                                <a:rPr lang="en-US" altLang="zh-CN" b="1" i="1" smtClean="0">
                                  <a:latin typeface="Cambria Math" panose="02040503050406030204" pitchFamily="18" charset="0"/>
                                  <a:ea typeface="黑体" pitchFamily="49" charset="-122"/>
                                </a:rPr>
                              </m:ctrlPr>
                            </m:fPr>
                            <m:num>
                              <m:r>
                                <a:rPr lang="en-US" altLang="zh-CN" b="1" i="1" smtClean="0">
                                  <a:latin typeface="Cambria Math"/>
                                  <a:ea typeface="黑体" pitchFamily="49" charset="-122"/>
                                </a:rPr>
                                <m:t>𝟏</m:t>
                              </m:r>
                            </m:num>
                            <m:den>
                              <m:r>
                                <a:rPr lang="en-US" altLang="zh-CN" b="1" i="1" smtClean="0">
                                  <a:latin typeface="Cambria Math"/>
                                  <a:ea typeface="黑体" pitchFamily="49" charset="-122"/>
                                </a:rPr>
                                <m:t>𝒏</m:t>
                              </m:r>
                            </m:den>
                          </m:f>
                          <m:nary>
                            <m:naryPr>
                              <m:chr m:val="∑"/>
                              <m:ctrlPr>
                                <a:rPr lang="en-US" altLang="zh-CN" b="1" i="1" smtClean="0">
                                  <a:latin typeface="Cambria Math" panose="02040503050406030204" pitchFamily="18" charset="0"/>
                                  <a:ea typeface="黑体" pitchFamily="49" charset="-122"/>
                                </a:rPr>
                              </m:ctrlPr>
                            </m:naryPr>
                            <m:sub>
                              <m:r>
                                <m:rPr>
                                  <m:brk m:alnAt="23"/>
                                </m:rPr>
                                <a:rPr lang="en-US" altLang="zh-CN" b="1" i="1" smtClean="0">
                                  <a:latin typeface="Cambria Math"/>
                                  <a:ea typeface="黑体" pitchFamily="49" charset="-122"/>
                                </a:rPr>
                                <m:t>𝒊</m:t>
                              </m:r>
                              <m:r>
                                <a:rPr lang="en-US" altLang="zh-CN" b="1" i="1" smtClean="0">
                                  <a:latin typeface="Cambria Math"/>
                                  <a:ea typeface="黑体" pitchFamily="49" charset="-122"/>
                                </a:rPr>
                                <m:t>=</m:t>
                              </m:r>
                              <m:r>
                                <a:rPr lang="en-US" altLang="zh-CN" b="1" i="1" smtClean="0">
                                  <a:latin typeface="Cambria Math"/>
                                  <a:ea typeface="黑体" pitchFamily="49" charset="-122"/>
                                </a:rPr>
                                <m:t>𝟏</m:t>
                              </m:r>
                            </m:sub>
                            <m:sup>
                              <m:r>
                                <a:rPr lang="en-US" altLang="zh-CN" b="1" i="1" smtClean="0">
                                  <a:latin typeface="Cambria Math"/>
                                  <a:ea typeface="黑体" pitchFamily="49" charset="-122"/>
                                </a:rPr>
                                <m:t>𝒏</m:t>
                              </m:r>
                            </m:sup>
                            <m:e>
                              <m:r>
                                <a:rPr lang="en-US" altLang="zh-CN" b="1" i="1" smtClean="0">
                                  <a:latin typeface="Cambria Math"/>
                                </a:rPr>
                                <m:t>𝑳𝒐𝒔𝒔</m:t>
                              </m:r>
                              <m:d>
                                <m:dPr>
                                  <m:ctrlPr>
                                    <a:rPr lang="en-US" altLang="zh-CN" b="1" i="1" smtClean="0">
                                      <a:latin typeface="Cambria Math" panose="02040503050406030204" pitchFamily="18" charset="0"/>
                                    </a:rPr>
                                  </m:ctrlPr>
                                </m:dPr>
                                <m:e>
                                  <m:sSub>
                                    <m:sSubPr>
                                      <m:ctrlPr>
                                        <a:rPr lang="en-US" altLang="zh-CN" b="1" i="1" smtClean="0">
                                          <a:latin typeface="Cambria Math" panose="02040503050406030204" pitchFamily="18" charset="0"/>
                                        </a:rPr>
                                      </m:ctrlPr>
                                    </m:sSubPr>
                                    <m:e>
                                      <m:r>
                                        <a:rPr lang="en-US" altLang="zh-CN" b="1" i="1" smtClean="0">
                                          <a:latin typeface="Cambria Math"/>
                                        </a:rPr>
                                        <m:t>𝒚</m:t>
                                      </m:r>
                                    </m:e>
                                    <m:sub>
                                      <m:r>
                                        <a:rPr lang="en-US" altLang="zh-CN" b="1" i="1" smtClean="0">
                                          <a:latin typeface="Cambria Math"/>
                                        </a:rPr>
                                        <m:t>𝒊</m:t>
                                      </m:r>
                                    </m:sub>
                                  </m:sSub>
                                  <m:r>
                                    <a:rPr lang="en-US" altLang="zh-CN" b="1" i="1" smtClean="0">
                                      <a:latin typeface="Cambria Math"/>
                                    </a:rPr>
                                    <m:t>,</m:t>
                                  </m:r>
                                  <m:sSub>
                                    <m:sSubPr>
                                      <m:ctrlPr>
                                        <a:rPr lang="en-US" altLang="zh-CN" b="1" i="1" smtClean="0">
                                          <a:latin typeface="Cambria Math" panose="02040503050406030204" pitchFamily="18" charset="0"/>
                                        </a:rPr>
                                      </m:ctrlPr>
                                    </m:sSubPr>
                                    <m:e>
                                      <m:r>
                                        <a:rPr lang="en-US" altLang="zh-CN" b="1" i="1" smtClean="0">
                                          <a:latin typeface="Cambria Math"/>
                                        </a:rPr>
                                        <m:t>𝒇</m:t>
                                      </m:r>
                                      <m:r>
                                        <a:rPr lang="en-US" altLang="zh-CN" b="1" i="1" smtClean="0">
                                          <a:latin typeface="Cambria Math"/>
                                        </a:rPr>
                                        <m:t>(</m:t>
                                      </m:r>
                                      <m:r>
                                        <a:rPr lang="en-US" altLang="zh-CN" b="1" i="1" smtClean="0">
                                          <a:latin typeface="Cambria Math"/>
                                        </a:rPr>
                                        <m:t>𝒙</m:t>
                                      </m:r>
                                    </m:e>
                                    <m:sub>
                                      <m:r>
                                        <a:rPr lang="en-US" altLang="zh-CN" b="1" i="1" smtClean="0">
                                          <a:latin typeface="Cambria Math"/>
                                        </a:rPr>
                                        <m:t>𝒊</m:t>
                                      </m:r>
                                    </m:sub>
                                  </m:sSub>
                                </m:e>
                              </m:d>
                              <m:r>
                                <a:rPr lang="en-US" altLang="zh-CN" b="1" i="1" smtClean="0">
                                  <a:latin typeface="Cambria Math"/>
                                </a:rPr>
                                <m:t>)      +      </m:t>
                              </m:r>
                              <m:r>
                                <a:rPr lang="zh-CN" altLang="en-US" b="1" i="1" smtClean="0">
                                  <a:latin typeface="Cambria Math"/>
                                </a:rPr>
                                <m:t>𝝀</m:t>
                              </m:r>
                              <m:r>
                                <a:rPr lang="en-US" altLang="zh-CN" b="1" i="1" smtClean="0">
                                  <a:latin typeface="Cambria Math"/>
                                </a:rPr>
                                <m:t> </m:t>
                              </m:r>
                              <m:r>
                                <a:rPr lang="en-US" altLang="zh-CN" b="1" i="1" smtClean="0">
                                  <a:latin typeface="Cambria Math"/>
                                </a:rPr>
                                <m:t>𝑱</m:t>
                              </m:r>
                              <m:r>
                                <a:rPr lang="en-US" altLang="zh-CN" b="1" i="1" smtClean="0">
                                  <a:latin typeface="Cambria Math"/>
                                </a:rPr>
                                <m:t>(</m:t>
                              </m:r>
                              <m:r>
                                <a:rPr lang="en-US" altLang="zh-CN" b="1" i="1" smtClean="0">
                                  <a:latin typeface="Cambria Math"/>
                                </a:rPr>
                                <m:t>𝒇</m:t>
                              </m:r>
                              <m:r>
                                <a:rPr lang="en-US" altLang="zh-CN" b="1" i="1" smtClean="0">
                                  <a:latin typeface="Cambria Math"/>
                                </a:rPr>
                                <m:t>)</m:t>
                              </m:r>
                            </m:e>
                          </m:nary>
                        </m:e>
                      </m:func>
                    </m:oMath>
                  </m:oMathPara>
                </a14:m>
                <a:endParaRPr lang="zh-CN" altLang="en-US" b="1" dirty="0">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11" name="TextBox 10"/>
              <p:cNvSpPr txBox="1">
                <a:spLocks noRot="1" noChangeAspect="1" noMove="1" noResize="1" noEditPoints="1" noAdjustHandles="1" noChangeArrowheads="1" noChangeShapeType="1" noTextEdit="1"/>
              </p:cNvSpPr>
              <p:nvPr/>
            </p:nvSpPr>
            <p:spPr>
              <a:xfrm>
                <a:off x="4080688" y="3856648"/>
                <a:ext cx="4833257" cy="848566"/>
              </a:xfrm>
              <a:prstGeom prst="rect">
                <a:avLst/>
              </a:prstGeom>
              <a:blipFill>
                <a:blip r:embed="rId4"/>
                <a:stretch>
                  <a:fillRect/>
                </a:stretch>
              </a:blipFill>
            </p:spPr>
            <p:txBody>
              <a:bodyPr/>
              <a:lstStyle/>
              <a:p>
                <a:r>
                  <a:rPr lang="zh-CN" altLang="en-US">
                    <a:noFill/>
                  </a:rPr>
                  <a:t> </a:t>
                </a:r>
              </a:p>
            </p:txBody>
          </p:sp>
        </mc:Fallback>
      </mc:AlternateContent>
      <p:sp>
        <p:nvSpPr>
          <p:cNvPr id="4" name="矩形 3"/>
          <p:cNvSpPr/>
          <p:nvPr/>
        </p:nvSpPr>
        <p:spPr>
          <a:xfrm>
            <a:off x="7523225" y="4489677"/>
            <a:ext cx="1210588" cy="338554"/>
          </a:xfrm>
          <a:prstGeom prst="rect">
            <a:avLst/>
          </a:prstGeom>
        </p:spPr>
        <p:txBody>
          <a:bodyPr wrap="none">
            <a:spAutoFit/>
          </a:bodyPr>
          <a:lstStyle/>
          <a:p>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模型复杂度</a:t>
            </a:r>
          </a:p>
        </p:txBody>
      </p:sp>
      <p:sp>
        <p:nvSpPr>
          <p:cNvPr id="13" name="矩形 12"/>
          <p:cNvSpPr/>
          <p:nvPr/>
        </p:nvSpPr>
        <p:spPr>
          <a:xfrm>
            <a:off x="5757229" y="4489677"/>
            <a:ext cx="1005403" cy="338554"/>
          </a:xfrm>
          <a:prstGeom prst="rect">
            <a:avLst/>
          </a:prstGeom>
        </p:spPr>
        <p:txBody>
          <a:bodyPr wrap="none">
            <a:spAutoFit/>
          </a:bodyPr>
          <a:lstStyle/>
          <a:p>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经验风险</a:t>
            </a:r>
          </a:p>
        </p:txBody>
      </p:sp>
      <p:sp>
        <p:nvSpPr>
          <p:cNvPr id="8" name="矩形 7"/>
          <p:cNvSpPr/>
          <p:nvPr/>
        </p:nvSpPr>
        <p:spPr>
          <a:xfrm>
            <a:off x="5047019" y="5589527"/>
            <a:ext cx="3758540" cy="646331"/>
          </a:xfrm>
          <a:prstGeom prst="rect">
            <a:avLst/>
          </a:prstGeom>
        </p:spPr>
        <p:txBody>
          <a:bodyPr wrap="square">
            <a:spAutoFit/>
          </a:bodyPr>
          <a:lstStyle/>
          <a:p>
            <a:pPr algn="ctr"/>
            <a:r>
              <a:rPr lang="zh-CN" altLang="en-US" b="1" dirty="0">
                <a:solidFill>
                  <a:srgbClr val="4F80BD"/>
                </a:solidFill>
                <a:latin typeface="Times New Roman" panose="02020603050405020304" pitchFamily="18" charset="0"/>
                <a:ea typeface="楷体" panose="02010609060101010101" pitchFamily="49" charset="-122"/>
                <a:cs typeface="Times New Roman" panose="02020603050405020304" pitchFamily="18" charset="0"/>
              </a:rPr>
              <a:t>在最小化经验风险与降低模型复杂度之间寻找平衡</a:t>
            </a:r>
          </a:p>
        </p:txBody>
      </p:sp>
    </p:spTree>
    <p:extLst>
      <p:ext uri="{BB962C8B-B14F-4D97-AF65-F5344CB8AC3E}">
        <p14:creationId xmlns:p14="http://schemas.microsoft.com/office/powerpoint/2010/main" val="34675535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a:spLocks noGrp="1"/>
          </p:cNvSpPr>
          <p:nvPr>
            <p:ph type="title"/>
          </p:nvPr>
        </p:nvSpPr>
        <p:spPr>
          <a:xfrm>
            <a:off x="668681" y="142609"/>
            <a:ext cx="8266714" cy="657727"/>
          </a:xfrm>
        </p:spPr>
        <p:txBody>
          <a:bodyPr/>
          <a:lstStyle/>
          <a:p>
            <a:pPr marL="0" defTabSz="914400" fontAlgn="base">
              <a:spcAft>
                <a:spcPct val="0"/>
              </a:spcAft>
              <a:defRPr/>
            </a:pPr>
            <a:r>
              <a:rPr lang="zh-CN" altLang="en-US" sz="2400" dirty="0">
                <a:latin typeface="Times New Roman" panose="02020603050405020304" pitchFamily="18" charset="0"/>
                <a:cs typeface="Times New Roman" panose="02020603050405020304" pitchFamily="18" charset="0"/>
              </a:rPr>
              <a:t>监督学习两种方法：</a:t>
            </a:r>
            <a:r>
              <a:rPr lang="zh-CN" altLang="en-US" sz="2400" kern="0" dirty="0">
                <a:solidFill>
                  <a:srgbClr val="0070C0"/>
                </a:solidFill>
                <a:latin typeface="Times New Roman" pitchFamily="18" charset="0"/>
                <a:cs typeface="Times New Roman" pitchFamily="18" charset="0"/>
              </a:rPr>
              <a:t>判别模型与生成模型</a:t>
            </a:r>
          </a:p>
        </p:txBody>
      </p:sp>
      <p:sp>
        <p:nvSpPr>
          <p:cNvPr id="9" name="矩形 8"/>
          <p:cNvSpPr/>
          <p:nvPr/>
        </p:nvSpPr>
        <p:spPr>
          <a:xfrm>
            <a:off x="320634" y="1161580"/>
            <a:ext cx="8383980" cy="1289071"/>
          </a:xfrm>
          <a:prstGeom prst="rect">
            <a:avLst/>
          </a:prstGeom>
        </p:spPr>
        <p:txBody>
          <a:bodyPr wrap="square">
            <a:spAutoFit/>
          </a:bodyPr>
          <a:lstStyle/>
          <a:p>
            <a:pPr algn="just">
              <a:lnSpc>
                <a:spcPct val="150000"/>
              </a:lnSpc>
            </a:pPr>
            <a:r>
              <a:rPr lang="zh-CN" altLang="en-US" b="1" dirty="0">
                <a:latin typeface="Times New Roman" panose="02020603050405020304" pitchFamily="18" charset="0"/>
                <a:ea typeface="楷体" panose="02010609060101010101" pitchFamily="49" charset="-122"/>
                <a:cs typeface="Times New Roman" panose="02020603050405020304" pitchFamily="18" charset="0"/>
              </a:rPr>
              <a:t>监督学习方法又可以分为生成方法</a:t>
            </a:r>
            <a:r>
              <a:rPr lang="en-US" altLang="zh-CN" b="1" dirty="0">
                <a:latin typeface="Times New Roman" panose="02020603050405020304" pitchFamily="18" charset="0"/>
                <a:ea typeface="楷体" panose="02010609060101010101" pitchFamily="49" charset="-122"/>
                <a:cs typeface="Times New Roman" panose="02020603050405020304" pitchFamily="18" charset="0"/>
              </a:rPr>
              <a:t>(generative approach)</a:t>
            </a:r>
            <a:r>
              <a:rPr lang="zh-CN" altLang="en-US" b="1" dirty="0">
                <a:latin typeface="Times New Roman" panose="02020603050405020304" pitchFamily="18" charset="0"/>
                <a:ea typeface="楷体" panose="02010609060101010101" pitchFamily="49" charset="-122"/>
                <a:cs typeface="Times New Roman" panose="02020603050405020304" pitchFamily="18" charset="0"/>
              </a:rPr>
              <a:t>和判别方法</a:t>
            </a:r>
            <a:r>
              <a:rPr lang="en-US" altLang="zh-CN" b="1" dirty="0">
                <a:latin typeface="Times New Roman" panose="02020603050405020304" pitchFamily="18" charset="0"/>
                <a:ea typeface="楷体" panose="02010609060101010101" pitchFamily="49" charset="-122"/>
                <a:cs typeface="Times New Roman" panose="02020603050405020304" pitchFamily="18" charset="0"/>
              </a:rPr>
              <a:t>(discriminative approach)</a:t>
            </a:r>
            <a:r>
              <a:rPr lang="zh-CN" altLang="en-US" b="1" dirty="0">
                <a:latin typeface="Times New Roman" panose="02020603050405020304" pitchFamily="18" charset="0"/>
                <a:ea typeface="楷体" panose="02010609060101010101" pitchFamily="49" charset="-122"/>
                <a:cs typeface="Times New Roman" panose="02020603050405020304" pitchFamily="18" charset="0"/>
              </a:rPr>
              <a:t>。所学到的模型分别称为生成模型</a:t>
            </a:r>
            <a:r>
              <a:rPr lang="en-US" altLang="zh-CN" b="1" dirty="0">
                <a:latin typeface="Times New Roman" panose="02020603050405020304" pitchFamily="18" charset="0"/>
                <a:ea typeface="楷体" panose="02010609060101010101" pitchFamily="49" charset="-122"/>
                <a:cs typeface="Times New Roman" panose="02020603050405020304" pitchFamily="18" charset="0"/>
              </a:rPr>
              <a:t>(generative model)</a:t>
            </a:r>
            <a:r>
              <a:rPr lang="zh-CN" altLang="en-US" b="1" dirty="0">
                <a:latin typeface="Times New Roman" panose="02020603050405020304" pitchFamily="18" charset="0"/>
                <a:ea typeface="楷体" panose="02010609060101010101" pitchFamily="49" charset="-122"/>
                <a:cs typeface="Times New Roman" panose="02020603050405020304" pitchFamily="18" charset="0"/>
              </a:rPr>
              <a:t>和判别模型</a:t>
            </a:r>
            <a:r>
              <a:rPr lang="en-US" altLang="zh-CN" b="1" dirty="0">
                <a:latin typeface="Times New Roman" panose="02020603050405020304" pitchFamily="18" charset="0"/>
                <a:ea typeface="楷体" panose="02010609060101010101" pitchFamily="49" charset="-122"/>
                <a:cs typeface="Times New Roman" panose="02020603050405020304" pitchFamily="18" charset="0"/>
              </a:rPr>
              <a:t>(discriminative model).</a:t>
            </a:r>
            <a:endParaRPr lang="zh-CN" altLang="en-US" b="1" dirty="0">
              <a:latin typeface="Times New Roman" panose="02020603050405020304" pitchFamily="18" charset="0"/>
              <a:ea typeface="楷体" panose="02010609060101010101" pitchFamily="49"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0" name="矩形 9"/>
              <p:cNvSpPr/>
              <p:nvPr/>
            </p:nvSpPr>
            <p:spPr>
              <a:xfrm>
                <a:off x="378120" y="3035648"/>
                <a:ext cx="5314209" cy="2585323"/>
              </a:xfrm>
              <a:prstGeom prst="rect">
                <a:avLst/>
              </a:prstGeom>
              <a:ln>
                <a:solidFill>
                  <a:srgbClr val="C00000"/>
                </a:solidFill>
              </a:ln>
            </p:spPr>
            <p:txBody>
              <a:bodyPr wrap="square">
                <a:spAutoFit/>
              </a:bodyPr>
              <a:lstStyle/>
              <a:p>
                <a:pPr marL="285750" indent="-285750">
                  <a:lnSpc>
                    <a:spcPct val="150000"/>
                  </a:lnSpc>
                  <a:buFont typeface="Wingdings" panose="05000000000000000000" pitchFamily="2" charset="2"/>
                  <a:buChar char="l"/>
                </a:pPr>
                <a:r>
                  <a:rPr lang="zh-CN" altLang="en-US" b="1" dirty="0">
                    <a:latin typeface="Times New Roman" panose="02020603050405020304" pitchFamily="18" charset="0"/>
                    <a:ea typeface="楷体" panose="02010609060101010101" pitchFamily="49" charset="-122"/>
                    <a:cs typeface="Times New Roman" panose="02020603050405020304" pitchFamily="18" charset="0"/>
                  </a:rPr>
                  <a:t>判别方法直接学习判别函数</a:t>
                </a:r>
                <a14:m>
                  <m:oMath xmlns:m="http://schemas.openxmlformats.org/officeDocument/2006/math">
                    <m:r>
                      <a:rPr lang="en-US" altLang="zh-CN" b="1" i="1" smtClean="0">
                        <a:latin typeface="Cambria Math"/>
                        <a:ea typeface="黑体" panose="02010609060101010101" pitchFamily="49" charset="-122"/>
                        <a:cs typeface="Times New Roman" panose="02020603050405020304" pitchFamily="18" charset="0"/>
                      </a:rPr>
                      <m:t>𝒇</m:t>
                    </m:r>
                    <m:r>
                      <a:rPr lang="en-US" altLang="zh-CN" b="1" i="1" smtClean="0">
                        <a:latin typeface="Cambria Math"/>
                        <a:ea typeface="黑体" panose="02010609060101010101" pitchFamily="49" charset="-122"/>
                        <a:cs typeface="Times New Roman" panose="02020603050405020304" pitchFamily="18" charset="0"/>
                      </a:rPr>
                      <m:t>(</m:t>
                    </m:r>
                    <m:r>
                      <a:rPr lang="en-US" altLang="zh-CN" b="1" i="1" smtClean="0">
                        <a:latin typeface="Cambria Math"/>
                        <a:ea typeface="黑体" panose="02010609060101010101" pitchFamily="49" charset="-122"/>
                        <a:cs typeface="Times New Roman" panose="02020603050405020304" pitchFamily="18" charset="0"/>
                      </a:rPr>
                      <m:t>𝑿</m:t>
                    </m:r>
                    <m:r>
                      <a:rPr lang="en-US" altLang="zh-CN" b="1" i="1" smtClean="0">
                        <a:latin typeface="Cambria Math"/>
                        <a:ea typeface="黑体" panose="02010609060101010101" pitchFamily="49" charset="-122"/>
                        <a:cs typeface="Times New Roman" panose="02020603050405020304" pitchFamily="18" charset="0"/>
                      </a:rPr>
                      <m:t>) </m:t>
                    </m:r>
                  </m:oMath>
                </a14:m>
                <a:r>
                  <a:rPr lang="zh-CN" altLang="en-US" b="1" dirty="0">
                    <a:latin typeface="Times New Roman" panose="02020603050405020304" pitchFamily="18" charset="0"/>
                    <a:ea typeface="楷体" panose="02010609060101010101" pitchFamily="49" charset="-122"/>
                    <a:cs typeface="Times New Roman" panose="02020603050405020304" pitchFamily="18" charset="0"/>
                  </a:rPr>
                  <a:t>或者条件概率分布</a:t>
                </a:r>
                <a14:m>
                  <m:oMath xmlns:m="http://schemas.openxmlformats.org/officeDocument/2006/math">
                    <m:r>
                      <a:rPr lang="en-US" altLang="zh-CN" b="1" i="1" smtClean="0">
                        <a:latin typeface="Cambria Math"/>
                        <a:ea typeface="黑体" panose="02010609060101010101" pitchFamily="49" charset="-122"/>
                        <a:cs typeface="Times New Roman" panose="02020603050405020304" pitchFamily="18" charset="0"/>
                      </a:rPr>
                      <m:t>𝑷</m:t>
                    </m:r>
                    <m:r>
                      <a:rPr lang="en-US" altLang="zh-CN" b="1" i="1">
                        <a:latin typeface="Cambria Math"/>
                        <a:ea typeface="黑体" panose="02010609060101010101" pitchFamily="49" charset="-122"/>
                        <a:cs typeface="Times New Roman" panose="02020603050405020304" pitchFamily="18" charset="0"/>
                      </a:rPr>
                      <m:t>(</m:t>
                    </m:r>
                    <m:r>
                      <a:rPr lang="en-US" altLang="zh-CN" b="1" i="1" smtClean="0">
                        <a:latin typeface="Cambria Math"/>
                        <a:ea typeface="黑体" panose="02010609060101010101" pitchFamily="49" charset="-122"/>
                        <a:cs typeface="Times New Roman" panose="02020603050405020304" pitchFamily="18" charset="0"/>
                      </a:rPr>
                      <m:t>𝒀</m:t>
                    </m:r>
                    <m:r>
                      <a:rPr lang="en-US" altLang="zh-CN" b="1" i="1" smtClean="0">
                        <a:latin typeface="Cambria Math"/>
                        <a:ea typeface="黑体" panose="02010609060101010101" pitchFamily="49" charset="-122"/>
                        <a:cs typeface="Times New Roman" panose="02020603050405020304" pitchFamily="18" charset="0"/>
                      </a:rPr>
                      <m:t>|</m:t>
                    </m:r>
                    <m:r>
                      <a:rPr lang="en-US" altLang="zh-CN" b="1" i="1">
                        <a:latin typeface="Cambria Math"/>
                        <a:ea typeface="黑体" panose="02010609060101010101" pitchFamily="49" charset="-122"/>
                        <a:cs typeface="Times New Roman" panose="02020603050405020304" pitchFamily="18" charset="0"/>
                      </a:rPr>
                      <m:t>𝑿</m:t>
                    </m:r>
                    <m:r>
                      <a:rPr lang="en-US" altLang="zh-CN" b="1" i="1">
                        <a:latin typeface="Cambria Math"/>
                        <a:ea typeface="黑体" panose="02010609060101010101" pitchFamily="49" charset="-122"/>
                        <a:cs typeface="Times New Roman" panose="02020603050405020304" pitchFamily="18" charset="0"/>
                      </a:rPr>
                      <m:t>) </m:t>
                    </m:r>
                  </m:oMath>
                </a14:m>
                <a:r>
                  <a:rPr lang="zh-CN" altLang="en-US" b="1" dirty="0">
                    <a:latin typeface="Times New Roman" panose="02020603050405020304" pitchFamily="18" charset="0"/>
                    <a:ea typeface="楷体" panose="02010609060101010101" pitchFamily="49" charset="-122"/>
                    <a:cs typeface="Times New Roman" panose="02020603050405020304" pitchFamily="18" charset="0"/>
                  </a:rPr>
                  <a:t>作为预测的模型，即判别模型。</a:t>
                </a:r>
                <a:endParaRPr lang="en-US" altLang="zh-CN" b="1" dirty="0">
                  <a:latin typeface="Times New Roman" panose="02020603050405020304" pitchFamily="18" charset="0"/>
                  <a:ea typeface="楷体" panose="02010609060101010101" pitchFamily="49" charset="-122"/>
                  <a:cs typeface="Times New Roman" panose="02020603050405020304" pitchFamily="18" charset="0"/>
                </a:endParaRPr>
              </a:p>
              <a:p>
                <a:pPr marL="285750" indent="-285750">
                  <a:lnSpc>
                    <a:spcPct val="150000"/>
                  </a:lnSpc>
                  <a:buFont typeface="Wingdings" panose="05000000000000000000" pitchFamily="2" charset="2"/>
                  <a:buChar char="l"/>
                </a:pPr>
                <a:r>
                  <a:rPr lang="zh-CN" altLang="en-US" b="1" dirty="0">
                    <a:latin typeface="Times New Roman" panose="02020603050405020304" pitchFamily="18" charset="0"/>
                    <a:ea typeface="楷体" panose="02010609060101010101" pitchFamily="49" charset="-122"/>
                    <a:cs typeface="Times New Roman" panose="02020603050405020304" pitchFamily="18" charset="0"/>
                  </a:rPr>
                  <a:t>判别模型关心在给定输入数据下，预测该数据的输出是什么。</a:t>
                </a:r>
                <a:endParaRPr lang="en-US" altLang="zh-CN" b="1" dirty="0">
                  <a:latin typeface="Times New Roman" panose="02020603050405020304" pitchFamily="18" charset="0"/>
                  <a:ea typeface="楷体" panose="02010609060101010101" pitchFamily="49" charset="-122"/>
                  <a:cs typeface="Times New Roman" panose="02020603050405020304" pitchFamily="18" charset="0"/>
                </a:endParaRPr>
              </a:p>
              <a:p>
                <a:pPr marL="285750" indent="-285750">
                  <a:lnSpc>
                    <a:spcPct val="150000"/>
                  </a:lnSpc>
                  <a:buFont typeface="Wingdings" panose="05000000000000000000" pitchFamily="2" charset="2"/>
                  <a:buChar char="l"/>
                </a:pPr>
                <a:r>
                  <a:rPr lang="zh-CN" altLang="en-US" b="1" dirty="0">
                    <a:latin typeface="Times New Roman" panose="02020603050405020304" pitchFamily="18" charset="0"/>
                    <a:ea typeface="楷体" panose="02010609060101010101" pitchFamily="49" charset="-122"/>
                    <a:cs typeface="Times New Roman" panose="02020603050405020304" pitchFamily="18" charset="0"/>
                  </a:rPr>
                  <a:t>典型判别模型包括回归模型、神经网络、支持向量机和</a:t>
                </a:r>
                <a:r>
                  <a:rPr lang="en-US" altLang="zh-CN" b="1" dirty="0">
                    <a:latin typeface="Times New Roman" panose="02020603050405020304" pitchFamily="18" charset="0"/>
                    <a:ea typeface="楷体" panose="02010609060101010101" pitchFamily="49" charset="-122"/>
                    <a:cs typeface="Times New Roman" panose="02020603050405020304" pitchFamily="18" charset="0"/>
                  </a:rPr>
                  <a:t>Ada boosting</a:t>
                </a:r>
                <a:r>
                  <a:rPr lang="zh-CN" altLang="en-US" b="1" dirty="0">
                    <a:latin typeface="Times New Roman" panose="02020603050405020304" pitchFamily="18" charset="0"/>
                    <a:ea typeface="楷体" panose="02010609060101010101" pitchFamily="49" charset="-122"/>
                    <a:cs typeface="Times New Roman" panose="02020603050405020304" pitchFamily="18" charset="0"/>
                  </a:rPr>
                  <a:t>等。</a:t>
                </a:r>
              </a:p>
            </p:txBody>
          </p:sp>
        </mc:Choice>
        <mc:Fallback xmlns="">
          <p:sp>
            <p:nvSpPr>
              <p:cNvPr id="10" name="矩形 9"/>
              <p:cNvSpPr>
                <a:spLocks noRot="1" noChangeAspect="1" noMove="1" noResize="1" noEditPoints="1" noAdjustHandles="1" noChangeArrowheads="1" noChangeShapeType="1" noTextEdit="1"/>
              </p:cNvSpPr>
              <p:nvPr/>
            </p:nvSpPr>
            <p:spPr>
              <a:xfrm>
                <a:off x="378120" y="3035648"/>
                <a:ext cx="5314209" cy="2585323"/>
              </a:xfrm>
              <a:prstGeom prst="rect">
                <a:avLst/>
              </a:prstGeom>
              <a:blipFill>
                <a:blip r:embed="rId2"/>
                <a:stretch>
                  <a:fillRect l="-572" r="-686" b="-704"/>
                </a:stretch>
              </a:blipFill>
              <a:ln>
                <a:solidFill>
                  <a:srgbClr val="C00000"/>
                </a:solidFill>
              </a:ln>
            </p:spPr>
            <p:txBody>
              <a:bodyPr/>
              <a:lstStyle/>
              <a:p>
                <a:r>
                  <a:rPr lang="zh-CN" altLang="en-US">
                    <a:noFill/>
                  </a:rPr>
                  <a:t> </a:t>
                </a:r>
              </a:p>
            </p:txBody>
          </p:sp>
        </mc:Fallback>
      </mc:AlternateContent>
      <p:grpSp>
        <p:nvGrpSpPr>
          <p:cNvPr id="19" name="组合 18"/>
          <p:cNvGrpSpPr/>
          <p:nvPr/>
        </p:nvGrpSpPr>
        <p:grpSpPr>
          <a:xfrm>
            <a:off x="5887860" y="3035648"/>
            <a:ext cx="2728660" cy="1029709"/>
            <a:chOff x="5887859" y="2276736"/>
            <a:chExt cx="2728660" cy="772282"/>
          </a:xfrm>
        </p:grpSpPr>
        <mc:AlternateContent xmlns:mc="http://schemas.openxmlformats.org/markup-compatibility/2006" xmlns:a14="http://schemas.microsoft.com/office/drawing/2010/main">
          <mc:Choice Requires="a14">
            <p:sp>
              <p:nvSpPr>
                <p:cNvPr id="12" name="TextBox 11"/>
                <p:cNvSpPr txBox="1"/>
                <p:nvPr/>
              </p:nvSpPr>
              <p:spPr>
                <a:xfrm>
                  <a:off x="5887859" y="2524378"/>
                  <a:ext cx="1436612" cy="2769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1" i="1" smtClean="0">
                            <a:latin typeface="Cambria Math"/>
                            <a:ea typeface="黑体" pitchFamily="49" charset="-122"/>
                          </a:rPr>
                          <m:t>𝒇</m:t>
                        </m:r>
                        <m:r>
                          <a:rPr lang="en-US" altLang="zh-CN" b="1" i="1" smtClean="0">
                            <a:latin typeface="Cambria Math"/>
                            <a:ea typeface="黑体" pitchFamily="49" charset="-122"/>
                          </a:rPr>
                          <m:t>(                 )</m:t>
                        </m:r>
                      </m:oMath>
                    </m:oMathPara>
                  </a14:m>
                  <a:endParaRPr lang="zh-CN" altLang="en-US" b="1" dirty="0">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12" name="TextBox 11"/>
                <p:cNvSpPr txBox="1">
                  <a:spLocks noRot="1" noChangeAspect="1" noMove="1" noResize="1" noEditPoints="1" noAdjustHandles="1" noChangeArrowheads="1" noChangeShapeType="1" noTextEdit="1"/>
                </p:cNvSpPr>
                <p:nvPr/>
              </p:nvSpPr>
              <p:spPr>
                <a:xfrm>
                  <a:off x="5887859" y="2524378"/>
                  <a:ext cx="1436612" cy="276999"/>
                </a:xfrm>
                <a:prstGeom prst="rect">
                  <a:avLst/>
                </a:prstGeom>
                <a:blipFill>
                  <a:blip r:embed="rId3"/>
                  <a:stretch>
                    <a:fillRect b="-14754"/>
                  </a:stretch>
                </a:blipFill>
              </p:spPr>
              <p:txBody>
                <a:bodyPr/>
                <a:lstStyle/>
                <a:p>
                  <a:r>
                    <a:rPr lang="zh-CN" altLang="en-US">
                      <a:noFill/>
                    </a:rPr>
                    <a:t> </a:t>
                  </a:r>
                </a:p>
              </p:txBody>
            </p:sp>
          </mc:Fallback>
        </mc:AlternateContent>
        <p:pic>
          <p:nvPicPr>
            <p:cNvPr id="5123"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11095" y="2276736"/>
              <a:ext cx="654142" cy="7722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7" name="直接箭头连接符 16"/>
            <p:cNvCxnSpPr>
              <a:cxnSpLocks/>
              <a:stCxn id="12" idx="3"/>
              <a:endCxn id="18" idx="1"/>
            </p:cNvCxnSpPr>
            <p:nvPr/>
          </p:nvCxnSpPr>
          <p:spPr>
            <a:xfrm>
              <a:off x="7324471" y="2662877"/>
              <a:ext cx="594421"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8" name="矩形 17"/>
            <p:cNvSpPr/>
            <p:nvPr/>
          </p:nvSpPr>
          <p:spPr>
            <a:xfrm>
              <a:off x="7918892" y="2512835"/>
              <a:ext cx="697627" cy="300083"/>
            </a:xfrm>
            <a:prstGeom prst="rect">
              <a:avLst/>
            </a:prstGeom>
          </p:spPr>
          <p:txBody>
            <a:bodyPr wrap="none">
              <a:spAutoFit/>
            </a:bodyPr>
            <a:lstStyle/>
            <a:p>
              <a:r>
                <a:rPr lang="zh-CN" altLang="en-US" sz="2000" b="1" dirty="0">
                  <a:latin typeface="Times New Roman" panose="02020603050405020304" pitchFamily="18" charset="0"/>
                  <a:ea typeface="楷体" panose="02010609060101010101" pitchFamily="49" charset="-122"/>
                  <a:cs typeface="Times New Roman" panose="02020603050405020304" pitchFamily="18" charset="0"/>
                </a:rPr>
                <a:t>人脸</a:t>
              </a:r>
            </a:p>
          </p:txBody>
        </p:sp>
      </p:grpSp>
      <p:grpSp>
        <p:nvGrpSpPr>
          <p:cNvPr id="28" name="组合 27"/>
          <p:cNvGrpSpPr/>
          <p:nvPr/>
        </p:nvGrpSpPr>
        <p:grpSpPr>
          <a:xfrm>
            <a:off x="5887860" y="4710744"/>
            <a:ext cx="2816754" cy="884275"/>
            <a:chOff x="5946665" y="2384479"/>
            <a:chExt cx="2816754" cy="663206"/>
          </a:xfrm>
        </p:grpSpPr>
        <mc:AlternateContent xmlns:mc="http://schemas.openxmlformats.org/markup-compatibility/2006" xmlns:a14="http://schemas.microsoft.com/office/drawing/2010/main">
          <mc:Choice Requires="a14">
            <p:sp>
              <p:nvSpPr>
                <p:cNvPr id="29" name="TextBox 28"/>
                <p:cNvSpPr txBox="1"/>
                <p:nvPr/>
              </p:nvSpPr>
              <p:spPr>
                <a:xfrm>
                  <a:off x="5946665" y="2560003"/>
                  <a:ext cx="2154756" cy="2769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1" i="1" smtClean="0">
                            <a:latin typeface="Cambria Math"/>
                            <a:ea typeface="黑体" pitchFamily="49" charset="-122"/>
                          </a:rPr>
                          <m:t>𝑷</m:t>
                        </m:r>
                        <m:r>
                          <a:rPr lang="en-US" altLang="zh-CN" b="1" i="1" smtClean="0">
                            <a:latin typeface="Cambria Math"/>
                            <a:ea typeface="黑体" pitchFamily="49" charset="-122"/>
                          </a:rPr>
                          <m:t>(  </m:t>
                        </m:r>
                        <m:r>
                          <a:rPr lang="zh-CN" altLang="en-US" b="1" i="1">
                            <a:latin typeface="Cambria Math"/>
                            <a:ea typeface="黑体" pitchFamily="49" charset="-122"/>
                          </a:rPr>
                          <m:t>人脸</m:t>
                        </m:r>
                        <m:r>
                          <a:rPr lang="en-US" altLang="zh-CN" b="1" i="1" smtClean="0">
                            <a:latin typeface="Cambria Math"/>
                            <a:ea typeface="黑体" pitchFamily="49" charset="-122"/>
                          </a:rPr>
                          <m:t> |                )</m:t>
                        </m:r>
                      </m:oMath>
                    </m:oMathPara>
                  </a14:m>
                  <a:endParaRPr lang="zh-CN" altLang="en-US" b="1" dirty="0">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29" name="TextBox 28"/>
                <p:cNvSpPr txBox="1">
                  <a:spLocks noRot="1" noChangeAspect="1" noMove="1" noResize="1" noEditPoints="1" noAdjustHandles="1" noChangeArrowheads="1" noChangeShapeType="1" noTextEdit="1"/>
                </p:cNvSpPr>
                <p:nvPr/>
              </p:nvSpPr>
              <p:spPr>
                <a:xfrm>
                  <a:off x="5946665" y="2560003"/>
                  <a:ext cx="2154756" cy="276999"/>
                </a:xfrm>
                <a:prstGeom prst="rect">
                  <a:avLst/>
                </a:prstGeom>
                <a:blipFill>
                  <a:blip r:embed="rId5"/>
                  <a:stretch>
                    <a:fillRect b="-14754"/>
                  </a:stretch>
                </a:blipFill>
              </p:spPr>
              <p:txBody>
                <a:bodyPr/>
                <a:lstStyle/>
                <a:p>
                  <a:r>
                    <a:rPr lang="zh-CN" altLang="en-US">
                      <a:noFill/>
                    </a:rPr>
                    <a:t> </a:t>
                  </a:r>
                </a:p>
              </p:txBody>
            </p:sp>
          </mc:Fallback>
        </mc:AlternateContent>
        <p:pic>
          <p:nvPicPr>
            <p:cNvPr id="30" name="Picture 3"/>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175389" y="2384479"/>
              <a:ext cx="561752" cy="6632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2" name="矩形 31"/>
            <p:cNvSpPr/>
            <p:nvPr/>
          </p:nvSpPr>
          <p:spPr>
            <a:xfrm>
              <a:off x="7985642" y="2568190"/>
              <a:ext cx="777777" cy="300082"/>
            </a:xfrm>
            <a:prstGeom prst="rect">
              <a:avLst/>
            </a:prstGeom>
          </p:spPr>
          <p:txBody>
            <a:bodyPr wrap="none">
              <a:spAutoFit/>
            </a:bodyPr>
            <a:lstStyle/>
            <a:p>
              <a:r>
                <a:rPr lang="en-US" altLang="zh-CN" sz="2000" b="1" dirty="0">
                  <a:latin typeface="Times New Roman" panose="02020603050405020304" pitchFamily="18" charset="0"/>
                  <a:ea typeface="楷体" panose="02010609060101010101" pitchFamily="49" charset="-122"/>
                  <a:cs typeface="Times New Roman" panose="02020603050405020304" pitchFamily="18" charset="0"/>
                </a:rPr>
                <a:t>=0.99</a:t>
              </a:r>
              <a:endParaRPr lang="zh-CN" altLang="en-US" sz="2000" b="1" dirty="0">
                <a:latin typeface="Times New Roman" panose="02020603050405020304" pitchFamily="18" charset="0"/>
                <a:ea typeface="楷体" panose="02010609060101010101" pitchFamily="49" charset="-122"/>
                <a:cs typeface="Times New Roman" panose="02020603050405020304" pitchFamily="18" charset="0"/>
              </a:endParaRPr>
            </a:p>
          </p:txBody>
        </p:sp>
      </p:grpSp>
    </p:spTree>
    <p:extLst>
      <p:ext uri="{BB962C8B-B14F-4D97-AF65-F5344CB8AC3E}">
        <p14:creationId xmlns:p14="http://schemas.microsoft.com/office/powerpoint/2010/main" val="9240582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0" name="矩形 9"/>
              <p:cNvSpPr/>
              <p:nvPr/>
            </p:nvSpPr>
            <p:spPr>
              <a:xfrm>
                <a:off x="174703" y="1729866"/>
                <a:ext cx="5979251" cy="3597844"/>
              </a:xfrm>
              <a:prstGeom prst="rect">
                <a:avLst/>
              </a:prstGeom>
              <a:ln>
                <a:solidFill>
                  <a:srgbClr val="C00000"/>
                </a:solidFill>
              </a:ln>
            </p:spPr>
            <p:txBody>
              <a:bodyPr wrap="square">
                <a:spAutoFit/>
              </a:bodyPr>
              <a:lstStyle/>
              <a:p>
                <a:pPr marL="285750" indent="-285750">
                  <a:lnSpc>
                    <a:spcPct val="150000"/>
                  </a:lnSpc>
                  <a:buFont typeface="Wingdings" panose="05000000000000000000" pitchFamily="2" charset="2"/>
                  <a:buChar char="l"/>
                </a:pPr>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生成模型从数据中学习联合概率分布</a:t>
                </a:r>
                <a14:m>
                  <m:oMath xmlns:m="http://schemas.openxmlformats.org/officeDocument/2006/math">
                    <m:r>
                      <a:rPr lang="en-US" altLang="zh-CN" sz="2000" b="0" i="1" smtClean="0">
                        <a:latin typeface="Cambria Math"/>
                        <a:ea typeface="黑体" panose="02010609060101010101" pitchFamily="49" charset="-122"/>
                        <a:cs typeface="Times New Roman" panose="02020603050405020304" pitchFamily="18" charset="0"/>
                      </a:rPr>
                      <m:t>𝑃</m:t>
                    </m:r>
                    <m:r>
                      <a:rPr lang="en-US" altLang="zh-CN" sz="2000" b="0" i="1" smtClean="0">
                        <a:latin typeface="Cambria Math"/>
                        <a:ea typeface="黑体" panose="02010609060101010101" pitchFamily="49" charset="-122"/>
                        <a:cs typeface="Times New Roman" panose="02020603050405020304" pitchFamily="18" charset="0"/>
                      </a:rPr>
                      <m:t>(</m:t>
                    </m:r>
                    <m:r>
                      <a:rPr lang="en-US" altLang="zh-CN" sz="2000" b="0" i="1" smtClean="0">
                        <a:latin typeface="Cambria Math"/>
                        <a:ea typeface="黑体" panose="02010609060101010101" pitchFamily="49" charset="-122"/>
                        <a:cs typeface="Times New Roman" panose="02020603050405020304" pitchFamily="18" charset="0"/>
                      </a:rPr>
                      <m:t>𝑋</m:t>
                    </m:r>
                    <m:r>
                      <a:rPr lang="en-US" altLang="zh-CN" sz="2000" b="0" i="1" smtClean="0">
                        <a:latin typeface="Cambria Math"/>
                        <a:ea typeface="黑体" panose="02010609060101010101" pitchFamily="49" charset="-122"/>
                        <a:cs typeface="Times New Roman" panose="02020603050405020304" pitchFamily="18" charset="0"/>
                      </a:rPr>
                      <m:t>,</m:t>
                    </m:r>
                    <m:r>
                      <a:rPr lang="en-US" altLang="zh-CN" sz="2000" b="0" i="1" smtClean="0">
                        <a:latin typeface="Cambria Math"/>
                        <a:ea typeface="黑体" panose="02010609060101010101" pitchFamily="49" charset="-122"/>
                        <a:cs typeface="Times New Roman" panose="02020603050405020304" pitchFamily="18" charset="0"/>
                      </a:rPr>
                      <m:t>𝑌</m:t>
                    </m:r>
                    <m:r>
                      <a:rPr lang="en-US" altLang="zh-CN" sz="2000" b="0" i="1" smtClean="0">
                        <a:latin typeface="Cambria Math"/>
                        <a:ea typeface="黑体" panose="02010609060101010101" pitchFamily="49" charset="-122"/>
                        <a:cs typeface="Times New Roman" panose="02020603050405020304" pitchFamily="18" charset="0"/>
                      </a:rPr>
                      <m:t>)</m:t>
                    </m:r>
                  </m:oMath>
                </a14:m>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（通过似然概率</a:t>
                </a:r>
                <a14:m>
                  <m:oMath xmlns:m="http://schemas.openxmlformats.org/officeDocument/2006/math">
                    <m:r>
                      <a:rPr lang="en-US" altLang="zh-CN" sz="2000" i="1">
                        <a:latin typeface="Cambria Math"/>
                        <a:ea typeface="黑体" panose="02010609060101010101" pitchFamily="49" charset="-122"/>
                        <a:cs typeface="Times New Roman" panose="02020603050405020304" pitchFamily="18" charset="0"/>
                      </a:rPr>
                      <m:t>𝑃</m:t>
                    </m:r>
                    <m:r>
                      <a:rPr lang="en-US" altLang="zh-CN" sz="2000" i="1">
                        <a:latin typeface="Cambria Math"/>
                        <a:ea typeface="黑体" panose="02010609060101010101" pitchFamily="49" charset="-122"/>
                        <a:cs typeface="Times New Roman" panose="02020603050405020304" pitchFamily="18" charset="0"/>
                      </a:rPr>
                      <m:t>(</m:t>
                    </m:r>
                    <m:r>
                      <a:rPr lang="en-US" altLang="zh-CN" sz="2000" b="0" i="1" smtClean="0">
                        <a:latin typeface="Cambria Math"/>
                        <a:ea typeface="黑体" panose="02010609060101010101" pitchFamily="49" charset="-122"/>
                        <a:cs typeface="Times New Roman" panose="02020603050405020304" pitchFamily="18" charset="0"/>
                      </a:rPr>
                      <m:t>𝑋</m:t>
                    </m:r>
                    <m:r>
                      <a:rPr lang="en-US" altLang="zh-CN" sz="2000" b="0" i="1" smtClean="0">
                        <a:latin typeface="Cambria Math"/>
                        <a:ea typeface="黑体" panose="02010609060101010101" pitchFamily="49" charset="-122"/>
                        <a:cs typeface="Times New Roman" panose="02020603050405020304" pitchFamily="18" charset="0"/>
                      </a:rPr>
                      <m:t>|</m:t>
                    </m:r>
                    <m:r>
                      <a:rPr lang="en-US" altLang="zh-CN" sz="2000" b="0" i="1" smtClean="0">
                        <a:latin typeface="Cambria Math"/>
                        <a:ea typeface="黑体" panose="02010609060101010101" pitchFamily="49" charset="-122"/>
                        <a:cs typeface="Times New Roman" panose="02020603050405020304" pitchFamily="18" charset="0"/>
                      </a:rPr>
                      <m:t>𝑌</m:t>
                    </m:r>
                    <m:r>
                      <a:rPr lang="en-US" altLang="zh-CN" sz="2000" i="1">
                        <a:latin typeface="Cambria Math"/>
                        <a:ea typeface="黑体" panose="02010609060101010101" pitchFamily="49" charset="-122"/>
                        <a:cs typeface="Times New Roman" panose="02020603050405020304" pitchFamily="18" charset="0"/>
                      </a:rPr>
                      <m:t>) </m:t>
                    </m:r>
                  </m:oMath>
                </a14:m>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和类概率</a:t>
                </a:r>
                <a14:m>
                  <m:oMath xmlns:m="http://schemas.openxmlformats.org/officeDocument/2006/math">
                    <m:r>
                      <a:rPr lang="en-US" altLang="zh-CN" sz="2000" i="1">
                        <a:latin typeface="Cambria Math"/>
                        <a:ea typeface="黑体" panose="02010609060101010101" pitchFamily="49" charset="-122"/>
                        <a:cs typeface="Times New Roman" panose="02020603050405020304" pitchFamily="18" charset="0"/>
                      </a:rPr>
                      <m:t>𝑃</m:t>
                    </m:r>
                    <m:r>
                      <a:rPr lang="en-US" altLang="zh-CN" sz="2000" i="1">
                        <a:latin typeface="Cambria Math"/>
                        <a:ea typeface="黑体" panose="02010609060101010101" pitchFamily="49" charset="-122"/>
                        <a:cs typeface="Times New Roman" panose="02020603050405020304" pitchFamily="18" charset="0"/>
                      </a:rPr>
                      <m:t>(</m:t>
                    </m:r>
                    <m:r>
                      <a:rPr lang="en-US" altLang="zh-CN" sz="2000" i="1">
                        <a:latin typeface="Cambria Math"/>
                        <a:ea typeface="黑体" panose="02010609060101010101" pitchFamily="49" charset="-122"/>
                        <a:cs typeface="Times New Roman" panose="02020603050405020304" pitchFamily="18" charset="0"/>
                      </a:rPr>
                      <m:t>𝑌</m:t>
                    </m:r>
                    <m:r>
                      <a:rPr lang="en-US" altLang="zh-CN" sz="2000" i="1">
                        <a:latin typeface="Cambria Math"/>
                        <a:ea typeface="黑体" panose="02010609060101010101" pitchFamily="49" charset="-122"/>
                        <a:cs typeface="Times New Roman" panose="02020603050405020304" pitchFamily="18" charset="0"/>
                      </a:rPr>
                      <m:t>) </m:t>
                    </m:r>
                  </m:oMath>
                </a14:m>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的乘积来求取）</a:t>
                </a:r>
                <a:endParaRPr lang="en-US" altLang="zh-CN" sz="2000" dirty="0">
                  <a:latin typeface="Times New Roman" panose="02020603050405020304" pitchFamily="18" charset="0"/>
                  <a:ea typeface="黑体" panose="02010609060101010101" pitchFamily="49" charset="-122"/>
                  <a:cs typeface="Times New Roman" panose="02020603050405020304" pitchFamily="18" charset="0"/>
                </a:endParaRPr>
              </a:p>
              <a:p>
                <a:pPr>
                  <a:lnSpc>
                    <a:spcPct val="150000"/>
                  </a:lnSpc>
                </a:pPr>
                <a14:m>
                  <m:oMath xmlns:m="http://schemas.openxmlformats.org/officeDocument/2006/math">
                    <m:r>
                      <a:rPr lang="en-US" altLang="zh-CN" sz="2000" i="1">
                        <a:latin typeface="Cambria Math"/>
                        <a:ea typeface="黑体" panose="02010609060101010101" pitchFamily="49" charset="-122"/>
                        <a:cs typeface="Times New Roman" panose="02020603050405020304" pitchFamily="18" charset="0"/>
                      </a:rPr>
                      <m:t>𝑃</m:t>
                    </m:r>
                    <m:d>
                      <m:dPr>
                        <m:ctrlPr>
                          <a:rPr lang="en-US" altLang="zh-CN" sz="2000" i="1">
                            <a:latin typeface="Cambria Math" panose="02040503050406030204" pitchFamily="18" charset="0"/>
                            <a:ea typeface="黑体" panose="02010609060101010101" pitchFamily="49" charset="-122"/>
                            <a:cs typeface="Times New Roman" panose="02020603050405020304" pitchFamily="18" charset="0"/>
                          </a:rPr>
                        </m:ctrlPr>
                      </m:dPr>
                      <m:e>
                        <m:r>
                          <a:rPr lang="en-US" altLang="zh-CN" sz="2000" i="1">
                            <a:latin typeface="Cambria Math"/>
                            <a:ea typeface="黑体" panose="02010609060101010101" pitchFamily="49" charset="-122"/>
                            <a:cs typeface="Times New Roman" panose="02020603050405020304" pitchFamily="18" charset="0"/>
                          </a:rPr>
                          <m:t>𝑌</m:t>
                        </m:r>
                      </m:e>
                      <m:e>
                        <m:r>
                          <a:rPr lang="en-US" altLang="zh-CN" sz="2000" i="1">
                            <a:latin typeface="Cambria Math"/>
                            <a:ea typeface="黑体" panose="02010609060101010101" pitchFamily="49" charset="-122"/>
                            <a:cs typeface="Times New Roman" panose="02020603050405020304" pitchFamily="18" charset="0"/>
                          </a:rPr>
                          <m:t>𝑋</m:t>
                        </m:r>
                      </m:e>
                    </m:d>
                    <m:r>
                      <a:rPr lang="en-US" altLang="zh-CN" sz="2000" b="0" i="1" smtClean="0">
                        <a:latin typeface="Cambria Math"/>
                        <a:ea typeface="黑体" panose="02010609060101010101" pitchFamily="49" charset="-122"/>
                        <a:cs typeface="Times New Roman" panose="02020603050405020304" pitchFamily="18" charset="0"/>
                      </a:rPr>
                      <m:t>=</m:t>
                    </m:r>
                    <m:f>
                      <m:fPr>
                        <m:ctrlPr>
                          <a:rPr lang="en-US" altLang="zh-CN" sz="2000" b="0" i="1" smtClean="0">
                            <a:latin typeface="Cambria Math" panose="02040503050406030204" pitchFamily="18" charset="0"/>
                            <a:ea typeface="黑体" panose="02010609060101010101" pitchFamily="49" charset="-122"/>
                            <a:cs typeface="Times New Roman" panose="02020603050405020304" pitchFamily="18" charset="0"/>
                          </a:rPr>
                        </m:ctrlPr>
                      </m:fPr>
                      <m:num>
                        <m:r>
                          <a:rPr lang="en-US" altLang="zh-CN" sz="2000" b="0" i="1" smtClean="0">
                            <a:latin typeface="Cambria Math"/>
                            <a:ea typeface="黑体" panose="02010609060101010101" pitchFamily="49" charset="-122"/>
                            <a:cs typeface="Times New Roman" panose="02020603050405020304" pitchFamily="18" charset="0"/>
                          </a:rPr>
                          <m:t>𝑃</m:t>
                        </m:r>
                        <m:r>
                          <a:rPr lang="en-US" altLang="zh-CN" sz="2000" b="0" i="1" smtClean="0">
                            <a:latin typeface="Cambria Math"/>
                            <a:ea typeface="黑体" panose="02010609060101010101" pitchFamily="49" charset="-122"/>
                            <a:cs typeface="Times New Roman" panose="02020603050405020304" pitchFamily="18" charset="0"/>
                          </a:rPr>
                          <m:t>(</m:t>
                        </m:r>
                        <m:r>
                          <a:rPr lang="en-US" altLang="zh-CN" sz="2000" b="0" i="1" smtClean="0">
                            <a:latin typeface="Cambria Math"/>
                            <a:ea typeface="黑体" panose="02010609060101010101" pitchFamily="49" charset="-122"/>
                            <a:cs typeface="Times New Roman" panose="02020603050405020304" pitchFamily="18" charset="0"/>
                          </a:rPr>
                          <m:t>𝑋</m:t>
                        </m:r>
                        <m:r>
                          <a:rPr lang="en-US" altLang="zh-CN" sz="2000" b="0" i="1" smtClean="0">
                            <a:latin typeface="Cambria Math"/>
                            <a:ea typeface="黑体" panose="02010609060101010101" pitchFamily="49" charset="-122"/>
                            <a:cs typeface="Times New Roman" panose="02020603050405020304" pitchFamily="18" charset="0"/>
                          </a:rPr>
                          <m:t>,</m:t>
                        </m:r>
                        <m:r>
                          <a:rPr lang="en-US" altLang="zh-CN" sz="2000" b="0" i="1" smtClean="0">
                            <a:latin typeface="Cambria Math"/>
                            <a:ea typeface="黑体" panose="02010609060101010101" pitchFamily="49" charset="-122"/>
                            <a:cs typeface="Times New Roman" panose="02020603050405020304" pitchFamily="18" charset="0"/>
                          </a:rPr>
                          <m:t>𝑌</m:t>
                        </m:r>
                        <m:r>
                          <a:rPr lang="en-US" altLang="zh-CN" sz="2000" b="0" i="1" smtClean="0">
                            <a:latin typeface="Cambria Math"/>
                            <a:ea typeface="黑体" panose="02010609060101010101" pitchFamily="49" charset="-122"/>
                            <a:cs typeface="Times New Roman" panose="02020603050405020304" pitchFamily="18" charset="0"/>
                          </a:rPr>
                          <m:t>)</m:t>
                        </m:r>
                      </m:num>
                      <m:den>
                        <m:r>
                          <a:rPr lang="en-US" altLang="zh-CN" sz="2000" b="0" i="1" smtClean="0">
                            <a:latin typeface="Cambria Math"/>
                            <a:ea typeface="黑体" panose="02010609060101010101" pitchFamily="49" charset="-122"/>
                            <a:cs typeface="Times New Roman" panose="02020603050405020304" pitchFamily="18" charset="0"/>
                          </a:rPr>
                          <m:t>𝑃</m:t>
                        </m:r>
                        <m:r>
                          <a:rPr lang="en-US" altLang="zh-CN" sz="2000" b="0" i="1" smtClean="0">
                            <a:latin typeface="Cambria Math"/>
                            <a:ea typeface="黑体" panose="02010609060101010101" pitchFamily="49" charset="-122"/>
                            <a:cs typeface="Times New Roman" panose="02020603050405020304" pitchFamily="18" charset="0"/>
                          </a:rPr>
                          <m:t>(</m:t>
                        </m:r>
                        <m:r>
                          <a:rPr lang="en-US" altLang="zh-CN" sz="2000" b="0" i="1" smtClean="0">
                            <a:latin typeface="Cambria Math"/>
                            <a:ea typeface="黑体" panose="02010609060101010101" pitchFamily="49" charset="-122"/>
                            <a:cs typeface="Times New Roman" panose="02020603050405020304" pitchFamily="18" charset="0"/>
                          </a:rPr>
                          <m:t>𝑋</m:t>
                        </m:r>
                        <m:r>
                          <a:rPr lang="en-US" altLang="zh-CN" sz="2000" b="0" i="1" smtClean="0">
                            <a:latin typeface="Cambria Math"/>
                            <a:ea typeface="黑体" panose="02010609060101010101" pitchFamily="49" charset="-122"/>
                            <a:cs typeface="Times New Roman" panose="02020603050405020304" pitchFamily="18" charset="0"/>
                          </a:rPr>
                          <m:t>)</m:t>
                        </m:r>
                      </m:den>
                    </m:f>
                  </m:oMath>
                </a14:m>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  </a:t>
                </a:r>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或者 </a:t>
                </a:r>
                <a14:m>
                  <m:oMath xmlns:m="http://schemas.openxmlformats.org/officeDocument/2006/math">
                    <m:r>
                      <a:rPr lang="en-US" altLang="zh-CN" sz="2000" i="1">
                        <a:latin typeface="Cambria Math"/>
                        <a:ea typeface="黑体" panose="02010609060101010101" pitchFamily="49" charset="-122"/>
                        <a:cs typeface="Times New Roman" panose="02020603050405020304" pitchFamily="18" charset="0"/>
                      </a:rPr>
                      <m:t>𝑃</m:t>
                    </m:r>
                    <m:d>
                      <m:dPr>
                        <m:ctrlPr>
                          <a:rPr lang="en-US" altLang="zh-CN" sz="2000" i="1">
                            <a:latin typeface="Cambria Math" panose="02040503050406030204" pitchFamily="18" charset="0"/>
                            <a:ea typeface="黑体" panose="02010609060101010101" pitchFamily="49" charset="-122"/>
                            <a:cs typeface="Times New Roman" panose="02020603050405020304" pitchFamily="18" charset="0"/>
                          </a:rPr>
                        </m:ctrlPr>
                      </m:dPr>
                      <m:e>
                        <m:r>
                          <a:rPr lang="en-US" altLang="zh-CN" sz="2000" i="1">
                            <a:latin typeface="Cambria Math"/>
                            <a:ea typeface="黑体" panose="02010609060101010101" pitchFamily="49" charset="-122"/>
                            <a:cs typeface="Times New Roman" panose="02020603050405020304" pitchFamily="18" charset="0"/>
                          </a:rPr>
                          <m:t>𝑌</m:t>
                        </m:r>
                      </m:e>
                      <m:e>
                        <m:r>
                          <a:rPr lang="en-US" altLang="zh-CN" sz="2000" i="1">
                            <a:latin typeface="Cambria Math"/>
                            <a:ea typeface="黑体" panose="02010609060101010101" pitchFamily="49" charset="-122"/>
                            <a:cs typeface="Times New Roman" panose="02020603050405020304" pitchFamily="18" charset="0"/>
                          </a:rPr>
                          <m:t>𝑋</m:t>
                        </m:r>
                      </m:e>
                    </m:d>
                    <m:r>
                      <a:rPr lang="en-US" altLang="zh-CN" sz="2000" i="1">
                        <a:latin typeface="Cambria Math"/>
                        <a:ea typeface="黑体" panose="02010609060101010101" pitchFamily="49" charset="-122"/>
                        <a:cs typeface="Times New Roman" panose="02020603050405020304" pitchFamily="18" charset="0"/>
                      </a:rPr>
                      <m:t>=</m:t>
                    </m:r>
                    <m:f>
                      <m:fPr>
                        <m:ctrlPr>
                          <a:rPr lang="en-US" altLang="zh-CN" sz="2000" i="1">
                            <a:latin typeface="Cambria Math" panose="02040503050406030204" pitchFamily="18" charset="0"/>
                            <a:ea typeface="黑体" panose="02010609060101010101" pitchFamily="49" charset="-122"/>
                            <a:cs typeface="Times New Roman" panose="02020603050405020304" pitchFamily="18" charset="0"/>
                          </a:rPr>
                        </m:ctrlPr>
                      </m:fPr>
                      <m:num>
                        <m:r>
                          <a:rPr lang="en-US" altLang="zh-CN" sz="2000" i="1">
                            <a:latin typeface="Cambria Math"/>
                            <a:ea typeface="黑体" panose="02010609060101010101" pitchFamily="49" charset="-122"/>
                            <a:cs typeface="Times New Roman" panose="02020603050405020304" pitchFamily="18" charset="0"/>
                          </a:rPr>
                          <m:t>𝑃</m:t>
                        </m:r>
                        <m:r>
                          <a:rPr lang="en-US" altLang="zh-CN" sz="2000" i="1">
                            <a:latin typeface="Cambria Math"/>
                            <a:ea typeface="黑体" panose="02010609060101010101" pitchFamily="49" charset="-122"/>
                            <a:cs typeface="Times New Roman" panose="02020603050405020304" pitchFamily="18" charset="0"/>
                          </a:rPr>
                          <m:t>(</m:t>
                        </m:r>
                        <m:r>
                          <a:rPr lang="en-US" altLang="zh-CN" sz="2000" b="0" i="1" smtClean="0">
                            <a:latin typeface="Cambria Math"/>
                            <a:ea typeface="黑体" panose="02010609060101010101" pitchFamily="49" charset="-122"/>
                            <a:cs typeface="Times New Roman" panose="02020603050405020304" pitchFamily="18" charset="0"/>
                          </a:rPr>
                          <m:t>𝑋</m:t>
                        </m:r>
                        <m:r>
                          <a:rPr lang="en-US" altLang="zh-CN" sz="2000" b="0" i="1" smtClean="0">
                            <a:latin typeface="Cambria Math"/>
                            <a:ea typeface="黑体" panose="02010609060101010101" pitchFamily="49" charset="-122"/>
                            <a:cs typeface="Times New Roman" panose="02020603050405020304" pitchFamily="18" charset="0"/>
                          </a:rPr>
                          <m:t>|</m:t>
                        </m:r>
                        <m:r>
                          <a:rPr lang="en-US" altLang="zh-CN" sz="2000" b="0" i="1" smtClean="0">
                            <a:latin typeface="Cambria Math"/>
                            <a:ea typeface="黑体" panose="02010609060101010101" pitchFamily="49" charset="-122"/>
                            <a:cs typeface="Times New Roman" panose="02020603050405020304" pitchFamily="18" charset="0"/>
                          </a:rPr>
                          <m:t>𝑌</m:t>
                        </m:r>
                        <m:r>
                          <a:rPr lang="en-US" altLang="zh-CN" sz="2000" i="1">
                            <a:latin typeface="Cambria Math"/>
                            <a:ea typeface="黑体" panose="02010609060101010101" pitchFamily="49" charset="-122"/>
                            <a:cs typeface="Times New Roman" panose="02020603050405020304" pitchFamily="18" charset="0"/>
                          </a:rPr>
                          <m:t>)</m:t>
                        </m:r>
                        <m:r>
                          <a:rPr lang="en-US" altLang="zh-CN" sz="2000" i="1" smtClean="0">
                            <a:latin typeface="Cambria Math"/>
                            <a:ea typeface="Cambria Math"/>
                            <a:cs typeface="Times New Roman" panose="02020603050405020304" pitchFamily="18" charset="0"/>
                          </a:rPr>
                          <m:t>×</m:t>
                        </m:r>
                        <m:r>
                          <a:rPr lang="en-US" altLang="zh-CN" sz="2000" b="0" i="1" smtClean="0">
                            <a:latin typeface="Cambria Math"/>
                            <a:ea typeface="Cambria Math"/>
                            <a:cs typeface="Times New Roman" panose="02020603050405020304" pitchFamily="18" charset="0"/>
                          </a:rPr>
                          <m:t>𝑃</m:t>
                        </m:r>
                        <m:r>
                          <a:rPr lang="en-US" altLang="zh-CN" sz="2000" b="0" i="1" smtClean="0">
                            <a:latin typeface="Cambria Math"/>
                            <a:ea typeface="Cambria Math"/>
                            <a:cs typeface="Times New Roman" panose="02020603050405020304" pitchFamily="18" charset="0"/>
                          </a:rPr>
                          <m:t>(</m:t>
                        </m:r>
                        <m:r>
                          <a:rPr lang="en-US" altLang="zh-CN" sz="2000" b="0" i="1" smtClean="0">
                            <a:latin typeface="Cambria Math"/>
                            <a:ea typeface="Cambria Math"/>
                            <a:cs typeface="Times New Roman" panose="02020603050405020304" pitchFamily="18" charset="0"/>
                          </a:rPr>
                          <m:t>𝑌</m:t>
                        </m:r>
                        <m:r>
                          <a:rPr lang="en-US" altLang="zh-CN" sz="2000" b="0" i="1" smtClean="0">
                            <a:latin typeface="Cambria Math"/>
                            <a:ea typeface="Cambria Math"/>
                            <a:cs typeface="Times New Roman" panose="02020603050405020304" pitchFamily="18" charset="0"/>
                          </a:rPr>
                          <m:t>)</m:t>
                        </m:r>
                      </m:num>
                      <m:den>
                        <m:r>
                          <a:rPr lang="en-US" altLang="zh-CN" sz="2000" i="1">
                            <a:latin typeface="Cambria Math"/>
                            <a:ea typeface="黑体" panose="02010609060101010101" pitchFamily="49" charset="-122"/>
                            <a:cs typeface="Times New Roman" panose="02020603050405020304" pitchFamily="18" charset="0"/>
                          </a:rPr>
                          <m:t>𝑃</m:t>
                        </m:r>
                        <m:r>
                          <a:rPr lang="en-US" altLang="zh-CN" sz="2000" i="1">
                            <a:latin typeface="Cambria Math"/>
                            <a:ea typeface="黑体" panose="02010609060101010101" pitchFamily="49" charset="-122"/>
                            <a:cs typeface="Times New Roman" panose="02020603050405020304" pitchFamily="18" charset="0"/>
                          </a:rPr>
                          <m:t>(</m:t>
                        </m:r>
                        <m:r>
                          <a:rPr lang="en-US" altLang="zh-CN" sz="2000" i="1">
                            <a:latin typeface="Cambria Math"/>
                            <a:ea typeface="黑体" panose="02010609060101010101" pitchFamily="49" charset="-122"/>
                            <a:cs typeface="Times New Roman" panose="02020603050405020304" pitchFamily="18" charset="0"/>
                          </a:rPr>
                          <m:t>𝑋</m:t>
                        </m:r>
                        <m:r>
                          <a:rPr lang="en-US" altLang="zh-CN" sz="2000" i="1">
                            <a:latin typeface="Cambria Math"/>
                            <a:ea typeface="黑体" panose="02010609060101010101" pitchFamily="49" charset="-122"/>
                            <a:cs typeface="Times New Roman" panose="02020603050405020304" pitchFamily="18" charset="0"/>
                          </a:rPr>
                          <m:t>)</m:t>
                        </m:r>
                      </m:den>
                    </m:f>
                  </m:oMath>
                </a14:m>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 </a:t>
                </a:r>
              </a:p>
              <a:p>
                <a:pPr marL="285750" indent="-285750">
                  <a:lnSpc>
                    <a:spcPct val="150000"/>
                  </a:lnSpc>
                  <a:buFont typeface="Wingdings" panose="05000000000000000000" pitchFamily="2" charset="2"/>
                  <a:buChar char="l"/>
                </a:pPr>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典型方法为贝叶斯方法、隐马尔可夫链</a:t>
                </a:r>
                <a:endParaRPr lang="en-US" altLang="zh-CN" sz="2000" dirty="0">
                  <a:latin typeface="Times New Roman" panose="02020603050405020304" pitchFamily="18" charset="0"/>
                  <a:ea typeface="黑体" panose="02010609060101010101" pitchFamily="49" charset="-122"/>
                  <a:cs typeface="Times New Roman" panose="02020603050405020304" pitchFamily="18" charset="0"/>
                </a:endParaRPr>
              </a:p>
              <a:p>
                <a:pPr marL="285750" indent="-285750">
                  <a:lnSpc>
                    <a:spcPct val="150000"/>
                  </a:lnSpc>
                  <a:buFont typeface="Wingdings" panose="05000000000000000000" pitchFamily="2" charset="2"/>
                  <a:buChar char="l"/>
                </a:pPr>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授之于鱼、不如授之于“渔”</a:t>
                </a:r>
                <a:endParaRPr lang="en-US" altLang="zh-CN" sz="2000" dirty="0">
                  <a:latin typeface="Times New Roman" panose="02020603050405020304" pitchFamily="18" charset="0"/>
                  <a:ea typeface="黑体" panose="02010609060101010101" pitchFamily="49" charset="-122"/>
                  <a:cs typeface="Times New Roman" panose="02020603050405020304" pitchFamily="18" charset="0"/>
                </a:endParaRPr>
              </a:p>
              <a:p>
                <a:pPr marL="285750" indent="-285750">
                  <a:lnSpc>
                    <a:spcPct val="150000"/>
                  </a:lnSpc>
                  <a:buFont typeface="Wingdings" panose="05000000000000000000" pitchFamily="2" charset="2"/>
                  <a:buChar char="l"/>
                </a:pPr>
                <a:r>
                  <a:rPr lang="zh-CN" altLang="en-US" sz="2000" dirty="0">
                    <a:ea typeface="黑体" panose="02010609060101010101" pitchFamily="49" charset="-122"/>
                    <a:cs typeface="Times New Roman" panose="02020603050405020304" pitchFamily="18" charset="0"/>
                  </a:rPr>
                  <a:t>联合分布概率</a:t>
                </a:r>
                <a14:m>
                  <m:oMath xmlns:m="http://schemas.openxmlformats.org/officeDocument/2006/math">
                    <m:r>
                      <a:rPr lang="en-US" altLang="zh-CN" sz="2000" i="1">
                        <a:latin typeface="Cambria Math"/>
                        <a:ea typeface="黑体" panose="02010609060101010101" pitchFamily="49" charset="-122"/>
                        <a:cs typeface="Times New Roman" panose="02020603050405020304" pitchFamily="18" charset="0"/>
                      </a:rPr>
                      <m:t>𝑃</m:t>
                    </m:r>
                    <m:r>
                      <a:rPr lang="en-US" altLang="zh-CN" sz="2000" i="1">
                        <a:latin typeface="Cambria Math"/>
                        <a:ea typeface="黑体" panose="02010609060101010101" pitchFamily="49" charset="-122"/>
                        <a:cs typeface="Times New Roman" panose="02020603050405020304" pitchFamily="18" charset="0"/>
                      </a:rPr>
                      <m:t>(</m:t>
                    </m:r>
                    <m:r>
                      <a:rPr lang="en-US" altLang="zh-CN" sz="2000" i="1">
                        <a:latin typeface="Cambria Math"/>
                        <a:ea typeface="黑体" panose="02010609060101010101" pitchFamily="49" charset="-122"/>
                        <a:cs typeface="Times New Roman" panose="02020603050405020304" pitchFamily="18" charset="0"/>
                      </a:rPr>
                      <m:t>𝑋</m:t>
                    </m:r>
                    <m:r>
                      <a:rPr lang="en-US" altLang="zh-CN" sz="2000" b="0" i="1" smtClean="0">
                        <a:latin typeface="Cambria Math"/>
                        <a:ea typeface="黑体" panose="02010609060101010101" pitchFamily="49" charset="-122"/>
                        <a:cs typeface="Times New Roman" panose="02020603050405020304" pitchFamily="18" charset="0"/>
                      </a:rPr>
                      <m:t>,</m:t>
                    </m:r>
                    <m:r>
                      <a:rPr lang="en-US" altLang="zh-CN" sz="2000" b="0" i="1" smtClean="0">
                        <a:latin typeface="Cambria Math"/>
                        <a:ea typeface="黑体" panose="02010609060101010101" pitchFamily="49" charset="-122"/>
                        <a:cs typeface="Times New Roman" panose="02020603050405020304" pitchFamily="18" charset="0"/>
                      </a:rPr>
                      <m:t>𝑌</m:t>
                    </m:r>
                    <m:r>
                      <a:rPr lang="en-US" altLang="zh-CN" sz="2000" i="1">
                        <a:latin typeface="Cambria Math"/>
                        <a:ea typeface="黑体" panose="02010609060101010101" pitchFamily="49" charset="-122"/>
                        <a:cs typeface="Times New Roman" panose="02020603050405020304" pitchFamily="18" charset="0"/>
                      </a:rPr>
                      <m:t>)</m:t>
                    </m:r>
                  </m:oMath>
                </a14:m>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或似然概率</a:t>
                </a:r>
                <a14:m>
                  <m:oMath xmlns:m="http://schemas.openxmlformats.org/officeDocument/2006/math">
                    <m:r>
                      <a:rPr lang="en-US" altLang="zh-CN" sz="2000" i="1">
                        <a:latin typeface="Cambria Math"/>
                        <a:ea typeface="黑体" panose="02010609060101010101" pitchFamily="49" charset="-122"/>
                        <a:cs typeface="Times New Roman" panose="02020603050405020304" pitchFamily="18" charset="0"/>
                      </a:rPr>
                      <m:t>𝑃</m:t>
                    </m:r>
                    <m:r>
                      <a:rPr lang="en-US" altLang="zh-CN" sz="2000" i="1">
                        <a:latin typeface="Cambria Math"/>
                        <a:ea typeface="黑体" panose="02010609060101010101" pitchFamily="49" charset="-122"/>
                        <a:cs typeface="Times New Roman" panose="02020603050405020304" pitchFamily="18" charset="0"/>
                      </a:rPr>
                      <m:t>(</m:t>
                    </m:r>
                    <m:r>
                      <a:rPr lang="en-US" altLang="zh-CN" sz="2000" b="0" i="1" smtClean="0">
                        <a:latin typeface="Cambria Math"/>
                        <a:ea typeface="黑体" panose="02010609060101010101" pitchFamily="49" charset="-122"/>
                        <a:cs typeface="Times New Roman" panose="02020603050405020304" pitchFamily="18" charset="0"/>
                      </a:rPr>
                      <m:t>𝑋</m:t>
                    </m:r>
                    <m:r>
                      <a:rPr lang="en-US" altLang="zh-CN" sz="2000" i="1">
                        <a:latin typeface="Cambria Math"/>
                        <a:ea typeface="黑体" panose="02010609060101010101" pitchFamily="49" charset="-122"/>
                        <a:cs typeface="Times New Roman" panose="02020603050405020304" pitchFamily="18" charset="0"/>
                      </a:rPr>
                      <m:t>|</m:t>
                    </m:r>
                    <m:r>
                      <a:rPr lang="en-US" altLang="zh-CN" sz="2000" b="0" i="1" smtClean="0">
                        <a:latin typeface="Cambria Math"/>
                        <a:ea typeface="黑体" panose="02010609060101010101" pitchFamily="49" charset="-122"/>
                        <a:cs typeface="Times New Roman" panose="02020603050405020304" pitchFamily="18" charset="0"/>
                      </a:rPr>
                      <m:t>𝑌</m:t>
                    </m:r>
                    <m:r>
                      <a:rPr lang="en-US" altLang="zh-CN" sz="2000" i="1">
                        <a:latin typeface="Cambria Math"/>
                        <a:ea typeface="黑体" panose="02010609060101010101" pitchFamily="49" charset="-122"/>
                        <a:cs typeface="Times New Roman" panose="02020603050405020304" pitchFamily="18" charset="0"/>
                      </a:rPr>
                      <m:t>)</m:t>
                    </m:r>
                  </m:oMath>
                </a14:m>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求取很困难</a:t>
                </a:r>
                <a:endParaRPr lang="en-US" altLang="zh-CN" sz="2000" dirty="0">
                  <a:latin typeface="Times New Roman" panose="02020603050405020304" pitchFamily="18" charset="0"/>
                  <a:ea typeface="黑体" panose="02010609060101010101" pitchFamily="49" charset="-122"/>
                  <a:cs typeface="Times New Roman" panose="02020603050405020304" pitchFamily="18" charset="0"/>
                </a:endParaRPr>
              </a:p>
            </p:txBody>
          </p:sp>
        </mc:Choice>
        <mc:Fallback xmlns="">
          <p:sp>
            <p:nvSpPr>
              <p:cNvPr id="10" name="矩形 9"/>
              <p:cNvSpPr>
                <a:spLocks noRot="1" noChangeAspect="1" noMove="1" noResize="1" noEditPoints="1" noAdjustHandles="1" noChangeArrowheads="1" noChangeShapeType="1" noTextEdit="1"/>
              </p:cNvSpPr>
              <p:nvPr/>
            </p:nvSpPr>
            <p:spPr>
              <a:xfrm>
                <a:off x="174703" y="1729866"/>
                <a:ext cx="5979251" cy="3597844"/>
              </a:xfrm>
              <a:prstGeom prst="rect">
                <a:avLst/>
              </a:prstGeom>
              <a:blipFill>
                <a:blip r:embed="rId2"/>
                <a:stretch>
                  <a:fillRect l="-814" r="-509"/>
                </a:stretch>
              </a:blipFill>
              <a:ln>
                <a:solidFill>
                  <a:srgbClr val="C00000"/>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 name="矩形 1"/>
              <p:cNvSpPr/>
              <p:nvPr/>
            </p:nvSpPr>
            <p:spPr>
              <a:xfrm>
                <a:off x="6153954" y="4820957"/>
                <a:ext cx="2724207" cy="66909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smtClean="0">
                          <a:latin typeface="Cambria Math"/>
                          <a:ea typeface="黑体" panose="02010609060101010101" pitchFamily="49" charset="-122"/>
                          <a:cs typeface="Times New Roman" panose="02020603050405020304" pitchFamily="18" charset="0"/>
                        </a:rPr>
                        <m:t>𝑃</m:t>
                      </m:r>
                      <m:d>
                        <m:dPr>
                          <m:ctrlPr>
                            <a:rPr lang="en-US" altLang="zh-CN" i="1">
                              <a:latin typeface="Cambria Math" panose="02040503050406030204" pitchFamily="18" charset="0"/>
                              <a:ea typeface="黑体" panose="02010609060101010101" pitchFamily="49" charset="-122"/>
                              <a:cs typeface="Times New Roman" panose="02020603050405020304" pitchFamily="18" charset="0"/>
                            </a:rPr>
                          </m:ctrlPr>
                        </m:dPr>
                        <m:e>
                          <m:r>
                            <a:rPr lang="en-US" altLang="zh-CN" i="1">
                              <a:latin typeface="Cambria Math"/>
                              <a:ea typeface="黑体" panose="02010609060101010101" pitchFamily="49" charset="-122"/>
                              <a:cs typeface="Times New Roman" panose="02020603050405020304" pitchFamily="18" charset="0"/>
                            </a:rPr>
                            <m:t>𝑌</m:t>
                          </m:r>
                        </m:e>
                        <m:e>
                          <m:r>
                            <a:rPr lang="en-US" altLang="zh-CN" i="1">
                              <a:latin typeface="Cambria Math"/>
                              <a:ea typeface="黑体" panose="02010609060101010101" pitchFamily="49" charset="-122"/>
                              <a:cs typeface="Times New Roman" panose="02020603050405020304" pitchFamily="18" charset="0"/>
                            </a:rPr>
                            <m:t>𝑋</m:t>
                          </m:r>
                        </m:e>
                      </m:d>
                      <m:r>
                        <a:rPr lang="en-US" altLang="zh-CN" i="1">
                          <a:latin typeface="Cambria Math"/>
                          <a:ea typeface="黑体" panose="02010609060101010101" pitchFamily="49" charset="-122"/>
                          <a:cs typeface="Times New Roman" panose="02020603050405020304" pitchFamily="18" charset="0"/>
                        </a:rPr>
                        <m:t>=</m:t>
                      </m:r>
                      <m:f>
                        <m:fPr>
                          <m:ctrlPr>
                            <a:rPr lang="en-US" altLang="zh-CN" i="1">
                              <a:latin typeface="Cambria Math" panose="02040503050406030204" pitchFamily="18" charset="0"/>
                              <a:ea typeface="黑体" panose="02010609060101010101" pitchFamily="49" charset="-122"/>
                              <a:cs typeface="Times New Roman" panose="02020603050405020304" pitchFamily="18" charset="0"/>
                            </a:rPr>
                          </m:ctrlPr>
                        </m:fPr>
                        <m:num>
                          <m:r>
                            <a:rPr lang="en-US" altLang="zh-CN" i="1">
                              <a:latin typeface="Cambria Math"/>
                              <a:ea typeface="黑体" panose="02010609060101010101" pitchFamily="49" charset="-122"/>
                              <a:cs typeface="Times New Roman" panose="02020603050405020304" pitchFamily="18" charset="0"/>
                            </a:rPr>
                            <m:t>𝑃</m:t>
                          </m:r>
                          <m:r>
                            <a:rPr lang="en-US" altLang="zh-CN" i="1">
                              <a:latin typeface="Cambria Math"/>
                              <a:ea typeface="黑体" panose="02010609060101010101" pitchFamily="49" charset="-122"/>
                              <a:cs typeface="Times New Roman" panose="02020603050405020304" pitchFamily="18" charset="0"/>
                            </a:rPr>
                            <m:t>(</m:t>
                          </m:r>
                          <m:r>
                            <a:rPr lang="en-US" altLang="zh-CN" b="0" i="1" smtClean="0">
                              <a:latin typeface="Cambria Math"/>
                              <a:ea typeface="黑体" panose="02010609060101010101" pitchFamily="49" charset="-122"/>
                              <a:cs typeface="Times New Roman" panose="02020603050405020304" pitchFamily="18" charset="0"/>
                            </a:rPr>
                            <m:t>𝑋</m:t>
                          </m:r>
                          <m:r>
                            <a:rPr lang="en-US" altLang="zh-CN" i="1">
                              <a:latin typeface="Cambria Math"/>
                              <a:ea typeface="黑体" panose="02010609060101010101" pitchFamily="49" charset="-122"/>
                              <a:cs typeface="Times New Roman" panose="02020603050405020304" pitchFamily="18" charset="0"/>
                            </a:rPr>
                            <m:t>|</m:t>
                          </m:r>
                          <m:r>
                            <a:rPr lang="en-US" altLang="zh-CN" b="0" i="1" smtClean="0">
                              <a:latin typeface="Cambria Math"/>
                              <a:ea typeface="黑体" panose="02010609060101010101" pitchFamily="49" charset="-122"/>
                              <a:cs typeface="Times New Roman" panose="02020603050405020304" pitchFamily="18" charset="0"/>
                            </a:rPr>
                            <m:t>𝑌</m:t>
                          </m:r>
                          <m:r>
                            <a:rPr lang="en-US" altLang="zh-CN" i="1">
                              <a:latin typeface="Cambria Math"/>
                              <a:ea typeface="黑体" panose="02010609060101010101" pitchFamily="49" charset="-122"/>
                              <a:cs typeface="Times New Roman" panose="02020603050405020304" pitchFamily="18" charset="0"/>
                            </a:rPr>
                            <m:t>)</m:t>
                          </m:r>
                          <m:r>
                            <a:rPr lang="en-US" altLang="zh-CN" i="1">
                              <a:latin typeface="Cambria Math"/>
                              <a:ea typeface="Cambria Math"/>
                              <a:cs typeface="Times New Roman" panose="02020603050405020304" pitchFamily="18" charset="0"/>
                            </a:rPr>
                            <m:t>×</m:t>
                          </m:r>
                          <m:r>
                            <a:rPr lang="en-US" altLang="zh-CN" i="1">
                              <a:latin typeface="Cambria Math"/>
                              <a:ea typeface="Cambria Math"/>
                              <a:cs typeface="Times New Roman" panose="02020603050405020304" pitchFamily="18" charset="0"/>
                            </a:rPr>
                            <m:t>𝑃</m:t>
                          </m:r>
                          <m:r>
                            <a:rPr lang="en-US" altLang="zh-CN" i="1">
                              <a:latin typeface="Cambria Math"/>
                              <a:ea typeface="Cambria Math"/>
                              <a:cs typeface="Times New Roman" panose="02020603050405020304" pitchFamily="18" charset="0"/>
                            </a:rPr>
                            <m:t>(</m:t>
                          </m:r>
                          <m:r>
                            <a:rPr lang="en-US" altLang="zh-CN" i="1">
                              <a:latin typeface="Cambria Math"/>
                              <a:ea typeface="Cambria Math"/>
                              <a:cs typeface="Times New Roman" panose="02020603050405020304" pitchFamily="18" charset="0"/>
                            </a:rPr>
                            <m:t>𝑌</m:t>
                          </m:r>
                          <m:r>
                            <a:rPr lang="en-US" altLang="zh-CN" i="1">
                              <a:latin typeface="Cambria Math"/>
                              <a:ea typeface="Cambria Math"/>
                              <a:cs typeface="Times New Roman" panose="02020603050405020304" pitchFamily="18" charset="0"/>
                            </a:rPr>
                            <m:t>)</m:t>
                          </m:r>
                        </m:num>
                        <m:den>
                          <m:r>
                            <a:rPr lang="en-US" altLang="zh-CN" i="1">
                              <a:latin typeface="Cambria Math"/>
                              <a:ea typeface="黑体" panose="02010609060101010101" pitchFamily="49" charset="-122"/>
                              <a:cs typeface="Times New Roman" panose="02020603050405020304" pitchFamily="18" charset="0"/>
                            </a:rPr>
                            <m:t>𝑃</m:t>
                          </m:r>
                          <m:r>
                            <a:rPr lang="en-US" altLang="zh-CN" i="1">
                              <a:latin typeface="Cambria Math"/>
                              <a:ea typeface="黑体" panose="02010609060101010101" pitchFamily="49" charset="-122"/>
                              <a:cs typeface="Times New Roman" panose="02020603050405020304" pitchFamily="18" charset="0"/>
                            </a:rPr>
                            <m:t>(</m:t>
                          </m:r>
                          <m:r>
                            <a:rPr lang="en-US" altLang="zh-CN" i="1">
                              <a:latin typeface="Cambria Math"/>
                              <a:ea typeface="黑体" panose="02010609060101010101" pitchFamily="49" charset="-122"/>
                              <a:cs typeface="Times New Roman" panose="02020603050405020304" pitchFamily="18" charset="0"/>
                            </a:rPr>
                            <m:t>𝑋</m:t>
                          </m:r>
                          <m:r>
                            <a:rPr lang="en-US" altLang="zh-CN" i="1">
                              <a:latin typeface="Cambria Math"/>
                              <a:ea typeface="黑体" panose="02010609060101010101" pitchFamily="49" charset="-122"/>
                              <a:cs typeface="Times New Roman" panose="02020603050405020304" pitchFamily="18" charset="0"/>
                            </a:rPr>
                            <m:t>)</m:t>
                          </m:r>
                        </m:den>
                      </m:f>
                    </m:oMath>
                  </m:oMathPara>
                </a14:m>
                <a:endParaRPr lang="zh-CN" altLang="en-US" dirty="0"/>
              </a:p>
            </p:txBody>
          </p:sp>
        </mc:Choice>
        <mc:Fallback xmlns="">
          <p:sp>
            <p:nvSpPr>
              <p:cNvPr id="2" name="矩形 1"/>
              <p:cNvSpPr>
                <a:spLocks noRot="1" noChangeAspect="1" noMove="1" noResize="1" noEditPoints="1" noAdjustHandles="1" noChangeArrowheads="1" noChangeShapeType="1" noTextEdit="1"/>
              </p:cNvSpPr>
              <p:nvPr/>
            </p:nvSpPr>
            <p:spPr>
              <a:xfrm>
                <a:off x="6153954" y="4820957"/>
                <a:ext cx="2724207" cy="669094"/>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椭圆形标注 2"/>
              <p:cNvSpPr/>
              <p:nvPr/>
            </p:nvSpPr>
            <p:spPr>
              <a:xfrm>
                <a:off x="6242994" y="1919289"/>
                <a:ext cx="2630359" cy="1931720"/>
              </a:xfrm>
              <a:prstGeom prst="wedgeEllipseCallout">
                <a:avLst>
                  <a:gd name="adj1" fmla="val 3572"/>
                  <a:gd name="adj2" fmla="val 100754"/>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dirty="0">
                    <a:ea typeface="黑体" pitchFamily="49" charset="-122"/>
                  </a:rPr>
                  <a:t>似然概率：计算导致样本</a:t>
                </a:r>
                <a14:m>
                  <m:oMath xmlns:m="http://schemas.openxmlformats.org/officeDocument/2006/math">
                    <m:r>
                      <a:rPr lang="en-US" altLang="zh-CN" i="1">
                        <a:latin typeface="Cambria Math"/>
                        <a:ea typeface="黑体" panose="02010609060101010101" pitchFamily="49" charset="-122"/>
                        <a:cs typeface="Times New Roman" panose="02020603050405020304" pitchFamily="18" charset="0"/>
                      </a:rPr>
                      <m:t>𝑋</m:t>
                    </m:r>
                  </m:oMath>
                </a14:m>
                <a:r>
                  <a:rPr lang="zh-CN" altLang="en-US" dirty="0">
                    <a:ea typeface="黑体" pitchFamily="49" charset="-122"/>
                  </a:rPr>
                  <a:t>出现的模型参数值</a:t>
                </a:r>
              </a:p>
            </p:txBody>
          </p:sp>
        </mc:Choice>
        <mc:Fallback xmlns="">
          <p:sp>
            <p:nvSpPr>
              <p:cNvPr id="3" name="椭圆形标注 2"/>
              <p:cNvSpPr>
                <a:spLocks noRot="1" noChangeAspect="1" noMove="1" noResize="1" noEditPoints="1" noAdjustHandles="1" noChangeArrowheads="1" noChangeShapeType="1" noTextEdit="1"/>
              </p:cNvSpPr>
              <p:nvPr/>
            </p:nvSpPr>
            <p:spPr>
              <a:xfrm>
                <a:off x="6242994" y="1919289"/>
                <a:ext cx="2630359" cy="1931720"/>
              </a:xfrm>
              <a:prstGeom prst="wedgeEllipseCallout">
                <a:avLst>
                  <a:gd name="adj1" fmla="val 3572"/>
                  <a:gd name="adj2" fmla="val 100754"/>
                </a:avLst>
              </a:prstGeom>
              <a:blipFill>
                <a:blip r:embed="rId4"/>
                <a:stretch>
                  <a:fillRect/>
                </a:stretch>
              </a:blipFill>
            </p:spPr>
            <p:txBody>
              <a:bodyPr/>
              <a:lstStyle/>
              <a:p>
                <a:r>
                  <a:rPr lang="zh-CN" altLang="en-US">
                    <a:noFill/>
                  </a:rPr>
                  <a:t> </a:t>
                </a:r>
              </a:p>
            </p:txBody>
          </p:sp>
        </mc:Fallback>
      </mc:AlternateContent>
      <p:sp>
        <p:nvSpPr>
          <p:cNvPr id="8" name="标题 1"/>
          <p:cNvSpPr>
            <a:spLocks noGrp="1"/>
          </p:cNvSpPr>
          <p:nvPr>
            <p:ph type="title"/>
          </p:nvPr>
        </p:nvSpPr>
        <p:spPr>
          <a:xfrm>
            <a:off x="668681" y="175659"/>
            <a:ext cx="8266714" cy="657727"/>
          </a:xfrm>
        </p:spPr>
        <p:txBody>
          <a:bodyPr/>
          <a:lstStyle/>
          <a:p>
            <a:pPr marL="0" defTabSz="914400" fontAlgn="base">
              <a:spcAft>
                <a:spcPct val="0"/>
              </a:spcAft>
              <a:defRPr/>
            </a:pPr>
            <a:r>
              <a:rPr lang="zh-CN" altLang="en-US" sz="2400" dirty="0">
                <a:latin typeface="Times New Roman" panose="02020603050405020304" pitchFamily="18" charset="0"/>
                <a:cs typeface="Times New Roman" panose="02020603050405020304" pitchFamily="18" charset="0"/>
              </a:rPr>
              <a:t>监督学习两种方法：</a:t>
            </a:r>
            <a:r>
              <a:rPr lang="zh-CN" altLang="en-US" sz="2400" kern="0" dirty="0">
                <a:solidFill>
                  <a:srgbClr val="0070C0"/>
                </a:solidFill>
                <a:latin typeface="Times New Roman" pitchFamily="18" charset="0"/>
                <a:cs typeface="Times New Roman" pitchFamily="18" charset="0"/>
              </a:rPr>
              <a:t>判别模型与生成模型</a:t>
            </a:r>
          </a:p>
        </p:txBody>
      </p:sp>
    </p:spTree>
    <p:extLst>
      <p:ext uri="{BB962C8B-B14F-4D97-AF65-F5344CB8AC3E}">
        <p14:creationId xmlns:p14="http://schemas.microsoft.com/office/powerpoint/2010/main" val="38270251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a:spLocks noGrp="1"/>
          </p:cNvSpPr>
          <p:nvPr>
            <p:ph type="title"/>
          </p:nvPr>
        </p:nvSpPr>
        <p:spPr>
          <a:xfrm>
            <a:off x="338175" y="175659"/>
            <a:ext cx="8266714" cy="657727"/>
          </a:xfrm>
        </p:spPr>
        <p:txBody>
          <a:bodyPr/>
          <a:lstStyle/>
          <a:p>
            <a:pPr marL="0" defTabSz="914400" fontAlgn="base">
              <a:spcAft>
                <a:spcPct val="0"/>
              </a:spcAft>
              <a:defRPr/>
            </a:pPr>
            <a:r>
              <a:rPr lang="zh-CN" altLang="en-US" sz="2400" dirty="0">
                <a:latin typeface="Times New Roman" panose="02020603050405020304" pitchFamily="18" charset="0"/>
                <a:cs typeface="Times New Roman" panose="02020603050405020304" pitchFamily="18" charset="0"/>
              </a:rPr>
              <a:t>监督学习 </a:t>
            </a:r>
            <a:endParaRPr lang="zh-CN" altLang="en-US" sz="2400" kern="0" dirty="0">
              <a:solidFill>
                <a:srgbClr val="0070C0"/>
              </a:solidFill>
              <a:latin typeface="Times New Roman" pitchFamily="18" charset="0"/>
              <a:cs typeface="Times New Roman" pitchFamily="18" charset="0"/>
            </a:endParaRPr>
          </a:p>
        </p:txBody>
      </p:sp>
      <p:sp>
        <p:nvSpPr>
          <p:cNvPr id="7" name="流程图: 磁盘 6"/>
          <p:cNvSpPr/>
          <p:nvPr/>
        </p:nvSpPr>
        <p:spPr>
          <a:xfrm>
            <a:off x="2018850" y="3401492"/>
            <a:ext cx="985607" cy="1456237"/>
          </a:xfrm>
          <a:prstGeom prst="flowChartMagneticDisk">
            <a:avLst/>
          </a:prstGeom>
          <a:solidFill>
            <a:srgbClr val="FFFF00"/>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itchFamily="49" charset="-122"/>
            </a:endParaRPr>
          </a:p>
        </p:txBody>
      </p:sp>
      <mc:AlternateContent xmlns:mc="http://schemas.openxmlformats.org/markup-compatibility/2006" xmlns:a14="http://schemas.microsoft.com/office/drawing/2010/main">
        <mc:Choice Requires="a14">
          <p:sp>
            <p:nvSpPr>
              <p:cNvPr id="8" name="圆角矩形 7"/>
              <p:cNvSpPr/>
              <p:nvPr/>
            </p:nvSpPr>
            <p:spPr bwMode="auto">
              <a:xfrm>
                <a:off x="1211287" y="4953206"/>
                <a:ext cx="2529444" cy="1140029"/>
              </a:xfrm>
              <a:prstGeom prst="roundRect">
                <a:avLst/>
              </a:prstGeom>
              <a:gradFill rotWithShape="1">
                <a:gsLst>
                  <a:gs pos="0">
                    <a:srgbClr val="FFFFFF">
                      <a:tint val="50000"/>
                      <a:satMod val="300000"/>
                    </a:srgbClr>
                  </a:gs>
                  <a:gs pos="35000">
                    <a:srgbClr val="FFFFFF">
                      <a:tint val="37000"/>
                      <a:satMod val="300000"/>
                    </a:srgbClr>
                  </a:gs>
                  <a:gs pos="100000">
                    <a:srgbClr val="FFFFFF">
                      <a:tint val="15000"/>
                      <a:satMod val="350000"/>
                    </a:srgbClr>
                  </a:gs>
                </a:gsLst>
                <a:lin ang="16200000" scaled="1"/>
              </a:gradFill>
              <a:ln w="9525" cap="flat" cmpd="sng" algn="ctr">
                <a:solidFill>
                  <a:srgbClr val="FFFFFF">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wrap="none" tIns="0" bIns="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2000" b="1" i="0" u="none" strike="noStrike" kern="0" cap="none" spc="0" normalizeH="0" baseline="0" noProof="0" dirty="0">
                    <a:ln>
                      <a:noFill/>
                    </a:ln>
                    <a:solidFill>
                      <a:srgbClr val="0070C0"/>
                    </a:solidFill>
                    <a:effectLst/>
                    <a:uLnTx/>
                    <a:uFillTx/>
                    <a:latin typeface="Times New Roman" pitchFamily="18" charset="0"/>
                    <a:ea typeface="微软雅黑" pitchFamily="34" charset="-122"/>
                    <a:cs typeface="Times New Roman" pitchFamily="18" charset="0"/>
                  </a:rPr>
                  <a:t>训练数据集</a:t>
                </a:r>
                <a:endParaRPr kumimoji="0" lang="en-US" altLang="zh-CN" sz="2000" b="1" i="0" u="none" strike="noStrike" kern="0" cap="none" spc="0" normalizeH="0" baseline="0" noProof="0" dirty="0">
                  <a:ln>
                    <a:noFill/>
                  </a:ln>
                  <a:solidFill>
                    <a:srgbClr val="0070C0"/>
                  </a:solidFill>
                  <a:effectLst/>
                  <a:uLnTx/>
                  <a:uFillTx/>
                  <a:latin typeface="Times New Roman" pitchFamily="18" charset="0"/>
                  <a:ea typeface="微软雅黑" pitchFamily="34" charset="-122"/>
                  <a:cs typeface="Times New Roman" pitchFamily="18" charset="0"/>
                </a:endParaRPr>
              </a:p>
              <a:p>
                <a:pPr marL="0" marR="0" lvl="0" indent="0" algn="ctr" defTabSz="914400" eaLnBrk="1" fontAlgn="base" latinLnBrk="0"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d>
                        <m:dPr>
                          <m:ctrlPr>
                            <a:rPr kumimoji="0" lang="en-US" altLang="zh-CN" sz="2000" b="1" i="1" u="none" strike="noStrike" kern="0" cap="none" spc="0" normalizeH="0" baseline="0" noProof="0" smtClean="0">
                              <a:ln>
                                <a:noFill/>
                              </a:ln>
                              <a:solidFill>
                                <a:srgbClr val="0070C0"/>
                              </a:solidFill>
                              <a:effectLst/>
                              <a:uLnTx/>
                              <a:uFillTx/>
                              <a:latin typeface="Cambria Math" panose="02040503050406030204" pitchFamily="18" charset="0"/>
                              <a:ea typeface="微软雅黑" pitchFamily="34" charset="-122"/>
                              <a:cs typeface="Times New Roman" pitchFamily="18" charset="0"/>
                            </a:rPr>
                          </m:ctrlPr>
                        </m:dPr>
                        <m:e>
                          <m:sSub>
                            <m:sSubPr>
                              <m:ctrlPr>
                                <a:rPr kumimoji="0" lang="en-US" altLang="zh-CN" sz="2000" b="1" i="1" u="none" strike="noStrike" kern="0" cap="none" spc="0" normalizeH="0" baseline="0" noProof="0" smtClean="0">
                                  <a:ln>
                                    <a:noFill/>
                                  </a:ln>
                                  <a:solidFill>
                                    <a:srgbClr val="0070C0"/>
                                  </a:solidFill>
                                  <a:effectLst/>
                                  <a:uLnTx/>
                                  <a:uFillTx/>
                                  <a:latin typeface="Cambria Math" panose="02040503050406030204" pitchFamily="18" charset="0"/>
                                  <a:ea typeface="微软雅黑" pitchFamily="34" charset="-122"/>
                                  <a:cs typeface="Times New Roman" pitchFamily="18" charset="0"/>
                                </a:rPr>
                              </m:ctrlPr>
                            </m:sSubPr>
                            <m:e>
                              <m:r>
                                <a:rPr kumimoji="0" lang="en-US" altLang="zh-CN" sz="2000" b="1" i="1" u="none" strike="noStrike" kern="0" cap="none" spc="0" normalizeH="0" baseline="0" noProof="0" smtClean="0">
                                  <a:ln>
                                    <a:noFill/>
                                  </a:ln>
                                  <a:solidFill>
                                    <a:srgbClr val="0070C0"/>
                                  </a:solidFill>
                                  <a:effectLst/>
                                  <a:uLnTx/>
                                  <a:uFillTx/>
                                  <a:latin typeface="Cambria Math"/>
                                  <a:ea typeface="微软雅黑" pitchFamily="34" charset="-122"/>
                                  <a:cs typeface="Times New Roman" pitchFamily="18" charset="0"/>
                                </a:rPr>
                                <m:t>𝒙</m:t>
                              </m:r>
                            </m:e>
                            <m:sub>
                              <m:r>
                                <a:rPr kumimoji="0" lang="en-US" altLang="zh-CN" sz="2000" b="1" i="1" u="none" strike="noStrike" kern="0" cap="none" spc="0" normalizeH="0" baseline="0" noProof="0" smtClean="0">
                                  <a:ln>
                                    <a:noFill/>
                                  </a:ln>
                                  <a:solidFill>
                                    <a:srgbClr val="0070C0"/>
                                  </a:solidFill>
                                  <a:effectLst/>
                                  <a:uLnTx/>
                                  <a:uFillTx/>
                                  <a:latin typeface="Cambria Math"/>
                                  <a:ea typeface="微软雅黑" pitchFamily="34" charset="-122"/>
                                  <a:cs typeface="Times New Roman" pitchFamily="18" charset="0"/>
                                </a:rPr>
                                <m:t>𝒊</m:t>
                              </m:r>
                            </m:sub>
                          </m:sSub>
                          <m:r>
                            <a:rPr kumimoji="0" lang="en-US" altLang="zh-CN" sz="2000" b="1" i="1" u="none" strike="noStrike" kern="0" cap="none" spc="0" normalizeH="0" baseline="0" noProof="0" smtClean="0">
                              <a:ln>
                                <a:noFill/>
                              </a:ln>
                              <a:solidFill>
                                <a:srgbClr val="0070C0"/>
                              </a:solidFill>
                              <a:effectLst/>
                              <a:uLnTx/>
                              <a:uFillTx/>
                              <a:latin typeface="Cambria Math"/>
                              <a:ea typeface="微软雅黑" pitchFamily="34" charset="-122"/>
                              <a:cs typeface="Times New Roman" pitchFamily="18" charset="0"/>
                            </a:rPr>
                            <m:t>,</m:t>
                          </m:r>
                          <m:sSub>
                            <m:sSubPr>
                              <m:ctrlPr>
                                <a:rPr kumimoji="0" lang="en-US" altLang="zh-CN" sz="2000" b="1" i="1" u="none" strike="noStrike" kern="0" cap="none" spc="0" normalizeH="0" baseline="0" noProof="0" smtClean="0">
                                  <a:ln>
                                    <a:noFill/>
                                  </a:ln>
                                  <a:solidFill>
                                    <a:srgbClr val="0070C0"/>
                                  </a:solidFill>
                                  <a:effectLst/>
                                  <a:uLnTx/>
                                  <a:uFillTx/>
                                  <a:latin typeface="Cambria Math" panose="02040503050406030204" pitchFamily="18" charset="0"/>
                                  <a:ea typeface="微软雅黑" pitchFamily="34" charset="-122"/>
                                  <a:cs typeface="Times New Roman" pitchFamily="18" charset="0"/>
                                </a:rPr>
                              </m:ctrlPr>
                            </m:sSubPr>
                            <m:e>
                              <m:r>
                                <a:rPr kumimoji="0" lang="en-US" altLang="zh-CN" sz="2000" b="1" i="1" u="none" strike="noStrike" kern="0" cap="none" spc="0" normalizeH="0" baseline="0" noProof="0" smtClean="0">
                                  <a:ln>
                                    <a:noFill/>
                                  </a:ln>
                                  <a:solidFill>
                                    <a:srgbClr val="0070C0"/>
                                  </a:solidFill>
                                  <a:effectLst/>
                                  <a:uLnTx/>
                                  <a:uFillTx/>
                                  <a:latin typeface="Cambria Math"/>
                                  <a:ea typeface="微软雅黑" pitchFamily="34" charset="-122"/>
                                  <a:cs typeface="Times New Roman" pitchFamily="18" charset="0"/>
                                </a:rPr>
                                <m:t>𝒚</m:t>
                              </m:r>
                            </m:e>
                            <m:sub>
                              <m:r>
                                <a:rPr kumimoji="0" lang="en-US" altLang="zh-CN" sz="2000" b="1" i="1" u="none" strike="noStrike" kern="0" cap="none" spc="0" normalizeH="0" baseline="0" noProof="0" smtClean="0">
                                  <a:ln>
                                    <a:noFill/>
                                  </a:ln>
                                  <a:solidFill>
                                    <a:srgbClr val="0070C0"/>
                                  </a:solidFill>
                                  <a:effectLst/>
                                  <a:uLnTx/>
                                  <a:uFillTx/>
                                  <a:latin typeface="Cambria Math"/>
                                  <a:ea typeface="微软雅黑" pitchFamily="34" charset="-122"/>
                                  <a:cs typeface="Times New Roman" pitchFamily="18" charset="0"/>
                                </a:rPr>
                                <m:t>𝒊</m:t>
                              </m:r>
                            </m:sub>
                          </m:sSub>
                        </m:e>
                      </m:d>
                      <m:r>
                        <a:rPr kumimoji="0" lang="en-US" altLang="zh-CN" sz="2000" b="1" i="1" u="none" strike="noStrike" kern="0" cap="none" spc="0" normalizeH="0" baseline="0" noProof="0" smtClean="0">
                          <a:ln>
                            <a:noFill/>
                          </a:ln>
                          <a:solidFill>
                            <a:srgbClr val="0070C0"/>
                          </a:solidFill>
                          <a:effectLst/>
                          <a:uLnTx/>
                          <a:uFillTx/>
                          <a:latin typeface="Cambria Math"/>
                          <a:ea typeface="微软雅黑" pitchFamily="34" charset="-122"/>
                          <a:cs typeface="Times New Roman" pitchFamily="18" charset="0"/>
                        </a:rPr>
                        <m:t>,</m:t>
                      </m:r>
                      <m:r>
                        <a:rPr kumimoji="0" lang="en-US" altLang="zh-CN" sz="2000" b="1" i="1" u="none" strike="noStrike" kern="0" cap="none" spc="0" normalizeH="0" baseline="0" noProof="0" smtClean="0">
                          <a:ln>
                            <a:noFill/>
                          </a:ln>
                          <a:solidFill>
                            <a:srgbClr val="0070C0"/>
                          </a:solidFill>
                          <a:effectLst/>
                          <a:uLnTx/>
                          <a:uFillTx/>
                          <a:latin typeface="Cambria Math"/>
                          <a:ea typeface="微软雅黑" pitchFamily="34" charset="-122"/>
                          <a:cs typeface="Times New Roman" pitchFamily="18" charset="0"/>
                        </a:rPr>
                        <m:t>𝒊</m:t>
                      </m:r>
                      <m:r>
                        <a:rPr kumimoji="0" lang="en-US" altLang="zh-CN" sz="2000" b="1" i="1" u="none" strike="noStrike" kern="0" cap="none" spc="0" normalizeH="0" baseline="0" noProof="0" smtClean="0">
                          <a:ln>
                            <a:noFill/>
                          </a:ln>
                          <a:solidFill>
                            <a:srgbClr val="0070C0"/>
                          </a:solidFill>
                          <a:effectLst/>
                          <a:uLnTx/>
                          <a:uFillTx/>
                          <a:latin typeface="Cambria Math"/>
                          <a:ea typeface="微软雅黑" pitchFamily="34" charset="-122"/>
                          <a:cs typeface="Times New Roman" pitchFamily="18" charset="0"/>
                        </a:rPr>
                        <m:t>=</m:t>
                      </m:r>
                      <m:r>
                        <a:rPr kumimoji="0" lang="en-US" altLang="zh-CN" sz="2000" b="1" i="1" u="none" strike="noStrike" kern="0" cap="none" spc="0" normalizeH="0" baseline="0" noProof="0" smtClean="0">
                          <a:ln>
                            <a:noFill/>
                          </a:ln>
                          <a:solidFill>
                            <a:srgbClr val="0070C0"/>
                          </a:solidFill>
                          <a:effectLst/>
                          <a:uLnTx/>
                          <a:uFillTx/>
                          <a:latin typeface="Cambria Math"/>
                          <a:ea typeface="微软雅黑" pitchFamily="34" charset="-122"/>
                          <a:cs typeface="Times New Roman" pitchFamily="18" charset="0"/>
                        </a:rPr>
                        <m:t>𝟏</m:t>
                      </m:r>
                      <m:r>
                        <a:rPr kumimoji="0" lang="en-US" altLang="zh-CN" sz="2000" b="1" i="1" u="none" strike="noStrike" kern="0" cap="none" spc="0" normalizeH="0" baseline="0" noProof="0" smtClean="0">
                          <a:ln>
                            <a:noFill/>
                          </a:ln>
                          <a:solidFill>
                            <a:srgbClr val="0070C0"/>
                          </a:solidFill>
                          <a:effectLst/>
                          <a:uLnTx/>
                          <a:uFillTx/>
                          <a:latin typeface="Cambria Math"/>
                          <a:ea typeface="微软雅黑" pitchFamily="34" charset="-122"/>
                          <a:cs typeface="Times New Roman" pitchFamily="18" charset="0"/>
                        </a:rPr>
                        <m:t>,…,</m:t>
                      </m:r>
                      <m:r>
                        <a:rPr kumimoji="0" lang="en-US" altLang="zh-CN" sz="2000" b="1" i="1" u="none" strike="noStrike" kern="0" cap="none" spc="0" normalizeH="0" baseline="0" noProof="0" smtClean="0">
                          <a:ln>
                            <a:noFill/>
                          </a:ln>
                          <a:solidFill>
                            <a:srgbClr val="0070C0"/>
                          </a:solidFill>
                          <a:effectLst/>
                          <a:uLnTx/>
                          <a:uFillTx/>
                          <a:latin typeface="Cambria Math"/>
                          <a:ea typeface="微软雅黑" pitchFamily="34" charset="-122"/>
                          <a:cs typeface="Times New Roman" pitchFamily="18" charset="0"/>
                        </a:rPr>
                        <m:t>𝒏</m:t>
                      </m:r>
                    </m:oMath>
                  </m:oMathPara>
                </a14:m>
                <a:endParaRPr kumimoji="0" lang="en-US" altLang="zh-CN" sz="2000" b="1" i="0" u="none" strike="noStrike" kern="0" cap="none" spc="0" normalizeH="0" baseline="0" noProof="0" dirty="0">
                  <a:ln>
                    <a:noFill/>
                  </a:ln>
                  <a:solidFill>
                    <a:srgbClr val="0070C0"/>
                  </a:solidFill>
                  <a:effectLst/>
                  <a:uLnTx/>
                  <a:uFillTx/>
                  <a:latin typeface="Times New Roman" pitchFamily="18" charset="0"/>
                  <a:ea typeface="微软雅黑" pitchFamily="34" charset="-122"/>
                  <a:cs typeface="Times New Roman" pitchFamily="18" charset="0"/>
                </a:endParaRPr>
              </a:p>
            </p:txBody>
          </p:sp>
        </mc:Choice>
        <mc:Fallback xmlns="">
          <p:sp>
            <p:nvSpPr>
              <p:cNvPr id="8" name="圆角矩形 7"/>
              <p:cNvSpPr>
                <a:spLocks noRot="1" noChangeAspect="1" noMove="1" noResize="1" noEditPoints="1" noAdjustHandles="1" noChangeArrowheads="1" noChangeShapeType="1" noTextEdit="1"/>
              </p:cNvSpPr>
              <p:nvPr/>
            </p:nvSpPr>
            <p:spPr bwMode="auto">
              <a:xfrm>
                <a:off x="1211287" y="3714904"/>
                <a:ext cx="2529444" cy="855022"/>
              </a:xfrm>
              <a:prstGeom prst="roundRect">
                <a:avLst/>
              </a:prstGeom>
              <a:blipFill rotWithShape="1">
                <a:blip r:embed="rId2"/>
                <a:stretch>
                  <a:fillRect/>
                </a:stretch>
              </a:blipFill>
              <a:ln w="9525" cap="flat" cmpd="sng" algn="ctr">
                <a:solidFill>
                  <a:srgbClr val="FFFFFF">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TextBox 10"/>
              <p:cNvSpPr txBox="1"/>
              <p:nvPr/>
            </p:nvSpPr>
            <p:spPr>
              <a:xfrm>
                <a:off x="1128155" y="2048713"/>
                <a:ext cx="3075709" cy="553998"/>
              </a:xfrm>
              <a:prstGeom prst="rect">
                <a:avLst/>
              </a:prstGeom>
              <a:noFill/>
            </p:spPr>
            <p:txBody>
              <a:bodyPr wrap="square" rtlCol="0">
                <a:spAutoFit/>
              </a:bodyPr>
              <a:lstStyle/>
              <a:p>
                <a:pPr algn="ctr">
                  <a:lnSpc>
                    <a:spcPct val="150000"/>
                  </a:lnSpc>
                </a:pPr>
                <a:r>
                  <a:rPr lang="zh-CN" altLang="en-US" sz="2000" dirty="0">
                    <a:ea typeface="黑体" pitchFamily="49" charset="-122"/>
                  </a:rPr>
                  <a:t>训练</a:t>
                </a:r>
                <a14:m>
                  <m:oMath xmlns:m="http://schemas.openxmlformats.org/officeDocument/2006/math">
                    <m:r>
                      <a:rPr lang="zh-CN" altLang="en-US" sz="2000" i="1">
                        <a:latin typeface="Cambria Math"/>
                        <a:ea typeface="黑体" pitchFamily="49" charset="-122"/>
                      </a:rPr>
                      <m:t>映射函数</m:t>
                    </m:r>
                    <m:r>
                      <a:rPr lang="en-US" altLang="zh-CN" sz="2000" b="0" i="1" smtClean="0">
                        <a:latin typeface="Cambria Math"/>
                        <a:ea typeface="黑体" pitchFamily="49" charset="-122"/>
                      </a:rPr>
                      <m:t>𝑓</m:t>
                    </m:r>
                  </m:oMath>
                </a14:m>
                <a:endParaRPr lang="en-US" altLang="zh-CN" sz="2000" dirty="0">
                  <a:ea typeface="黑体" pitchFamily="49" charset="-122"/>
                </a:endParaRPr>
              </a:p>
            </p:txBody>
          </p:sp>
        </mc:Choice>
        <mc:Fallback xmlns="">
          <p:sp>
            <p:nvSpPr>
              <p:cNvPr id="11" name="TextBox 10"/>
              <p:cNvSpPr txBox="1">
                <a:spLocks noRot="1" noChangeAspect="1" noMove="1" noResize="1" noEditPoints="1" noAdjustHandles="1" noChangeArrowheads="1" noChangeShapeType="1" noTextEdit="1"/>
              </p:cNvSpPr>
              <p:nvPr/>
            </p:nvSpPr>
            <p:spPr>
              <a:xfrm>
                <a:off x="1128154" y="1536535"/>
                <a:ext cx="3075709" cy="553998"/>
              </a:xfrm>
              <a:prstGeom prst="rect">
                <a:avLst/>
              </a:prstGeom>
              <a:blipFill rotWithShape="1">
                <a:blip r:embed="rId3"/>
                <a:stretch>
                  <a:fillRect b="-5495"/>
                </a:stretch>
              </a:blipFill>
            </p:spPr>
            <p:txBody>
              <a:bodyPr/>
              <a:lstStyle/>
              <a:p>
                <a:r>
                  <a:rPr lang="zh-CN" altLang="en-US">
                    <a:noFill/>
                  </a:rPr>
                  <a:t> </a:t>
                </a:r>
              </a:p>
            </p:txBody>
          </p:sp>
        </mc:Fallback>
      </mc:AlternateContent>
      <p:sp>
        <p:nvSpPr>
          <p:cNvPr id="12" name="上箭头 11"/>
          <p:cNvSpPr/>
          <p:nvPr/>
        </p:nvSpPr>
        <p:spPr>
          <a:xfrm>
            <a:off x="2363202" y="2827836"/>
            <a:ext cx="237519" cy="501144"/>
          </a:xfrm>
          <a:prstGeom prst="up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itchFamily="49" charset="-122"/>
            </a:endParaRPr>
          </a:p>
        </p:txBody>
      </p:sp>
      <p:sp>
        <p:nvSpPr>
          <p:cNvPr id="4" name="右箭头 3"/>
          <p:cNvSpPr/>
          <p:nvPr/>
        </p:nvSpPr>
        <p:spPr>
          <a:xfrm>
            <a:off x="3990109" y="2192920"/>
            <a:ext cx="1401288" cy="471347"/>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itchFamily="49" charset="-122"/>
            </a:endParaRPr>
          </a:p>
        </p:txBody>
      </p:sp>
      <p:sp>
        <p:nvSpPr>
          <p:cNvPr id="5" name="矩形 4"/>
          <p:cNvSpPr/>
          <p:nvPr/>
        </p:nvSpPr>
        <p:spPr>
          <a:xfrm>
            <a:off x="5700156" y="1200130"/>
            <a:ext cx="1555668" cy="405668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marL="285750" indent="-285750">
              <a:lnSpc>
                <a:spcPct val="200000"/>
              </a:lnSpc>
              <a:buFont typeface="Wingdings" panose="05000000000000000000" pitchFamily="2" charset="2"/>
              <a:buChar char="l"/>
            </a:pPr>
            <a:r>
              <a:rPr lang="zh-CN" altLang="en-US" sz="2400" dirty="0">
                <a:ea typeface="黑体" pitchFamily="49" charset="-122"/>
              </a:rPr>
              <a:t>分类</a:t>
            </a:r>
            <a:endParaRPr lang="en-US" altLang="zh-CN" sz="2400" dirty="0">
              <a:ea typeface="黑体" pitchFamily="49" charset="-122"/>
            </a:endParaRPr>
          </a:p>
          <a:p>
            <a:pPr marL="285750" indent="-285750">
              <a:lnSpc>
                <a:spcPct val="200000"/>
              </a:lnSpc>
              <a:buFont typeface="Wingdings" panose="05000000000000000000" pitchFamily="2" charset="2"/>
              <a:buChar char="l"/>
            </a:pPr>
            <a:r>
              <a:rPr lang="zh-CN" altLang="en-US" sz="2400" dirty="0">
                <a:ea typeface="黑体" pitchFamily="49" charset="-122"/>
              </a:rPr>
              <a:t>识别</a:t>
            </a:r>
            <a:endParaRPr lang="en-US" altLang="zh-CN" sz="2400" dirty="0">
              <a:ea typeface="黑体" pitchFamily="49" charset="-122"/>
            </a:endParaRPr>
          </a:p>
          <a:p>
            <a:pPr marL="285750" indent="-285750">
              <a:lnSpc>
                <a:spcPct val="200000"/>
              </a:lnSpc>
              <a:buFont typeface="Wingdings" panose="05000000000000000000" pitchFamily="2" charset="2"/>
              <a:buChar char="l"/>
            </a:pPr>
            <a:r>
              <a:rPr lang="zh-CN" altLang="en-US" sz="2400" dirty="0">
                <a:ea typeface="黑体" pitchFamily="49" charset="-122"/>
              </a:rPr>
              <a:t>推荐</a:t>
            </a:r>
            <a:endParaRPr lang="en-US" altLang="zh-CN" sz="2400" dirty="0">
              <a:ea typeface="黑体" pitchFamily="49" charset="-122"/>
            </a:endParaRPr>
          </a:p>
          <a:p>
            <a:pPr marL="285750" indent="-285750">
              <a:lnSpc>
                <a:spcPct val="200000"/>
              </a:lnSpc>
              <a:buFont typeface="Wingdings" panose="05000000000000000000" pitchFamily="2" charset="2"/>
              <a:buChar char="l"/>
            </a:pPr>
            <a:r>
              <a:rPr lang="en-US" altLang="zh-CN" sz="2400" dirty="0">
                <a:ea typeface="黑体" pitchFamily="49" charset="-122"/>
              </a:rPr>
              <a:t>…</a:t>
            </a:r>
            <a:endParaRPr lang="zh-CN" altLang="en-US" sz="2400" dirty="0">
              <a:ea typeface="黑体" pitchFamily="49" charset="-122"/>
            </a:endParaRPr>
          </a:p>
        </p:txBody>
      </p:sp>
    </p:spTree>
    <p:extLst>
      <p:ext uri="{BB962C8B-B14F-4D97-AF65-F5344CB8AC3E}">
        <p14:creationId xmlns:p14="http://schemas.microsoft.com/office/powerpoint/2010/main" val="19502231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3">
            <a:extLst>
              <a:ext uri="{FF2B5EF4-FFF2-40B4-BE49-F238E27FC236}">
                <a16:creationId xmlns:a16="http://schemas.microsoft.com/office/drawing/2014/main" id="{6A300084-DFA3-084C-B2F2-40059E9D0BA3}"/>
              </a:ext>
            </a:extLst>
          </p:cNvPr>
          <p:cNvSpPr>
            <a:spLocks noChangeArrowheads="1"/>
          </p:cNvSpPr>
          <p:nvPr/>
        </p:nvSpPr>
        <p:spPr bwMode="auto">
          <a:xfrm>
            <a:off x="15114" y="99620"/>
            <a:ext cx="6780609" cy="9080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800">
                <a:solidFill>
                  <a:schemeClr val="tx1"/>
                </a:solidFill>
                <a:latin typeface="Verdana" panose="020B0604030504040204" pitchFamily="34" charset="0"/>
                <a:ea typeface="宋体" panose="02010600030101010101" pitchFamily="2" charset="-122"/>
              </a:defRPr>
            </a:lvl1pPr>
            <a:lvl2pPr marL="742950" indent="-285750">
              <a:defRPr sz="2800">
                <a:solidFill>
                  <a:schemeClr val="tx1"/>
                </a:solidFill>
                <a:latin typeface="Verdana" panose="020B0604030504040204" pitchFamily="34" charset="0"/>
                <a:ea typeface="宋体" panose="02010600030101010101" pitchFamily="2" charset="-122"/>
              </a:defRPr>
            </a:lvl2pPr>
            <a:lvl3pPr marL="1143000" indent="-228600">
              <a:defRPr sz="2800">
                <a:solidFill>
                  <a:schemeClr val="tx1"/>
                </a:solidFill>
                <a:latin typeface="Verdana" panose="020B0604030504040204" pitchFamily="34" charset="0"/>
                <a:ea typeface="宋体" panose="02010600030101010101" pitchFamily="2" charset="-122"/>
              </a:defRPr>
            </a:lvl3pPr>
            <a:lvl4pPr marL="1600200" indent="-228600">
              <a:defRPr sz="2800">
                <a:solidFill>
                  <a:schemeClr val="tx1"/>
                </a:solidFill>
                <a:latin typeface="Verdana" panose="020B0604030504040204" pitchFamily="34" charset="0"/>
                <a:ea typeface="宋体" panose="02010600030101010101" pitchFamily="2" charset="-122"/>
              </a:defRPr>
            </a:lvl4pPr>
            <a:lvl5pPr marL="2057400" indent="-228600">
              <a:defRPr sz="28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9pPr>
          </a:lstStyle>
          <a:p>
            <a:pPr>
              <a:buFont typeface="Arial" panose="020B0604020202020204" pitchFamily="34" charset="0"/>
              <a:buNone/>
            </a:pPr>
            <a:r>
              <a:rPr lang="zh-CN" altLang="en-US" sz="2400" b="1" dirty="0">
                <a:solidFill>
                  <a:srgbClr val="C00000"/>
                </a:solidFill>
                <a:latin typeface="+mn-lt"/>
                <a:ea typeface="微软雅黑" panose="020B0503020204020204" pitchFamily="34" charset="-122"/>
                <a:sym typeface="Times New Roman" panose="02020603050405020304" pitchFamily="18" charset="0"/>
              </a:rPr>
              <a:t>  提纲</a:t>
            </a:r>
          </a:p>
        </p:txBody>
      </p:sp>
      <p:sp>
        <p:nvSpPr>
          <p:cNvPr id="22" name="矩形 7"/>
          <p:cNvSpPr>
            <a:spLocks noChangeArrowheads="1"/>
          </p:cNvSpPr>
          <p:nvPr/>
        </p:nvSpPr>
        <p:spPr bwMode="auto">
          <a:xfrm>
            <a:off x="233846" y="1819764"/>
            <a:ext cx="7200000" cy="430182"/>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kumimoji="0" lang="zh-CN" altLang="en-US" sz="2000" b="1" dirty="0">
                <a:solidFill>
                  <a:srgbClr val="00B0F0"/>
                </a:solidFill>
                <a:latin typeface="+mn-lt"/>
                <a:ea typeface="微软雅黑" panose="020B0503020204020204" pitchFamily="34" charset="-122"/>
                <a:sym typeface="Calibri" panose="020F0502020204030204" pitchFamily="34" charset="0"/>
              </a:rPr>
              <a:t>二、回归分析</a:t>
            </a:r>
          </a:p>
        </p:txBody>
      </p:sp>
      <p:sp>
        <p:nvSpPr>
          <p:cNvPr id="24" name="矩形 7"/>
          <p:cNvSpPr>
            <a:spLocks noChangeArrowheads="1"/>
          </p:cNvSpPr>
          <p:nvPr/>
        </p:nvSpPr>
        <p:spPr bwMode="auto">
          <a:xfrm>
            <a:off x="233846" y="1042436"/>
            <a:ext cx="7200000" cy="430182"/>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a:lnSpc>
                <a:spcPct val="120000"/>
              </a:lnSpc>
            </a:pPr>
            <a:r>
              <a:rPr kumimoji="0" lang="zh-CN" altLang="en-US" sz="2000" b="1" dirty="0">
                <a:solidFill>
                  <a:srgbClr val="C00000"/>
                </a:solidFill>
                <a:latin typeface="+mn-lt"/>
                <a:ea typeface="微软雅黑" panose="020B0503020204020204" pitchFamily="34" charset="-122"/>
              </a:rPr>
              <a:t>一、机器学习基本概念</a:t>
            </a:r>
          </a:p>
        </p:txBody>
      </p:sp>
      <p:sp>
        <p:nvSpPr>
          <p:cNvPr id="8" name="矩形 7"/>
          <p:cNvSpPr>
            <a:spLocks noChangeArrowheads="1"/>
          </p:cNvSpPr>
          <p:nvPr/>
        </p:nvSpPr>
        <p:spPr bwMode="auto">
          <a:xfrm>
            <a:off x="233846" y="3374420"/>
            <a:ext cx="7200000" cy="461665"/>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kumimoji="0" lang="zh-CN" altLang="en-US" sz="2000" b="1" dirty="0">
                <a:solidFill>
                  <a:srgbClr val="C00000"/>
                </a:solidFill>
                <a:latin typeface="+mn-lt"/>
                <a:ea typeface="微软雅黑" panose="020B0503020204020204" pitchFamily="34" charset="-122"/>
                <a:sym typeface="Calibri" panose="020F0502020204030204" pitchFamily="34" charset="0"/>
              </a:rPr>
              <a:t>四、线性区别分析</a:t>
            </a:r>
          </a:p>
        </p:txBody>
      </p:sp>
      <p:sp>
        <p:nvSpPr>
          <p:cNvPr id="7" name="矩形 7"/>
          <p:cNvSpPr>
            <a:spLocks noChangeArrowheads="1"/>
          </p:cNvSpPr>
          <p:nvPr/>
        </p:nvSpPr>
        <p:spPr bwMode="auto">
          <a:xfrm>
            <a:off x="233846" y="2597092"/>
            <a:ext cx="7200000" cy="461665"/>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kumimoji="0" lang="zh-CN" altLang="en-US" sz="2000" b="1" dirty="0">
                <a:solidFill>
                  <a:srgbClr val="C00000"/>
                </a:solidFill>
                <a:latin typeface="+mn-lt"/>
                <a:ea typeface="微软雅黑" panose="020B0503020204020204" pitchFamily="34" charset="-122"/>
                <a:sym typeface="Calibri" panose="020F0502020204030204" pitchFamily="34" charset="0"/>
              </a:rPr>
              <a:t>三、决策树</a:t>
            </a:r>
          </a:p>
        </p:txBody>
      </p:sp>
      <p:sp>
        <p:nvSpPr>
          <p:cNvPr id="9" name="矩形 8"/>
          <p:cNvSpPr>
            <a:spLocks noChangeArrowheads="1"/>
          </p:cNvSpPr>
          <p:nvPr/>
        </p:nvSpPr>
        <p:spPr bwMode="auto">
          <a:xfrm>
            <a:off x="233846" y="4151748"/>
            <a:ext cx="7200000" cy="461665"/>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kumimoji="0" lang="zh-CN" altLang="en-US" sz="2000" b="1" dirty="0">
                <a:solidFill>
                  <a:srgbClr val="C00000"/>
                </a:solidFill>
                <a:latin typeface="+mn-lt"/>
                <a:ea typeface="微软雅黑" panose="020B0503020204020204" pitchFamily="34" charset="-122"/>
                <a:sym typeface="Calibri" panose="020F0502020204030204" pitchFamily="34" charset="0"/>
              </a:rPr>
              <a:t>五、</a:t>
            </a:r>
            <a:r>
              <a:rPr kumimoji="0" lang="en-US" altLang="zh-CN" sz="2000" b="1" dirty="0">
                <a:solidFill>
                  <a:srgbClr val="C00000"/>
                </a:solidFill>
                <a:latin typeface="+mn-lt"/>
                <a:ea typeface="微软雅黑" panose="020B0503020204020204" pitchFamily="34" charset="-122"/>
                <a:sym typeface="Calibri" panose="020F0502020204030204" pitchFamily="34" charset="0"/>
              </a:rPr>
              <a:t>Ada Boosting</a:t>
            </a:r>
            <a:endParaRPr kumimoji="0" lang="zh-CN" altLang="en-US" sz="2000" b="1" dirty="0">
              <a:solidFill>
                <a:srgbClr val="C00000"/>
              </a:solidFill>
              <a:latin typeface="+mn-lt"/>
              <a:ea typeface="微软雅黑" panose="020B0503020204020204" pitchFamily="34" charset="-122"/>
              <a:sym typeface="Calibri" panose="020F0502020204030204" pitchFamily="34" charset="0"/>
            </a:endParaRPr>
          </a:p>
        </p:txBody>
      </p:sp>
      <p:sp>
        <p:nvSpPr>
          <p:cNvPr id="10" name="矩形 9"/>
          <p:cNvSpPr>
            <a:spLocks noChangeArrowheads="1"/>
          </p:cNvSpPr>
          <p:nvPr/>
        </p:nvSpPr>
        <p:spPr bwMode="auto">
          <a:xfrm>
            <a:off x="233846" y="4973126"/>
            <a:ext cx="7200000" cy="461665"/>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kumimoji="0" lang="zh-CN" altLang="en-US" sz="2000" b="1" dirty="0">
                <a:solidFill>
                  <a:srgbClr val="C00000"/>
                </a:solidFill>
                <a:latin typeface="+mn-lt"/>
                <a:ea typeface="微软雅黑" panose="020B0503020204020204" pitchFamily="34" charset="-122"/>
                <a:sym typeface="Calibri" panose="020F0502020204030204" pitchFamily="34" charset="0"/>
              </a:rPr>
              <a:t>六、支持向量机</a:t>
            </a:r>
          </a:p>
        </p:txBody>
      </p:sp>
      <p:sp>
        <p:nvSpPr>
          <p:cNvPr id="11" name="矩形 10">
            <a:extLst>
              <a:ext uri="{FF2B5EF4-FFF2-40B4-BE49-F238E27FC236}">
                <a16:creationId xmlns:a16="http://schemas.microsoft.com/office/drawing/2014/main" id="{2DC4A378-730D-4661-9E80-0245237989B6}"/>
              </a:ext>
            </a:extLst>
          </p:cNvPr>
          <p:cNvSpPr>
            <a:spLocks noChangeArrowheads="1"/>
          </p:cNvSpPr>
          <p:nvPr/>
        </p:nvSpPr>
        <p:spPr bwMode="auto">
          <a:xfrm>
            <a:off x="233846" y="5794504"/>
            <a:ext cx="7200000" cy="461665"/>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kumimoji="0" lang="zh-CN" altLang="en-US" sz="2000" b="1" dirty="0">
                <a:solidFill>
                  <a:srgbClr val="C00000"/>
                </a:solidFill>
                <a:latin typeface="+mn-lt"/>
                <a:ea typeface="微软雅黑" panose="020B0503020204020204" pitchFamily="34" charset="-122"/>
                <a:sym typeface="Calibri" panose="020F0502020204030204" pitchFamily="34" charset="0"/>
              </a:rPr>
              <a:t>七、生成学习模型</a:t>
            </a:r>
          </a:p>
        </p:txBody>
      </p:sp>
    </p:spTree>
    <p:extLst>
      <p:ext uri="{BB962C8B-B14F-4D97-AF65-F5344CB8AC3E}">
        <p14:creationId xmlns:p14="http://schemas.microsoft.com/office/powerpoint/2010/main" val="6951686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a:spLocks noGrp="1"/>
          </p:cNvSpPr>
          <p:nvPr>
            <p:ph type="title"/>
          </p:nvPr>
        </p:nvSpPr>
        <p:spPr>
          <a:xfrm>
            <a:off x="463137" y="153625"/>
            <a:ext cx="8266714" cy="657727"/>
          </a:xfrm>
        </p:spPr>
        <p:txBody>
          <a:bodyPr/>
          <a:lstStyle/>
          <a:p>
            <a:pPr marL="0" defTabSz="914400" fontAlgn="base">
              <a:spcAft>
                <a:spcPct val="0"/>
              </a:spcAft>
              <a:defRPr/>
            </a:pPr>
            <a:r>
              <a:rPr lang="zh-CN" altLang="en-US" sz="2400" dirty="0">
                <a:latin typeface="Times New Roman" panose="02020603050405020304" pitchFamily="18" charset="0"/>
                <a:cs typeface="Times New Roman" panose="02020603050405020304" pitchFamily="18" charset="0"/>
              </a:rPr>
              <a:t>线性回归 </a:t>
            </a:r>
            <a:r>
              <a:rPr lang="en-US" altLang="zh-CN" sz="2400" dirty="0">
                <a:latin typeface="Times New Roman" panose="02020603050405020304" pitchFamily="18" charset="0"/>
                <a:cs typeface="Times New Roman" panose="02020603050405020304" pitchFamily="18" charset="0"/>
              </a:rPr>
              <a:t>(linear regression)</a:t>
            </a:r>
            <a:endParaRPr lang="zh-CN" altLang="en-US" sz="2400" kern="0" dirty="0">
              <a:solidFill>
                <a:srgbClr val="0070C0"/>
              </a:solidFill>
              <a:latin typeface="Times New Roman" pitchFamily="18" charset="0"/>
              <a:cs typeface="Times New Roman" pitchFamily="18" charset="0"/>
            </a:endParaRPr>
          </a:p>
        </p:txBody>
      </p:sp>
      <p:sp>
        <p:nvSpPr>
          <p:cNvPr id="4" name="矩形 3"/>
          <p:cNvSpPr/>
          <p:nvPr/>
        </p:nvSpPr>
        <p:spPr>
          <a:xfrm>
            <a:off x="339190" y="1536174"/>
            <a:ext cx="8514608" cy="3785652"/>
          </a:xfrm>
          <a:prstGeom prst="rect">
            <a:avLst/>
          </a:prstGeom>
        </p:spPr>
        <p:txBody>
          <a:bodyPr wrap="square">
            <a:spAutoFit/>
          </a:bodyPr>
          <a:lstStyle/>
          <a:p>
            <a:pPr marL="342900" indent="-342900">
              <a:lnSpc>
                <a:spcPct val="150000"/>
              </a:lnSpc>
              <a:buFont typeface="Wingdings" panose="05000000000000000000" pitchFamily="2" charset="2"/>
              <a:buChar char="l"/>
            </a:pPr>
            <a:r>
              <a:rPr lang="zh-CN" altLang="zh-CN" sz="2000" b="1" dirty="0">
                <a:latin typeface="Times New Roman" panose="02020603050405020304" pitchFamily="18" charset="0"/>
                <a:ea typeface="楷体" panose="02010609060101010101" pitchFamily="49" charset="-122"/>
                <a:cs typeface="Times New Roman" panose="02020603050405020304" pitchFamily="18" charset="0"/>
              </a:rPr>
              <a:t>在现实生活中，往往需要分析若干变量之间的关系，如碳排放量与气候变暖之间的关系、某一商品广告投入量与该商品销售量之间的关系等，这种分析不同变量之间存在关系的研究叫回归分析，刻画不同变量之间关系的模型被称为回归模型。</a:t>
            </a:r>
            <a:r>
              <a:rPr lang="zh-CN" altLang="en-US" sz="2000" b="1" dirty="0">
                <a:latin typeface="Times New Roman" panose="02020603050405020304" pitchFamily="18" charset="0"/>
                <a:ea typeface="楷体" panose="02010609060101010101" pitchFamily="49" charset="-122"/>
                <a:cs typeface="Times New Roman" panose="02020603050405020304" pitchFamily="18" charset="0"/>
              </a:rPr>
              <a:t>如果这个模型是线性的，则称为线性回归模型。</a:t>
            </a:r>
            <a:endParaRPr lang="en-US" altLang="zh-CN" sz="2000" b="1" dirty="0">
              <a:latin typeface="Times New Roman" panose="02020603050405020304" pitchFamily="18" charset="0"/>
              <a:ea typeface="楷体" panose="02010609060101010101" pitchFamily="49" charset="-122"/>
              <a:cs typeface="Times New Roman" panose="02020603050405020304" pitchFamily="18" charset="0"/>
            </a:endParaRPr>
          </a:p>
          <a:p>
            <a:pPr marL="342900" indent="-342900">
              <a:lnSpc>
                <a:spcPct val="150000"/>
              </a:lnSpc>
              <a:buFont typeface="Wingdings" panose="05000000000000000000" pitchFamily="2" charset="2"/>
              <a:buChar char="l"/>
            </a:pPr>
            <a:endParaRPr lang="en-US" altLang="zh-CN" sz="2000" b="1" dirty="0">
              <a:latin typeface="Times New Roman" panose="02020603050405020304" pitchFamily="18" charset="0"/>
              <a:ea typeface="楷体" panose="02010609060101010101" pitchFamily="49" charset="-122"/>
              <a:cs typeface="Times New Roman" panose="02020603050405020304" pitchFamily="18" charset="0"/>
            </a:endParaRPr>
          </a:p>
          <a:p>
            <a:pPr marL="342900" indent="-342900">
              <a:lnSpc>
                <a:spcPct val="150000"/>
              </a:lnSpc>
              <a:buFont typeface="Wingdings" panose="05000000000000000000" pitchFamily="2" charset="2"/>
              <a:buChar char="l"/>
            </a:pPr>
            <a:r>
              <a:rPr lang="zh-CN" altLang="zh-CN" sz="2000" b="1" dirty="0">
                <a:latin typeface="Times New Roman" panose="02020603050405020304" pitchFamily="18" charset="0"/>
                <a:ea typeface="楷体" panose="02010609060101010101" pitchFamily="49" charset="-122"/>
                <a:cs typeface="Times New Roman" panose="02020603050405020304" pitchFamily="18" charset="0"/>
              </a:rPr>
              <a:t>一旦确定了回归模型，就可以进行预测等分析工作，如从碳排放量预测气候变化程度、从广告投入量预测商品销售量等</a:t>
            </a:r>
            <a:r>
              <a:rPr lang="zh-CN" altLang="en-US" sz="2000" b="1" dirty="0">
                <a:latin typeface="Times New Roman" panose="02020603050405020304" pitchFamily="18" charset="0"/>
                <a:ea typeface="楷体" panose="02010609060101010101" pitchFamily="49" charset="-122"/>
                <a:cs typeface="Times New Roman" panose="02020603050405020304" pitchFamily="18" charset="0"/>
              </a:rPr>
              <a:t>。</a:t>
            </a:r>
          </a:p>
        </p:txBody>
      </p:sp>
    </p:spTree>
    <p:extLst>
      <p:ext uri="{BB962C8B-B14F-4D97-AF65-F5344CB8AC3E}">
        <p14:creationId xmlns:p14="http://schemas.microsoft.com/office/powerpoint/2010/main" val="36701055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矩形 1"/>
              <p:cNvSpPr/>
              <p:nvPr/>
            </p:nvSpPr>
            <p:spPr>
              <a:xfrm>
                <a:off x="142505" y="4310249"/>
                <a:ext cx="5240641" cy="1477328"/>
              </a:xfrm>
              <a:prstGeom prst="rect">
                <a:avLst/>
              </a:prstGeom>
            </p:spPr>
            <p:txBody>
              <a:bodyPr wrap="square">
                <a:spAutoFit/>
              </a:bodyPr>
              <a:lstStyle/>
              <a:p>
                <a:pPr marL="285750" indent="-285750" algn="just">
                  <a:buFont typeface="Wingdings" panose="05000000000000000000" pitchFamily="2" charset="2"/>
                  <a:buChar char="l"/>
                </a:pPr>
                <a:r>
                  <a:rPr lang="zh-CN" altLang="zh-CN" b="1" dirty="0">
                    <a:latin typeface="Times New Roman" panose="02020603050405020304" pitchFamily="18" charset="0"/>
                    <a:ea typeface="楷体" panose="02010609060101010101" pitchFamily="49" charset="-122"/>
                    <a:cs typeface="Times New Roman" panose="02020603050405020304" pitchFamily="18" charset="0"/>
                  </a:rPr>
                  <a:t>父母平均身高每增加一个单位</a:t>
                </a:r>
                <a:r>
                  <a:rPr lang="en-US" altLang="zh-CN" b="1" dirty="0">
                    <a:latin typeface="Times New Roman" panose="02020603050405020304" pitchFamily="18" charset="0"/>
                    <a:ea typeface="楷体" panose="02010609060101010101" pitchFamily="49" charset="-122"/>
                    <a:cs typeface="Times New Roman" panose="02020603050405020304" pitchFamily="18" charset="0"/>
                  </a:rPr>
                  <a:t>, </a:t>
                </a:r>
                <a:r>
                  <a:rPr lang="zh-CN" altLang="zh-CN" b="1" dirty="0">
                    <a:latin typeface="Times New Roman" panose="02020603050405020304" pitchFamily="18" charset="0"/>
                    <a:ea typeface="楷体" panose="02010609060101010101" pitchFamily="49" charset="-122"/>
                    <a:cs typeface="Times New Roman" panose="02020603050405020304" pitchFamily="18" charset="0"/>
                  </a:rPr>
                  <a:t>其成年子女平均身高只增加</a:t>
                </a:r>
                <a:r>
                  <a:rPr lang="en-US" altLang="zh-CN" b="1" dirty="0">
                    <a:latin typeface="Times New Roman" panose="02020603050405020304" pitchFamily="18" charset="0"/>
                    <a:ea typeface="楷体" panose="02010609060101010101" pitchFamily="49" charset="-122"/>
                    <a:cs typeface="Times New Roman" panose="02020603050405020304" pitchFamily="18" charset="0"/>
                  </a:rPr>
                  <a:t>0.516</a:t>
                </a:r>
                <a:r>
                  <a:rPr lang="zh-CN" altLang="zh-CN" b="1" dirty="0">
                    <a:latin typeface="Times New Roman" panose="02020603050405020304" pitchFamily="18" charset="0"/>
                    <a:ea typeface="楷体" panose="02010609060101010101" pitchFamily="49" charset="-122"/>
                    <a:cs typeface="Times New Roman" panose="02020603050405020304" pitchFamily="18" charset="0"/>
                  </a:rPr>
                  <a:t>个单位，它反映了这种</a:t>
                </a:r>
                <a:r>
                  <a:rPr lang="en-US" altLang="zh-CN" b="1" dirty="0">
                    <a:latin typeface="Times New Roman" panose="02020603050405020304" pitchFamily="18" charset="0"/>
                    <a:ea typeface="楷体" panose="02010609060101010101" pitchFamily="49" charset="-122"/>
                    <a:cs typeface="Times New Roman" panose="02020603050405020304" pitchFamily="18" charset="0"/>
                  </a:rPr>
                  <a:t>“</a:t>
                </a:r>
                <a:r>
                  <a:rPr lang="zh-CN" altLang="zh-CN" b="1" dirty="0">
                    <a:latin typeface="Times New Roman" panose="02020603050405020304" pitchFamily="18" charset="0"/>
                    <a:ea typeface="楷体" panose="02010609060101010101" pitchFamily="49" charset="-122"/>
                    <a:cs typeface="Times New Roman" panose="02020603050405020304" pitchFamily="18" charset="0"/>
                  </a:rPr>
                  <a:t>衰退</a:t>
                </a:r>
                <a:r>
                  <a:rPr lang="en-US" altLang="zh-CN" b="1" dirty="0">
                    <a:latin typeface="Times New Roman" panose="02020603050405020304" pitchFamily="18" charset="0"/>
                    <a:ea typeface="楷体" panose="02010609060101010101" pitchFamily="49" charset="-122"/>
                    <a:cs typeface="Times New Roman" panose="02020603050405020304" pitchFamily="18" charset="0"/>
                  </a:rPr>
                  <a:t>(regression)”</a:t>
                </a:r>
                <a:r>
                  <a:rPr lang="zh-CN" altLang="zh-CN" b="1" dirty="0">
                    <a:latin typeface="Times New Roman" panose="02020603050405020304" pitchFamily="18" charset="0"/>
                    <a:ea typeface="楷体" panose="02010609060101010101" pitchFamily="49" charset="-122"/>
                    <a:cs typeface="Times New Roman" panose="02020603050405020304" pitchFamily="18" charset="0"/>
                  </a:rPr>
                  <a:t>效应（</a:t>
                </a:r>
                <a:r>
                  <a:rPr lang="en-US" altLang="zh-CN" b="1" dirty="0">
                    <a:latin typeface="Times New Roman" panose="02020603050405020304" pitchFamily="18" charset="0"/>
                    <a:ea typeface="楷体" panose="02010609060101010101" pitchFamily="49" charset="-122"/>
                    <a:cs typeface="Times New Roman" panose="02020603050405020304" pitchFamily="18" charset="0"/>
                  </a:rPr>
                  <a:t>“</a:t>
                </a:r>
                <a:r>
                  <a:rPr lang="zh-CN" altLang="zh-CN" b="1" dirty="0">
                    <a:latin typeface="Times New Roman" panose="02020603050405020304" pitchFamily="18" charset="0"/>
                    <a:ea typeface="楷体" panose="02010609060101010101" pitchFamily="49" charset="-122"/>
                    <a:cs typeface="Times New Roman" panose="02020603050405020304" pitchFamily="18" charset="0"/>
                  </a:rPr>
                  <a:t>回归</a:t>
                </a:r>
                <a:r>
                  <a:rPr lang="en-US" altLang="zh-CN" b="1" dirty="0">
                    <a:latin typeface="Times New Roman" panose="02020603050405020304" pitchFamily="18" charset="0"/>
                    <a:ea typeface="楷体" panose="02010609060101010101" pitchFamily="49" charset="-122"/>
                    <a:cs typeface="Times New Roman" panose="02020603050405020304" pitchFamily="18" charset="0"/>
                  </a:rPr>
                  <a:t>”</a:t>
                </a:r>
                <a:r>
                  <a:rPr lang="zh-CN" altLang="zh-CN" b="1" dirty="0">
                    <a:latin typeface="Times New Roman" panose="02020603050405020304" pitchFamily="18" charset="0"/>
                    <a:ea typeface="楷体" panose="02010609060101010101" pitchFamily="49" charset="-122"/>
                    <a:cs typeface="Times New Roman" panose="02020603050405020304" pitchFamily="18" charset="0"/>
                  </a:rPr>
                  <a:t>到正常人平均身高）。</a:t>
                </a:r>
                <a:endParaRPr lang="en-US" altLang="zh-CN" b="1" dirty="0">
                  <a:latin typeface="Times New Roman" panose="02020603050405020304" pitchFamily="18" charset="0"/>
                  <a:ea typeface="楷体" panose="02010609060101010101" pitchFamily="49" charset="-122"/>
                  <a:cs typeface="Times New Roman" panose="02020603050405020304" pitchFamily="18" charset="0"/>
                </a:endParaRPr>
              </a:p>
              <a:p>
                <a:pPr marL="285750" indent="-285750" algn="just">
                  <a:buFont typeface="Wingdings" panose="05000000000000000000" pitchFamily="2" charset="2"/>
                  <a:buChar char="l"/>
                </a:pPr>
                <a:r>
                  <a:rPr lang="zh-CN" altLang="zh-CN" b="1" dirty="0">
                    <a:latin typeface="Times New Roman" panose="02020603050405020304" pitchFamily="18" charset="0"/>
                    <a:ea typeface="楷体" panose="02010609060101010101" pitchFamily="49" charset="-122"/>
                    <a:cs typeface="Times New Roman" panose="02020603050405020304" pitchFamily="18" charset="0"/>
                  </a:rPr>
                  <a:t>虽然</a:t>
                </a:r>
                <a14:m>
                  <m:oMath xmlns:m="http://schemas.openxmlformats.org/officeDocument/2006/math">
                    <m:r>
                      <a:rPr lang="en-US" altLang="zh-CN" b="1" i="1">
                        <a:latin typeface="Cambria Math"/>
                      </a:rPr>
                      <m:t>𝒙</m:t>
                    </m:r>
                  </m:oMath>
                </a14:m>
                <a:r>
                  <a:rPr lang="zh-CN" altLang="zh-CN" b="1" dirty="0">
                    <a:latin typeface="Times New Roman" panose="02020603050405020304" pitchFamily="18" charset="0"/>
                    <a:ea typeface="楷体" panose="02010609060101010101" pitchFamily="49" charset="-122"/>
                    <a:cs typeface="Times New Roman" panose="02020603050405020304" pitchFamily="18" charset="0"/>
                  </a:rPr>
                  <a:t>和</a:t>
                </a:r>
                <a14:m>
                  <m:oMath xmlns:m="http://schemas.openxmlformats.org/officeDocument/2006/math">
                    <m:r>
                      <a:rPr lang="en-US" altLang="zh-CN" b="1" i="1">
                        <a:latin typeface="Cambria Math"/>
                      </a:rPr>
                      <m:t>𝐲</m:t>
                    </m:r>
                  </m:oMath>
                </a14:m>
                <a:r>
                  <a:rPr lang="zh-CN" altLang="zh-CN" b="1" dirty="0">
                    <a:latin typeface="Times New Roman" panose="02020603050405020304" pitchFamily="18" charset="0"/>
                    <a:ea typeface="楷体" panose="02010609060101010101" pitchFamily="49" charset="-122"/>
                    <a:cs typeface="Times New Roman" panose="02020603050405020304" pitchFamily="18" charset="0"/>
                  </a:rPr>
                  <a:t>之间并不总是具有</a:t>
                </a:r>
                <a:r>
                  <a:rPr lang="en-US" altLang="zh-CN" b="1" dirty="0">
                    <a:latin typeface="Times New Roman" panose="02020603050405020304" pitchFamily="18" charset="0"/>
                    <a:ea typeface="楷体" panose="02010609060101010101" pitchFamily="49" charset="-122"/>
                    <a:cs typeface="Times New Roman" panose="02020603050405020304" pitchFamily="18" charset="0"/>
                  </a:rPr>
                  <a:t>“</a:t>
                </a:r>
                <a:r>
                  <a:rPr lang="zh-CN" altLang="zh-CN" b="1" dirty="0">
                    <a:latin typeface="Times New Roman" panose="02020603050405020304" pitchFamily="18" charset="0"/>
                    <a:ea typeface="楷体" panose="02010609060101010101" pitchFamily="49" charset="-122"/>
                    <a:cs typeface="Times New Roman" panose="02020603050405020304" pitchFamily="18" charset="0"/>
                  </a:rPr>
                  <a:t>衰退</a:t>
                </a:r>
                <a:r>
                  <a:rPr lang="en-US" altLang="zh-CN" b="1" dirty="0">
                    <a:latin typeface="Times New Roman" panose="02020603050405020304" pitchFamily="18" charset="0"/>
                    <a:ea typeface="楷体" panose="02010609060101010101" pitchFamily="49" charset="-122"/>
                    <a:cs typeface="Times New Roman" panose="02020603050405020304" pitchFamily="18" charset="0"/>
                  </a:rPr>
                  <a:t>”</a:t>
                </a:r>
                <a:r>
                  <a:rPr lang="zh-CN" altLang="zh-CN" b="1" dirty="0">
                    <a:latin typeface="Times New Roman" panose="02020603050405020304" pitchFamily="18" charset="0"/>
                    <a:ea typeface="楷体" panose="02010609060101010101" pitchFamily="49" charset="-122"/>
                    <a:cs typeface="Times New Roman" panose="02020603050405020304" pitchFamily="18" charset="0"/>
                  </a:rPr>
                  <a:t>（回归）关系，但是</a:t>
                </a:r>
                <a:r>
                  <a:rPr lang="en-US" altLang="zh-CN" b="1" dirty="0">
                    <a:latin typeface="Times New Roman" panose="02020603050405020304" pitchFamily="18" charset="0"/>
                    <a:ea typeface="楷体" panose="02010609060101010101" pitchFamily="49" charset="-122"/>
                    <a:cs typeface="Times New Roman" panose="02020603050405020304" pitchFamily="18" charset="0"/>
                  </a:rPr>
                  <a:t>“</a:t>
                </a:r>
                <a:r>
                  <a:rPr lang="zh-CN" altLang="zh-CN" b="1" dirty="0">
                    <a:latin typeface="Times New Roman" panose="02020603050405020304" pitchFamily="18" charset="0"/>
                    <a:ea typeface="楷体" panose="02010609060101010101" pitchFamily="49" charset="-122"/>
                    <a:cs typeface="Times New Roman" panose="02020603050405020304" pitchFamily="18" charset="0"/>
                  </a:rPr>
                  <a:t>线性回归</a:t>
                </a:r>
                <a:r>
                  <a:rPr lang="en-US" altLang="zh-CN" b="1" dirty="0">
                    <a:latin typeface="Times New Roman" panose="02020603050405020304" pitchFamily="18" charset="0"/>
                    <a:ea typeface="楷体" panose="02010609060101010101" pitchFamily="49" charset="-122"/>
                    <a:cs typeface="Times New Roman" panose="02020603050405020304" pitchFamily="18" charset="0"/>
                  </a:rPr>
                  <a:t>”</a:t>
                </a:r>
                <a:r>
                  <a:rPr lang="zh-CN" altLang="zh-CN" b="1" dirty="0">
                    <a:latin typeface="Times New Roman" panose="02020603050405020304" pitchFamily="18" charset="0"/>
                    <a:ea typeface="楷体" panose="02010609060101010101" pitchFamily="49" charset="-122"/>
                    <a:cs typeface="Times New Roman" panose="02020603050405020304" pitchFamily="18" charset="0"/>
                  </a:rPr>
                  <a:t>这一名称就保留了下来了。 </a:t>
                </a:r>
              </a:p>
            </p:txBody>
          </p:sp>
        </mc:Choice>
        <mc:Fallback xmlns="">
          <p:sp>
            <p:nvSpPr>
              <p:cNvPr id="2" name="矩形 1"/>
              <p:cNvSpPr>
                <a:spLocks noRot="1" noChangeAspect="1" noMove="1" noResize="1" noEditPoints="1" noAdjustHandles="1" noChangeArrowheads="1" noChangeShapeType="1" noTextEdit="1"/>
              </p:cNvSpPr>
              <p:nvPr/>
            </p:nvSpPr>
            <p:spPr>
              <a:xfrm>
                <a:off x="142505" y="4310249"/>
                <a:ext cx="5240641" cy="1477328"/>
              </a:xfrm>
              <a:prstGeom prst="rect">
                <a:avLst/>
              </a:prstGeom>
              <a:blipFill>
                <a:blip r:embed="rId2"/>
                <a:stretch>
                  <a:fillRect l="-698" t="-2893" r="-5349" b="-6198"/>
                </a:stretch>
              </a:blipFill>
            </p:spPr>
            <p:txBody>
              <a:bodyPr/>
              <a:lstStyle/>
              <a:p>
                <a:r>
                  <a:rPr lang="zh-CN" altLang="en-US">
                    <a:noFill/>
                  </a:rPr>
                  <a:t> </a:t>
                </a:r>
              </a:p>
            </p:txBody>
          </p:sp>
        </mc:Fallback>
      </mc:AlternateContent>
      <p:pic>
        <p:nvPicPr>
          <p:cNvPr id="1026" name="Picture 2" descr="Francis Galton 1850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18872" y="1662545"/>
            <a:ext cx="1461107" cy="2647704"/>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p:nvSpPr>
        <p:spPr>
          <a:xfrm>
            <a:off x="5985165" y="4512817"/>
            <a:ext cx="2398815" cy="1200329"/>
          </a:xfrm>
          <a:prstGeom prst="rect">
            <a:avLst/>
          </a:prstGeom>
        </p:spPr>
        <p:txBody>
          <a:bodyPr wrap="square">
            <a:spAutoFit/>
          </a:bodyPr>
          <a:lstStyle/>
          <a:p>
            <a:pPr algn="ctr"/>
            <a:r>
              <a:rPr lang="zh-CN" altLang="zh-CN" b="1" dirty="0">
                <a:latin typeface="Times New Roman" panose="02020603050405020304" pitchFamily="18" charset="0"/>
                <a:ea typeface="楷体" panose="02010609060101010101" pitchFamily="49" charset="-122"/>
                <a:cs typeface="Times New Roman" panose="02020603050405020304" pitchFamily="18" charset="0"/>
              </a:rPr>
              <a:t>英国著名生物学家兼统计学家高尔顿</a:t>
            </a:r>
            <a:endParaRPr lang="en-US" altLang="zh-CN" b="1" dirty="0">
              <a:latin typeface="Times New Roman" panose="02020603050405020304" pitchFamily="18" charset="0"/>
              <a:ea typeface="楷体" panose="02010609060101010101" pitchFamily="49" charset="-122"/>
              <a:cs typeface="Times New Roman" panose="02020603050405020304" pitchFamily="18" charset="0"/>
            </a:endParaRPr>
          </a:p>
          <a:p>
            <a:pPr algn="ctr"/>
            <a:r>
              <a:rPr lang="en-US" altLang="zh-CN" b="1" dirty="0">
                <a:latin typeface="Times New Roman" panose="02020603050405020304" pitchFamily="18" charset="0"/>
                <a:ea typeface="楷体" panose="02010609060101010101" pitchFamily="49" charset="-122"/>
                <a:cs typeface="Times New Roman" panose="02020603050405020304" pitchFamily="18" charset="0"/>
              </a:rPr>
              <a:t>Sir Francis Galton (1822-1911)</a:t>
            </a:r>
            <a:endParaRPr lang="zh-CN" altLang="en-US" b="1" dirty="0">
              <a:latin typeface="Times New Roman" panose="02020603050405020304" pitchFamily="18" charset="0"/>
              <a:ea typeface="楷体" panose="02010609060101010101" pitchFamily="49" charset="-122"/>
              <a:cs typeface="Times New Roman" panose="02020603050405020304" pitchFamily="18" charset="0"/>
            </a:endParaRPr>
          </a:p>
        </p:txBody>
      </p:sp>
      <p:grpSp>
        <p:nvGrpSpPr>
          <p:cNvPr id="15" name="组合 14"/>
          <p:cNvGrpSpPr/>
          <p:nvPr/>
        </p:nvGrpSpPr>
        <p:grpSpPr>
          <a:xfrm>
            <a:off x="380011" y="1662546"/>
            <a:ext cx="5003135" cy="2454233"/>
            <a:chOff x="380010" y="1246909"/>
            <a:chExt cx="5003135" cy="1840675"/>
          </a:xfrm>
        </p:grpSpPr>
        <p:sp>
          <p:nvSpPr>
            <p:cNvPr id="13" name="圆角矩形 12"/>
            <p:cNvSpPr/>
            <p:nvPr/>
          </p:nvSpPr>
          <p:spPr>
            <a:xfrm>
              <a:off x="380010" y="1246909"/>
              <a:ext cx="5003135" cy="1840675"/>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b="1" dirty="0">
                <a:latin typeface="Times New Roman" panose="02020603050405020304" pitchFamily="18" charset="0"/>
                <a:ea typeface="楷体" panose="02010609060101010101" pitchFamily="49"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5" name="矩形 4"/>
                <p:cNvSpPr/>
                <p:nvPr/>
              </p:nvSpPr>
              <p:spPr>
                <a:xfrm>
                  <a:off x="1072279" y="1433071"/>
                  <a:ext cx="3930884" cy="34624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b="1" i="1" smtClean="0">
                            <a:latin typeface="Cambria Math"/>
                          </a:rPr>
                          <m:t>𝐲</m:t>
                        </m:r>
                        <m:r>
                          <a:rPr lang="en-US" altLang="zh-CN" sz="2400" b="1" smtClean="0">
                            <a:latin typeface="Cambria Math"/>
                          </a:rPr>
                          <m:t>=</m:t>
                        </m:r>
                        <m:r>
                          <a:rPr lang="en-US" altLang="zh-CN" sz="2400" b="1" i="1" smtClean="0">
                            <a:latin typeface="Cambria Math"/>
                          </a:rPr>
                          <m:t>𝟑</m:t>
                        </m:r>
                        <m:r>
                          <a:rPr lang="en-US" altLang="zh-CN" sz="2400" b="1" i="1">
                            <a:latin typeface="Cambria Math"/>
                          </a:rPr>
                          <m:t>𝟑</m:t>
                        </m:r>
                        <m:r>
                          <a:rPr lang="en-US" altLang="zh-CN" sz="2400" b="1">
                            <a:latin typeface="Cambria Math"/>
                          </a:rPr>
                          <m:t>.</m:t>
                        </m:r>
                        <m:r>
                          <a:rPr lang="en-US" altLang="zh-CN" sz="2400" b="1" i="1">
                            <a:latin typeface="Cambria Math"/>
                          </a:rPr>
                          <m:t>𝟕</m:t>
                        </m:r>
                        <m:r>
                          <a:rPr lang="en-US" altLang="zh-CN" sz="2400" b="1" i="1" smtClean="0">
                            <a:latin typeface="Cambria Math"/>
                          </a:rPr>
                          <m:t>𝟑</m:t>
                        </m:r>
                        <m:r>
                          <a:rPr lang="en-US" altLang="zh-CN" sz="2400" b="1" i="1" smtClean="0">
                            <a:latin typeface="Cambria Math"/>
                          </a:rPr>
                          <m:t>(</m:t>
                        </m:r>
                        <m:r>
                          <a:rPr lang="zh-CN" altLang="en-US" sz="2400" b="1" i="1">
                            <a:latin typeface="Cambria Math"/>
                          </a:rPr>
                          <m:t>英寸</m:t>
                        </m:r>
                        <m:r>
                          <a:rPr lang="en-US" altLang="zh-CN" sz="2400" b="1" i="1" smtClean="0">
                            <a:latin typeface="Cambria Math"/>
                          </a:rPr>
                          <m:t>)</m:t>
                        </m:r>
                        <m:r>
                          <a:rPr lang="en-US" altLang="zh-CN" sz="2400" b="1">
                            <a:latin typeface="Cambria Math"/>
                          </a:rPr>
                          <m:t>+</m:t>
                        </m:r>
                        <m:r>
                          <a:rPr lang="en-US" altLang="zh-CN" sz="2400" b="1" i="1">
                            <a:latin typeface="Cambria Math"/>
                          </a:rPr>
                          <m:t>𝟎</m:t>
                        </m:r>
                        <m:r>
                          <a:rPr lang="en-US" altLang="zh-CN" sz="2400" b="1">
                            <a:latin typeface="Cambria Math"/>
                          </a:rPr>
                          <m:t>.</m:t>
                        </m:r>
                        <m:r>
                          <a:rPr lang="en-US" altLang="zh-CN" sz="2400" b="1" i="1">
                            <a:latin typeface="Cambria Math"/>
                          </a:rPr>
                          <m:t>𝟓𝟏𝟔𝐱</m:t>
                        </m:r>
                      </m:oMath>
                    </m:oMathPara>
                  </a14:m>
                  <a:endParaRPr lang="zh-CN" altLang="en-US" sz="2400" b="1" dirty="0">
                    <a:ea typeface="楷体" panose="02010609060101010101" pitchFamily="49" charset="-122"/>
                    <a:cs typeface="Times New Roman" panose="02020603050405020304" pitchFamily="18" charset="0"/>
                  </a:endParaRPr>
                </a:p>
              </p:txBody>
            </p:sp>
          </mc:Choice>
          <mc:Fallback xmlns="">
            <p:sp>
              <p:nvSpPr>
                <p:cNvPr id="5" name="矩形 4"/>
                <p:cNvSpPr>
                  <a:spLocks noRot="1" noChangeAspect="1" noMove="1" noResize="1" noEditPoints="1" noAdjustHandles="1" noChangeArrowheads="1" noChangeShapeType="1" noTextEdit="1"/>
                </p:cNvSpPr>
                <p:nvPr/>
              </p:nvSpPr>
              <p:spPr>
                <a:xfrm>
                  <a:off x="1072279" y="1433071"/>
                  <a:ext cx="3930884" cy="346249"/>
                </a:xfrm>
                <a:prstGeom prst="rect">
                  <a:avLst/>
                </a:prstGeom>
                <a:blipFill rotWithShape="1">
                  <a:blip r:embed="rId4"/>
                  <a:stretch>
                    <a:fillRect b="-1842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p:cNvSpPr/>
                <p:nvPr/>
              </p:nvSpPr>
              <p:spPr>
                <a:xfrm>
                  <a:off x="723573" y="2350142"/>
                  <a:ext cx="1851789" cy="276999"/>
                </a:xfrm>
                <a:prstGeom prst="rect">
                  <a:avLst/>
                </a:prstGeom>
                <a:solidFill>
                  <a:srgbClr val="FFFF00"/>
                </a:solidFill>
              </p:spPr>
              <p:txBody>
                <a:bodyPr wrap="none">
                  <a:spAutoFit/>
                </a:bodyPr>
                <a:lstStyle/>
                <a:p>
                  <a14:m>
                    <m:oMath xmlns:m="http://schemas.openxmlformats.org/officeDocument/2006/math">
                      <m:r>
                        <a:rPr lang="en-US" altLang="zh-CN" b="1" i="1" smtClean="0">
                          <a:latin typeface="Cambria Math"/>
                          <a:ea typeface="黑体" panose="02010609060101010101" pitchFamily="49" charset="-122"/>
                          <a:cs typeface="Times New Roman" panose="02020603050405020304" pitchFamily="18" charset="0"/>
                        </a:rPr>
                        <m:t>𝒚</m:t>
                      </m:r>
                    </m:oMath>
                  </a14:m>
                  <a:r>
                    <a:rPr lang="en-US" altLang="zh-CN" b="1" dirty="0">
                      <a:latin typeface="Times New Roman" panose="02020603050405020304" pitchFamily="18" charset="0"/>
                      <a:ea typeface="楷体" panose="02010609060101010101" pitchFamily="49" charset="-122"/>
                      <a:cs typeface="Times New Roman" panose="02020603050405020304" pitchFamily="18" charset="0"/>
                    </a:rPr>
                    <a:t>: </a:t>
                  </a:r>
                  <a:r>
                    <a:rPr lang="zh-CN" altLang="zh-CN" b="1" dirty="0">
                      <a:latin typeface="Times New Roman" panose="02020603050405020304" pitchFamily="18" charset="0"/>
                      <a:ea typeface="楷体" panose="02010609060101010101" pitchFamily="49" charset="-122"/>
                      <a:cs typeface="Times New Roman" panose="02020603050405020304" pitchFamily="18" charset="0"/>
                    </a:rPr>
                    <a:t>子女平均身高</a:t>
                  </a:r>
                  <a:endParaRPr lang="zh-CN" altLang="en-US" b="1" dirty="0">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7" name="矩形 6"/>
                <p:cNvSpPr>
                  <a:spLocks noRot="1" noChangeAspect="1" noMove="1" noResize="1" noEditPoints="1" noAdjustHandles="1" noChangeArrowheads="1" noChangeShapeType="1" noTextEdit="1"/>
                </p:cNvSpPr>
                <p:nvPr/>
              </p:nvSpPr>
              <p:spPr>
                <a:xfrm>
                  <a:off x="723573" y="2350142"/>
                  <a:ext cx="1851789" cy="276999"/>
                </a:xfrm>
                <a:prstGeom prst="rect">
                  <a:avLst/>
                </a:prstGeom>
                <a:blipFill>
                  <a:blip r:embed="rId5"/>
                  <a:stretch>
                    <a:fillRect t="-11475" r="-2640" b="-2623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p:cNvSpPr/>
                <p:nvPr/>
              </p:nvSpPr>
              <p:spPr>
                <a:xfrm>
                  <a:off x="3064863" y="2350142"/>
                  <a:ext cx="1815895" cy="276999"/>
                </a:xfrm>
                <a:prstGeom prst="rect">
                  <a:avLst/>
                </a:prstGeom>
                <a:solidFill>
                  <a:srgbClr val="FFFF00"/>
                </a:solidFill>
              </p:spPr>
              <p:txBody>
                <a:bodyPr wrap="square">
                  <a:spAutoFit/>
                </a:bodyPr>
                <a:lstStyle/>
                <a:p>
                  <a14:m>
                    <m:oMath xmlns:m="http://schemas.openxmlformats.org/officeDocument/2006/math">
                      <m:r>
                        <a:rPr lang="en-US" altLang="zh-CN" b="1" i="1">
                          <a:latin typeface="Cambria Math"/>
                        </a:rPr>
                        <m:t>𝒙</m:t>
                      </m:r>
                    </m:oMath>
                  </a14:m>
                  <a:r>
                    <a:rPr lang="en-US" altLang="zh-CN" b="1" dirty="0">
                      <a:latin typeface="Times New Roman" panose="02020603050405020304" pitchFamily="18" charset="0"/>
                      <a:ea typeface="楷体" panose="02010609060101010101" pitchFamily="49" charset="-122"/>
                      <a:cs typeface="Times New Roman" panose="02020603050405020304" pitchFamily="18" charset="0"/>
                    </a:rPr>
                    <a:t>:</a:t>
                  </a:r>
                  <a:r>
                    <a:rPr lang="zh-CN" altLang="zh-CN" b="1" dirty="0">
                      <a:latin typeface="Times New Roman" panose="02020603050405020304" pitchFamily="18" charset="0"/>
                      <a:ea typeface="楷体" panose="02010609060101010101" pitchFamily="49" charset="-122"/>
                      <a:cs typeface="Times New Roman" panose="02020603050405020304" pitchFamily="18" charset="0"/>
                    </a:rPr>
                    <a:t>父母平均身高</a:t>
                  </a:r>
                  <a:endParaRPr lang="zh-CN" altLang="en-US" b="1" dirty="0">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8" name="矩形 7"/>
                <p:cNvSpPr>
                  <a:spLocks noRot="1" noChangeAspect="1" noMove="1" noResize="1" noEditPoints="1" noAdjustHandles="1" noChangeArrowheads="1" noChangeShapeType="1" noTextEdit="1"/>
                </p:cNvSpPr>
                <p:nvPr/>
              </p:nvSpPr>
              <p:spPr>
                <a:xfrm>
                  <a:off x="3064863" y="2350142"/>
                  <a:ext cx="1815895" cy="369332"/>
                </a:xfrm>
                <a:prstGeom prst="rect">
                  <a:avLst/>
                </a:prstGeom>
                <a:blipFill rotWithShape="1">
                  <a:blip r:embed="rId6"/>
                  <a:stretch>
                    <a:fillRect t="-13333" b="-26667"/>
                  </a:stretch>
                </a:blipFill>
              </p:spPr>
              <p:txBody>
                <a:bodyPr/>
                <a:lstStyle/>
                <a:p>
                  <a:r>
                    <a:rPr lang="zh-CN" altLang="en-US">
                      <a:noFill/>
                    </a:rPr>
                    <a:t> </a:t>
                  </a:r>
                </a:p>
              </p:txBody>
            </p:sp>
          </mc:Fallback>
        </mc:AlternateContent>
        <p:cxnSp>
          <p:nvCxnSpPr>
            <p:cNvPr id="10" name="直接箭头连接符 9"/>
            <p:cNvCxnSpPr>
              <a:cxnSpLocks/>
              <a:stCxn id="7" idx="0"/>
            </p:cNvCxnSpPr>
            <p:nvPr/>
          </p:nvCxnSpPr>
          <p:spPr>
            <a:xfrm flipH="1" flipV="1">
              <a:off x="1358721" y="1843187"/>
              <a:ext cx="290747" cy="50695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a:cxnSpLocks/>
            </p:cNvCxnSpPr>
            <p:nvPr/>
          </p:nvCxnSpPr>
          <p:spPr>
            <a:xfrm flipV="1">
              <a:off x="3866809" y="1779320"/>
              <a:ext cx="640796" cy="51927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sp>
        <p:nvSpPr>
          <p:cNvPr id="16" name="标题 1"/>
          <p:cNvSpPr>
            <a:spLocks noGrp="1"/>
          </p:cNvSpPr>
          <p:nvPr>
            <p:ph type="title"/>
          </p:nvPr>
        </p:nvSpPr>
        <p:spPr>
          <a:xfrm>
            <a:off x="723574" y="208709"/>
            <a:ext cx="8266714" cy="657727"/>
          </a:xfrm>
        </p:spPr>
        <p:txBody>
          <a:bodyPr/>
          <a:lstStyle/>
          <a:p>
            <a:pPr marL="0" defTabSz="914400" fontAlgn="base">
              <a:spcAft>
                <a:spcPct val="0"/>
              </a:spcAft>
              <a:defRPr/>
            </a:pPr>
            <a:r>
              <a:rPr lang="zh-CN" altLang="en-US" sz="2400" dirty="0">
                <a:latin typeface="Times New Roman" panose="02020603050405020304" pitchFamily="18" charset="0"/>
                <a:cs typeface="Times New Roman" panose="02020603050405020304" pitchFamily="18" charset="0"/>
              </a:rPr>
              <a:t>线性回归 </a:t>
            </a:r>
            <a:r>
              <a:rPr lang="en-US" altLang="zh-CN" sz="2400" dirty="0">
                <a:latin typeface="Times New Roman" panose="02020603050405020304" pitchFamily="18" charset="0"/>
                <a:cs typeface="Times New Roman" panose="02020603050405020304" pitchFamily="18" charset="0"/>
              </a:rPr>
              <a:t>(linear regression)</a:t>
            </a:r>
            <a:endParaRPr lang="zh-CN" altLang="en-US" sz="2400" kern="0" dirty="0">
              <a:solidFill>
                <a:srgbClr val="0070C0"/>
              </a:solidFill>
              <a:latin typeface="Times New Roman" pitchFamily="18" charset="0"/>
              <a:cs typeface="Times New Roman" pitchFamily="18" charset="0"/>
            </a:endParaRPr>
          </a:p>
        </p:txBody>
      </p:sp>
    </p:spTree>
    <p:extLst>
      <p:ext uri="{BB962C8B-B14F-4D97-AF65-F5344CB8AC3E}">
        <p14:creationId xmlns:p14="http://schemas.microsoft.com/office/powerpoint/2010/main" val="3390464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3">
            <a:extLst>
              <a:ext uri="{FF2B5EF4-FFF2-40B4-BE49-F238E27FC236}">
                <a16:creationId xmlns:a16="http://schemas.microsoft.com/office/drawing/2014/main" id="{6A300084-DFA3-084C-B2F2-40059E9D0BA3}"/>
              </a:ext>
            </a:extLst>
          </p:cNvPr>
          <p:cNvSpPr>
            <a:spLocks noChangeArrowheads="1"/>
          </p:cNvSpPr>
          <p:nvPr/>
        </p:nvSpPr>
        <p:spPr bwMode="auto">
          <a:xfrm>
            <a:off x="15114" y="99620"/>
            <a:ext cx="6780609" cy="9080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800">
                <a:solidFill>
                  <a:schemeClr val="tx1"/>
                </a:solidFill>
                <a:latin typeface="Verdana" panose="020B0604030504040204" pitchFamily="34" charset="0"/>
                <a:ea typeface="宋体" panose="02010600030101010101" pitchFamily="2" charset="-122"/>
              </a:defRPr>
            </a:lvl1pPr>
            <a:lvl2pPr marL="742950" indent="-285750">
              <a:defRPr sz="2800">
                <a:solidFill>
                  <a:schemeClr val="tx1"/>
                </a:solidFill>
                <a:latin typeface="Verdana" panose="020B0604030504040204" pitchFamily="34" charset="0"/>
                <a:ea typeface="宋体" panose="02010600030101010101" pitchFamily="2" charset="-122"/>
              </a:defRPr>
            </a:lvl2pPr>
            <a:lvl3pPr marL="1143000" indent="-228600">
              <a:defRPr sz="2800">
                <a:solidFill>
                  <a:schemeClr val="tx1"/>
                </a:solidFill>
                <a:latin typeface="Verdana" panose="020B0604030504040204" pitchFamily="34" charset="0"/>
                <a:ea typeface="宋体" panose="02010600030101010101" pitchFamily="2" charset="-122"/>
              </a:defRPr>
            </a:lvl3pPr>
            <a:lvl4pPr marL="1600200" indent="-228600">
              <a:defRPr sz="2800">
                <a:solidFill>
                  <a:schemeClr val="tx1"/>
                </a:solidFill>
                <a:latin typeface="Verdana" panose="020B0604030504040204" pitchFamily="34" charset="0"/>
                <a:ea typeface="宋体" panose="02010600030101010101" pitchFamily="2" charset="-122"/>
              </a:defRPr>
            </a:lvl4pPr>
            <a:lvl5pPr marL="2057400" indent="-228600">
              <a:defRPr sz="28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9pPr>
          </a:lstStyle>
          <a:p>
            <a:pPr>
              <a:buFont typeface="Arial" panose="020B0604020202020204" pitchFamily="34" charset="0"/>
              <a:buNone/>
            </a:pPr>
            <a:r>
              <a:rPr lang="zh-CN" altLang="en-US" sz="2400" b="1" dirty="0">
                <a:solidFill>
                  <a:srgbClr val="C00000"/>
                </a:solidFill>
                <a:latin typeface="+mn-lt"/>
                <a:ea typeface="微软雅黑" panose="020B0503020204020204" pitchFamily="34" charset="-122"/>
                <a:sym typeface="Times New Roman" panose="02020603050405020304" pitchFamily="18" charset="0"/>
              </a:rPr>
              <a:t>  提纲</a:t>
            </a:r>
          </a:p>
        </p:txBody>
      </p:sp>
      <p:sp>
        <p:nvSpPr>
          <p:cNvPr id="22" name="矩形 7"/>
          <p:cNvSpPr>
            <a:spLocks noChangeArrowheads="1"/>
          </p:cNvSpPr>
          <p:nvPr/>
        </p:nvSpPr>
        <p:spPr bwMode="auto">
          <a:xfrm>
            <a:off x="233846" y="1819764"/>
            <a:ext cx="7200000" cy="461665"/>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kumimoji="0" lang="zh-CN" altLang="en-US" sz="2000" b="1" dirty="0">
                <a:solidFill>
                  <a:srgbClr val="C00000"/>
                </a:solidFill>
                <a:latin typeface="+mn-lt"/>
                <a:ea typeface="微软雅黑" panose="020B0503020204020204" pitchFamily="34" charset="-122"/>
                <a:sym typeface="Calibri" panose="020F0502020204030204" pitchFamily="34" charset="0"/>
              </a:rPr>
              <a:t>二、回归分析</a:t>
            </a:r>
          </a:p>
        </p:txBody>
      </p:sp>
      <p:sp>
        <p:nvSpPr>
          <p:cNvPr id="24" name="矩形 7"/>
          <p:cNvSpPr>
            <a:spLocks noChangeArrowheads="1"/>
          </p:cNvSpPr>
          <p:nvPr/>
        </p:nvSpPr>
        <p:spPr bwMode="auto">
          <a:xfrm>
            <a:off x="233846" y="1042436"/>
            <a:ext cx="7200000" cy="461665"/>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a:lnSpc>
                <a:spcPct val="120000"/>
              </a:lnSpc>
            </a:pPr>
            <a:r>
              <a:rPr kumimoji="0" lang="zh-CN" altLang="en-US" sz="2000" b="1" dirty="0">
                <a:solidFill>
                  <a:srgbClr val="00B0F0"/>
                </a:solidFill>
                <a:latin typeface="+mn-lt"/>
                <a:ea typeface="微软雅黑" panose="020B0503020204020204" pitchFamily="34" charset="-122"/>
              </a:rPr>
              <a:t>一、机器学习基本概念</a:t>
            </a:r>
          </a:p>
        </p:txBody>
      </p:sp>
      <p:sp>
        <p:nvSpPr>
          <p:cNvPr id="8" name="矩形 7"/>
          <p:cNvSpPr>
            <a:spLocks noChangeArrowheads="1"/>
          </p:cNvSpPr>
          <p:nvPr/>
        </p:nvSpPr>
        <p:spPr bwMode="auto">
          <a:xfrm>
            <a:off x="233846" y="3374420"/>
            <a:ext cx="7200000" cy="461665"/>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kumimoji="0" lang="zh-CN" altLang="en-US" sz="2000" b="1" dirty="0">
                <a:solidFill>
                  <a:srgbClr val="C00000"/>
                </a:solidFill>
                <a:latin typeface="+mn-lt"/>
                <a:ea typeface="微软雅黑" panose="020B0503020204020204" pitchFamily="34" charset="-122"/>
                <a:sym typeface="Calibri" panose="020F0502020204030204" pitchFamily="34" charset="0"/>
              </a:rPr>
              <a:t>四、线性区别分析</a:t>
            </a:r>
          </a:p>
        </p:txBody>
      </p:sp>
      <p:sp>
        <p:nvSpPr>
          <p:cNvPr id="7" name="矩形 7"/>
          <p:cNvSpPr>
            <a:spLocks noChangeArrowheads="1"/>
          </p:cNvSpPr>
          <p:nvPr/>
        </p:nvSpPr>
        <p:spPr bwMode="auto">
          <a:xfrm>
            <a:off x="233846" y="2597092"/>
            <a:ext cx="7200000" cy="461665"/>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kumimoji="0" lang="zh-CN" altLang="en-US" sz="2000" b="1" dirty="0">
                <a:solidFill>
                  <a:srgbClr val="C00000"/>
                </a:solidFill>
                <a:latin typeface="+mn-lt"/>
                <a:ea typeface="微软雅黑" panose="020B0503020204020204" pitchFamily="34" charset="-122"/>
                <a:sym typeface="Calibri" panose="020F0502020204030204" pitchFamily="34" charset="0"/>
              </a:rPr>
              <a:t>三、决策树</a:t>
            </a:r>
          </a:p>
        </p:txBody>
      </p:sp>
      <p:sp>
        <p:nvSpPr>
          <p:cNvPr id="9" name="矩形 8"/>
          <p:cNvSpPr>
            <a:spLocks noChangeArrowheads="1"/>
          </p:cNvSpPr>
          <p:nvPr/>
        </p:nvSpPr>
        <p:spPr bwMode="auto">
          <a:xfrm>
            <a:off x="233846" y="4151748"/>
            <a:ext cx="7200000" cy="461665"/>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kumimoji="0" lang="zh-CN" altLang="en-US" sz="2000" b="1" dirty="0">
                <a:solidFill>
                  <a:srgbClr val="C00000"/>
                </a:solidFill>
                <a:latin typeface="+mn-lt"/>
                <a:ea typeface="微软雅黑" panose="020B0503020204020204" pitchFamily="34" charset="-122"/>
                <a:sym typeface="Calibri" panose="020F0502020204030204" pitchFamily="34" charset="0"/>
              </a:rPr>
              <a:t>五、</a:t>
            </a:r>
            <a:r>
              <a:rPr kumimoji="0" lang="en-US" altLang="zh-CN" sz="2000" b="1" dirty="0">
                <a:solidFill>
                  <a:srgbClr val="C00000"/>
                </a:solidFill>
                <a:latin typeface="+mn-lt"/>
                <a:ea typeface="微软雅黑" panose="020B0503020204020204" pitchFamily="34" charset="-122"/>
                <a:sym typeface="Calibri" panose="020F0502020204030204" pitchFamily="34" charset="0"/>
              </a:rPr>
              <a:t>Ada Boosting</a:t>
            </a:r>
            <a:endParaRPr kumimoji="0" lang="zh-CN" altLang="en-US" sz="2000" b="1" dirty="0">
              <a:solidFill>
                <a:srgbClr val="C00000"/>
              </a:solidFill>
              <a:latin typeface="+mn-lt"/>
              <a:ea typeface="微软雅黑" panose="020B0503020204020204" pitchFamily="34" charset="-122"/>
              <a:sym typeface="Calibri" panose="020F0502020204030204" pitchFamily="34" charset="0"/>
            </a:endParaRPr>
          </a:p>
        </p:txBody>
      </p:sp>
      <p:sp>
        <p:nvSpPr>
          <p:cNvPr id="10" name="矩形 9"/>
          <p:cNvSpPr>
            <a:spLocks noChangeArrowheads="1"/>
          </p:cNvSpPr>
          <p:nvPr/>
        </p:nvSpPr>
        <p:spPr bwMode="auto">
          <a:xfrm>
            <a:off x="233846" y="4973126"/>
            <a:ext cx="7200000" cy="461665"/>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kumimoji="0" lang="zh-CN" altLang="en-US" sz="2000" b="1" dirty="0">
                <a:solidFill>
                  <a:srgbClr val="C00000"/>
                </a:solidFill>
                <a:latin typeface="+mn-lt"/>
                <a:ea typeface="微软雅黑" panose="020B0503020204020204" pitchFamily="34" charset="-122"/>
                <a:sym typeface="Calibri" panose="020F0502020204030204" pitchFamily="34" charset="0"/>
              </a:rPr>
              <a:t>六、支持向量机</a:t>
            </a:r>
          </a:p>
        </p:txBody>
      </p:sp>
      <p:sp>
        <p:nvSpPr>
          <p:cNvPr id="11" name="矩形 10">
            <a:extLst>
              <a:ext uri="{FF2B5EF4-FFF2-40B4-BE49-F238E27FC236}">
                <a16:creationId xmlns:a16="http://schemas.microsoft.com/office/drawing/2014/main" id="{2DC4A378-730D-4661-9E80-0245237989B6}"/>
              </a:ext>
            </a:extLst>
          </p:cNvPr>
          <p:cNvSpPr>
            <a:spLocks noChangeArrowheads="1"/>
          </p:cNvSpPr>
          <p:nvPr/>
        </p:nvSpPr>
        <p:spPr bwMode="auto">
          <a:xfrm>
            <a:off x="233846" y="5794504"/>
            <a:ext cx="7200000" cy="461665"/>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kumimoji="0" lang="zh-CN" altLang="en-US" sz="2000" b="1" dirty="0">
                <a:solidFill>
                  <a:srgbClr val="C00000"/>
                </a:solidFill>
                <a:latin typeface="+mn-lt"/>
                <a:ea typeface="微软雅黑" panose="020B0503020204020204" pitchFamily="34" charset="-122"/>
                <a:sym typeface="Calibri" panose="020F0502020204030204" pitchFamily="34" charset="0"/>
              </a:rPr>
              <a:t>七、生成学习模型</a:t>
            </a:r>
          </a:p>
        </p:txBody>
      </p:sp>
    </p:spTree>
    <p:extLst>
      <p:ext uri="{BB962C8B-B14F-4D97-AF65-F5344CB8AC3E}">
        <p14:creationId xmlns:p14="http://schemas.microsoft.com/office/powerpoint/2010/main" val="18083468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42504" y="4595257"/>
            <a:ext cx="9001496" cy="1477328"/>
          </a:xfrm>
          <a:prstGeom prst="rect">
            <a:avLst/>
          </a:prstGeom>
        </p:spPr>
        <p:txBody>
          <a:bodyPr wrap="square">
            <a:spAutoFit/>
          </a:bodyPr>
          <a:lstStyle/>
          <a:p>
            <a:pPr marL="285750" indent="-285750" algn="just">
              <a:buFont typeface="Wingdings" panose="05000000000000000000" pitchFamily="2" charset="2"/>
              <a:buChar char="l"/>
            </a:pPr>
            <a:r>
              <a:rPr lang="zh-CN" altLang="en-US" b="1" dirty="0">
                <a:latin typeface="Times New Roman" panose="02020603050405020304" pitchFamily="18" charset="0"/>
                <a:ea typeface="楷体" panose="02010609060101010101" pitchFamily="49" charset="-122"/>
                <a:cs typeface="Times New Roman" panose="02020603050405020304" pitchFamily="18" charset="0"/>
              </a:rPr>
              <a:t>给出任意一对父母平均身高，则可根据上述方程，计算得到其子女平均身高</a:t>
            </a:r>
            <a:endParaRPr lang="en-US" altLang="zh-CN" b="1" dirty="0">
              <a:latin typeface="Times New Roman" panose="02020603050405020304" pitchFamily="18" charset="0"/>
              <a:ea typeface="楷体" panose="02010609060101010101" pitchFamily="49" charset="-122"/>
              <a:cs typeface="Times New Roman" panose="02020603050405020304" pitchFamily="18" charset="0"/>
            </a:endParaRPr>
          </a:p>
          <a:p>
            <a:pPr marL="285750" indent="-285750" algn="just">
              <a:buFont typeface="Wingdings" panose="05000000000000000000" pitchFamily="2" charset="2"/>
              <a:buChar char="l"/>
            </a:pPr>
            <a:endParaRPr lang="en-US" altLang="zh-CN" b="1" dirty="0">
              <a:latin typeface="Times New Roman" panose="02020603050405020304" pitchFamily="18" charset="0"/>
              <a:ea typeface="楷体" panose="02010609060101010101" pitchFamily="49" charset="-122"/>
              <a:cs typeface="Times New Roman" panose="02020603050405020304" pitchFamily="18" charset="0"/>
            </a:endParaRPr>
          </a:p>
          <a:p>
            <a:pPr marL="285750" indent="-285750" algn="just">
              <a:buFont typeface="Wingdings" panose="05000000000000000000" pitchFamily="2" charset="2"/>
              <a:buChar char="l"/>
            </a:pPr>
            <a:r>
              <a:rPr lang="zh-CN" altLang="en-US" b="1" dirty="0">
                <a:latin typeface="Times New Roman" panose="02020603050405020304" pitchFamily="18" charset="0"/>
                <a:ea typeface="楷体" panose="02010609060101010101" pitchFamily="49" charset="-122"/>
                <a:cs typeface="Times New Roman" panose="02020603050405020304" pitchFamily="18" charset="0"/>
              </a:rPr>
              <a:t>从父母平均身高来预测其子女平均身高</a:t>
            </a:r>
            <a:endParaRPr lang="en-US" altLang="zh-CN" b="1" dirty="0">
              <a:latin typeface="Times New Roman" panose="02020603050405020304" pitchFamily="18" charset="0"/>
              <a:ea typeface="楷体" panose="02010609060101010101" pitchFamily="49" charset="-122"/>
              <a:cs typeface="Times New Roman" panose="02020603050405020304" pitchFamily="18" charset="0"/>
            </a:endParaRPr>
          </a:p>
          <a:p>
            <a:pPr marL="285750" indent="-285750" algn="just">
              <a:buFont typeface="Wingdings" panose="05000000000000000000" pitchFamily="2" charset="2"/>
              <a:buChar char="l"/>
            </a:pPr>
            <a:endParaRPr lang="en-US" altLang="zh-CN" b="1" dirty="0">
              <a:latin typeface="Times New Roman" panose="02020603050405020304" pitchFamily="18" charset="0"/>
              <a:ea typeface="楷体" panose="02010609060101010101" pitchFamily="49" charset="-122"/>
              <a:cs typeface="Times New Roman" panose="02020603050405020304" pitchFamily="18" charset="0"/>
            </a:endParaRPr>
          </a:p>
          <a:p>
            <a:pPr marL="285750" indent="-285750" algn="just">
              <a:buFont typeface="Wingdings" panose="05000000000000000000" pitchFamily="2" charset="2"/>
              <a:buChar char="l"/>
            </a:pPr>
            <a:r>
              <a:rPr lang="zh-CN" altLang="en-US" b="1" dirty="0">
                <a:latin typeface="Times New Roman" panose="02020603050405020304" pitchFamily="18" charset="0"/>
                <a:ea typeface="楷体" panose="02010609060101010101" pitchFamily="49" charset="-122"/>
                <a:cs typeface="Times New Roman" panose="02020603050405020304" pitchFamily="18" charset="0"/>
              </a:rPr>
              <a:t>如何求取上述线性方程（预测方程）的参数？</a:t>
            </a:r>
            <a:endParaRPr lang="zh-CN" altLang="zh-CN" b="1" dirty="0">
              <a:latin typeface="Times New Roman" panose="02020603050405020304" pitchFamily="18" charset="0"/>
              <a:ea typeface="楷体" panose="02010609060101010101" pitchFamily="49" charset="-122"/>
              <a:cs typeface="Times New Roman" panose="02020603050405020304" pitchFamily="18" charset="0"/>
            </a:endParaRPr>
          </a:p>
        </p:txBody>
      </p:sp>
      <p:grpSp>
        <p:nvGrpSpPr>
          <p:cNvPr id="15" name="组合 14"/>
          <p:cNvGrpSpPr/>
          <p:nvPr/>
        </p:nvGrpSpPr>
        <p:grpSpPr>
          <a:xfrm>
            <a:off x="1975430" y="2370910"/>
            <a:ext cx="5003135" cy="1935869"/>
            <a:chOff x="380010" y="1246909"/>
            <a:chExt cx="5003135" cy="1840675"/>
          </a:xfrm>
        </p:grpSpPr>
        <p:sp>
          <p:nvSpPr>
            <p:cNvPr id="16" name="圆角矩形 15"/>
            <p:cNvSpPr/>
            <p:nvPr/>
          </p:nvSpPr>
          <p:spPr>
            <a:xfrm>
              <a:off x="380010" y="1246909"/>
              <a:ext cx="5003135" cy="1840675"/>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b="1" dirty="0">
                <a:latin typeface="Times New Roman" panose="02020603050405020304" pitchFamily="18" charset="0"/>
                <a:ea typeface="楷体" panose="02010609060101010101" pitchFamily="49"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8" name="矩形 17"/>
                <p:cNvSpPr/>
                <p:nvPr/>
              </p:nvSpPr>
              <p:spPr>
                <a:xfrm>
                  <a:off x="723573" y="2350142"/>
                  <a:ext cx="1851789" cy="351171"/>
                </a:xfrm>
                <a:prstGeom prst="rect">
                  <a:avLst/>
                </a:prstGeom>
                <a:solidFill>
                  <a:srgbClr val="FFFF00"/>
                </a:solidFill>
              </p:spPr>
              <p:txBody>
                <a:bodyPr wrap="none">
                  <a:spAutoFit/>
                </a:bodyPr>
                <a:lstStyle/>
                <a:p>
                  <a14:m>
                    <m:oMath xmlns:m="http://schemas.openxmlformats.org/officeDocument/2006/math">
                      <m:r>
                        <a:rPr lang="en-US" altLang="zh-CN" b="1" i="1" smtClean="0">
                          <a:latin typeface="Cambria Math"/>
                          <a:ea typeface="黑体" panose="02010609060101010101" pitchFamily="49" charset="-122"/>
                          <a:cs typeface="Times New Roman" panose="02020603050405020304" pitchFamily="18" charset="0"/>
                        </a:rPr>
                        <m:t>𝒚</m:t>
                      </m:r>
                    </m:oMath>
                  </a14:m>
                  <a:r>
                    <a:rPr lang="en-US" altLang="zh-CN" b="1" dirty="0">
                      <a:latin typeface="Times New Roman" panose="02020603050405020304" pitchFamily="18" charset="0"/>
                      <a:ea typeface="楷体" panose="02010609060101010101" pitchFamily="49" charset="-122"/>
                      <a:cs typeface="Times New Roman" panose="02020603050405020304" pitchFamily="18" charset="0"/>
                    </a:rPr>
                    <a:t>: </a:t>
                  </a:r>
                  <a:r>
                    <a:rPr lang="zh-CN" altLang="zh-CN" b="1" dirty="0">
                      <a:latin typeface="Times New Roman" panose="02020603050405020304" pitchFamily="18" charset="0"/>
                      <a:ea typeface="楷体" panose="02010609060101010101" pitchFamily="49" charset="-122"/>
                      <a:cs typeface="Times New Roman" panose="02020603050405020304" pitchFamily="18" charset="0"/>
                    </a:rPr>
                    <a:t>子女平均身高</a:t>
                  </a:r>
                  <a:endParaRPr lang="zh-CN" altLang="en-US" b="1" dirty="0">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18" name="矩形 17"/>
                <p:cNvSpPr>
                  <a:spLocks noRot="1" noChangeAspect="1" noMove="1" noResize="1" noEditPoints="1" noAdjustHandles="1" noChangeArrowheads="1" noChangeShapeType="1" noTextEdit="1"/>
                </p:cNvSpPr>
                <p:nvPr/>
              </p:nvSpPr>
              <p:spPr>
                <a:xfrm>
                  <a:off x="723573" y="2350142"/>
                  <a:ext cx="1851789" cy="351171"/>
                </a:xfrm>
                <a:prstGeom prst="rect">
                  <a:avLst/>
                </a:prstGeom>
                <a:blipFill>
                  <a:blip r:embed="rId2"/>
                  <a:stretch>
                    <a:fillRect t="-11475" r="-2632" b="-2623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矩形 18"/>
                <p:cNvSpPr/>
                <p:nvPr/>
              </p:nvSpPr>
              <p:spPr>
                <a:xfrm>
                  <a:off x="3064863" y="2350142"/>
                  <a:ext cx="1815895" cy="351171"/>
                </a:xfrm>
                <a:prstGeom prst="rect">
                  <a:avLst/>
                </a:prstGeom>
                <a:solidFill>
                  <a:srgbClr val="FFFF00"/>
                </a:solidFill>
              </p:spPr>
              <p:txBody>
                <a:bodyPr wrap="square">
                  <a:spAutoFit/>
                </a:bodyPr>
                <a:lstStyle/>
                <a:p>
                  <a14:m>
                    <m:oMath xmlns:m="http://schemas.openxmlformats.org/officeDocument/2006/math">
                      <m:r>
                        <a:rPr lang="en-US" altLang="zh-CN" b="1" i="1">
                          <a:latin typeface="Cambria Math"/>
                        </a:rPr>
                        <m:t>𝒙</m:t>
                      </m:r>
                    </m:oMath>
                  </a14:m>
                  <a:r>
                    <a:rPr lang="en-US" altLang="zh-CN" b="1" dirty="0">
                      <a:latin typeface="Times New Roman" panose="02020603050405020304" pitchFamily="18" charset="0"/>
                      <a:ea typeface="楷体" panose="02010609060101010101" pitchFamily="49" charset="-122"/>
                      <a:cs typeface="Times New Roman" panose="02020603050405020304" pitchFamily="18" charset="0"/>
                    </a:rPr>
                    <a:t>:</a:t>
                  </a:r>
                  <a:r>
                    <a:rPr lang="zh-CN" altLang="zh-CN" b="1" dirty="0">
                      <a:latin typeface="Times New Roman" panose="02020603050405020304" pitchFamily="18" charset="0"/>
                      <a:ea typeface="楷体" panose="02010609060101010101" pitchFamily="49" charset="-122"/>
                      <a:cs typeface="Times New Roman" panose="02020603050405020304" pitchFamily="18" charset="0"/>
                    </a:rPr>
                    <a:t>父母平均身高</a:t>
                  </a:r>
                  <a:endParaRPr lang="zh-CN" altLang="en-US" b="1" dirty="0">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19" name="矩形 18"/>
                <p:cNvSpPr>
                  <a:spLocks noRot="1" noChangeAspect="1" noMove="1" noResize="1" noEditPoints="1" noAdjustHandles="1" noChangeArrowheads="1" noChangeShapeType="1" noTextEdit="1"/>
                </p:cNvSpPr>
                <p:nvPr/>
              </p:nvSpPr>
              <p:spPr>
                <a:xfrm>
                  <a:off x="3064863" y="2350142"/>
                  <a:ext cx="1815895" cy="369332"/>
                </a:xfrm>
                <a:prstGeom prst="rect">
                  <a:avLst/>
                </a:prstGeom>
                <a:blipFill rotWithShape="1">
                  <a:blip r:embed="rId4"/>
                  <a:stretch>
                    <a:fillRect t="-16667" b="-58333"/>
                  </a:stretch>
                </a:blipFill>
              </p:spPr>
              <p:txBody>
                <a:bodyPr/>
                <a:lstStyle/>
                <a:p>
                  <a:r>
                    <a:rPr lang="zh-CN" altLang="en-US">
                      <a:noFill/>
                    </a:rPr>
                    <a:t> </a:t>
                  </a:r>
                </a:p>
              </p:txBody>
            </p:sp>
          </mc:Fallback>
        </mc:AlternateContent>
        <p:cxnSp>
          <p:nvCxnSpPr>
            <p:cNvPr id="20" name="直接箭头连接符 19"/>
            <p:cNvCxnSpPr>
              <a:stCxn id="18" idx="0"/>
            </p:cNvCxnSpPr>
            <p:nvPr/>
          </p:nvCxnSpPr>
          <p:spPr>
            <a:xfrm flipH="1" flipV="1">
              <a:off x="1302161" y="2070888"/>
              <a:ext cx="347307" cy="27925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p:nvPr/>
          </p:nvCxnSpPr>
          <p:spPr>
            <a:xfrm flipV="1">
              <a:off x="3866810" y="2070887"/>
              <a:ext cx="499184" cy="22770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sp>
        <p:nvSpPr>
          <p:cNvPr id="9" name="流程图: 资料带 8"/>
          <p:cNvSpPr/>
          <p:nvPr/>
        </p:nvSpPr>
        <p:spPr>
          <a:xfrm>
            <a:off x="3467595" y="1004412"/>
            <a:ext cx="2921330" cy="1072896"/>
          </a:xfrm>
          <a:prstGeom prst="flowChartPunchedTape">
            <a:avLst/>
          </a:prstGeom>
        </p:spPr>
        <p:style>
          <a:lnRef idx="2">
            <a:schemeClr val="accent1"/>
          </a:lnRef>
          <a:fillRef idx="1">
            <a:schemeClr val="lt1"/>
          </a:fillRef>
          <a:effectRef idx="0">
            <a:schemeClr val="accent1"/>
          </a:effectRef>
          <a:fontRef idx="minor">
            <a:schemeClr val="dk1"/>
          </a:fontRef>
        </p:style>
        <p:txBody>
          <a:bodyPr rtlCol="0" anchor="ctr"/>
          <a:lstStyle/>
          <a:p>
            <a:pPr algn="ctr" fontAlgn="base">
              <a:spcBef>
                <a:spcPct val="0"/>
              </a:spcBef>
              <a:spcAft>
                <a:spcPct val="0"/>
              </a:spcAft>
              <a:defRPr/>
            </a:pPr>
            <a:r>
              <a:rPr lang="zh-CN" altLang="en-US" sz="2000" b="1" kern="0" dirty="0">
                <a:solidFill>
                  <a:srgbClr val="0070C0"/>
                </a:solidFill>
                <a:latin typeface="Times New Roman" panose="02020603050405020304" pitchFamily="18" charset="0"/>
                <a:ea typeface="楷体" panose="02010609060101010101" pitchFamily="49" charset="-122"/>
                <a:cs typeface="Times New Roman" panose="02020603050405020304" pitchFamily="18" charset="0"/>
              </a:rPr>
              <a:t>该回归模型中两个参数</a:t>
            </a:r>
          </a:p>
        </p:txBody>
      </p:sp>
      <p:cxnSp>
        <p:nvCxnSpPr>
          <p:cNvPr id="1024" name="直接箭头连接符 1023"/>
          <p:cNvCxnSpPr/>
          <p:nvPr/>
        </p:nvCxnSpPr>
        <p:spPr>
          <a:xfrm flipH="1">
            <a:off x="3871356" y="2077308"/>
            <a:ext cx="463138" cy="614432"/>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36" name="直接箭头连接符 35"/>
          <p:cNvCxnSpPr/>
          <p:nvPr/>
        </p:nvCxnSpPr>
        <p:spPr>
          <a:xfrm>
            <a:off x="4695907" y="2121728"/>
            <a:ext cx="700424" cy="619961"/>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1032" name="直接箭头连接符 1031"/>
          <p:cNvCxnSpPr/>
          <p:nvPr/>
        </p:nvCxnSpPr>
        <p:spPr>
          <a:xfrm flipH="1">
            <a:off x="6476178" y="1540860"/>
            <a:ext cx="502387"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033" name="矩形 1032"/>
          <p:cNvSpPr/>
          <p:nvPr/>
        </p:nvSpPr>
        <p:spPr>
          <a:xfrm>
            <a:off x="6978565" y="1007504"/>
            <a:ext cx="1797301" cy="923330"/>
          </a:xfrm>
          <a:prstGeom prst="rect">
            <a:avLst/>
          </a:prstGeom>
        </p:spPr>
        <p:txBody>
          <a:bodyPr wrap="square">
            <a:spAutoFit/>
          </a:bodyPr>
          <a:lstStyle/>
          <a:p>
            <a:pPr algn="ctr"/>
            <a:r>
              <a:rPr lang="zh-CN" altLang="en-US" b="1" dirty="0">
                <a:latin typeface="Times New Roman" panose="02020603050405020304" pitchFamily="18" charset="0"/>
                <a:ea typeface="楷体" panose="02010609060101010101" pitchFamily="49" charset="-122"/>
                <a:cs typeface="Times New Roman" panose="02020603050405020304" pitchFamily="18" charset="0"/>
              </a:rPr>
              <a:t>需要从标注数据中学习得到</a:t>
            </a:r>
            <a:endParaRPr lang="en-US" altLang="zh-CN" b="1" dirty="0">
              <a:latin typeface="Times New Roman" panose="02020603050405020304" pitchFamily="18" charset="0"/>
              <a:ea typeface="楷体" panose="02010609060101010101" pitchFamily="49" charset="-122"/>
              <a:cs typeface="Times New Roman" panose="02020603050405020304" pitchFamily="18" charset="0"/>
            </a:endParaRPr>
          </a:p>
          <a:p>
            <a:pPr algn="ctr"/>
            <a:r>
              <a:rPr lang="en-US" altLang="zh-CN" b="1"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b="1" dirty="0">
                <a:latin typeface="Times New Roman" panose="02020603050405020304" pitchFamily="18" charset="0"/>
                <a:ea typeface="楷体" panose="02010609060101010101" pitchFamily="49" charset="-122"/>
                <a:cs typeface="Times New Roman" panose="02020603050405020304" pitchFamily="18" charset="0"/>
              </a:rPr>
              <a:t>监督学习</a:t>
            </a:r>
            <a:r>
              <a:rPr lang="en-US" altLang="zh-CN" b="1" dirty="0">
                <a:latin typeface="Times New Roman" panose="02020603050405020304" pitchFamily="18" charset="0"/>
                <a:ea typeface="楷体" panose="02010609060101010101" pitchFamily="49" charset="-122"/>
                <a:cs typeface="Times New Roman" panose="02020603050405020304" pitchFamily="18" charset="0"/>
              </a:rPr>
              <a:t>)</a:t>
            </a:r>
            <a:endParaRPr lang="zh-CN" altLang="en-US" b="1"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22" name="标题 1"/>
          <p:cNvSpPr>
            <a:spLocks noGrp="1"/>
          </p:cNvSpPr>
          <p:nvPr>
            <p:ph type="title"/>
          </p:nvPr>
        </p:nvSpPr>
        <p:spPr>
          <a:xfrm>
            <a:off x="690715" y="131591"/>
            <a:ext cx="8266714" cy="657727"/>
          </a:xfrm>
        </p:spPr>
        <p:txBody>
          <a:bodyPr/>
          <a:lstStyle/>
          <a:p>
            <a:pPr marL="0" defTabSz="914400" fontAlgn="base">
              <a:spcAft>
                <a:spcPct val="0"/>
              </a:spcAft>
              <a:defRPr/>
            </a:pPr>
            <a:r>
              <a:rPr lang="zh-CN" altLang="en-US" sz="2400" dirty="0">
                <a:latin typeface="Times New Roman" panose="02020603050405020304" pitchFamily="18" charset="0"/>
                <a:cs typeface="Times New Roman" panose="02020603050405020304" pitchFamily="18" charset="0"/>
              </a:rPr>
              <a:t>线性回归 </a:t>
            </a:r>
            <a:r>
              <a:rPr lang="en-US" altLang="zh-CN" sz="2400" dirty="0">
                <a:latin typeface="Times New Roman" panose="02020603050405020304" pitchFamily="18" charset="0"/>
                <a:cs typeface="Times New Roman" panose="02020603050405020304" pitchFamily="18" charset="0"/>
              </a:rPr>
              <a:t>(linear regression)</a:t>
            </a:r>
            <a:endParaRPr lang="zh-CN" altLang="en-US" sz="2400" kern="0" dirty="0">
              <a:solidFill>
                <a:srgbClr val="0070C0"/>
              </a:solidFill>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23" name="矩形 22"/>
              <p:cNvSpPr/>
              <p:nvPr/>
            </p:nvSpPr>
            <p:spPr>
              <a:xfrm>
                <a:off x="2513829" y="2710022"/>
                <a:ext cx="3930884"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b="1" i="1" smtClean="0">
                          <a:latin typeface="Cambria Math"/>
                        </a:rPr>
                        <m:t>𝐲</m:t>
                      </m:r>
                      <m:r>
                        <a:rPr lang="en-US" altLang="zh-CN" sz="2400" b="1" smtClean="0">
                          <a:latin typeface="Cambria Math"/>
                        </a:rPr>
                        <m:t>=</m:t>
                      </m:r>
                      <m:r>
                        <a:rPr lang="en-US" altLang="zh-CN" sz="2400" b="1" i="1" smtClean="0">
                          <a:latin typeface="Cambria Math"/>
                        </a:rPr>
                        <m:t>𝟑</m:t>
                      </m:r>
                      <m:r>
                        <a:rPr lang="en-US" altLang="zh-CN" sz="2400" b="1" i="1">
                          <a:latin typeface="Cambria Math"/>
                        </a:rPr>
                        <m:t>𝟑</m:t>
                      </m:r>
                      <m:r>
                        <a:rPr lang="en-US" altLang="zh-CN" sz="2400" b="1">
                          <a:latin typeface="Cambria Math"/>
                        </a:rPr>
                        <m:t>.</m:t>
                      </m:r>
                      <m:r>
                        <a:rPr lang="en-US" altLang="zh-CN" sz="2400" b="1" i="1">
                          <a:latin typeface="Cambria Math"/>
                        </a:rPr>
                        <m:t>𝟕</m:t>
                      </m:r>
                      <m:r>
                        <a:rPr lang="en-US" altLang="zh-CN" sz="2400" b="1" i="1" smtClean="0">
                          <a:latin typeface="Cambria Math"/>
                        </a:rPr>
                        <m:t>𝟑</m:t>
                      </m:r>
                      <m:r>
                        <a:rPr lang="en-US" altLang="zh-CN" sz="2400" b="1" i="1" smtClean="0">
                          <a:latin typeface="Cambria Math"/>
                        </a:rPr>
                        <m:t>(</m:t>
                      </m:r>
                      <m:r>
                        <a:rPr lang="zh-CN" altLang="en-US" sz="2400" b="1" i="1">
                          <a:latin typeface="Cambria Math"/>
                        </a:rPr>
                        <m:t>英寸</m:t>
                      </m:r>
                      <m:r>
                        <a:rPr lang="en-US" altLang="zh-CN" sz="2400" b="1" i="1" smtClean="0">
                          <a:latin typeface="Cambria Math"/>
                        </a:rPr>
                        <m:t>)</m:t>
                      </m:r>
                      <m:r>
                        <a:rPr lang="en-US" altLang="zh-CN" sz="2400" b="1">
                          <a:latin typeface="Cambria Math"/>
                        </a:rPr>
                        <m:t>+</m:t>
                      </m:r>
                      <m:r>
                        <a:rPr lang="en-US" altLang="zh-CN" sz="2400" b="1" i="1">
                          <a:latin typeface="Cambria Math"/>
                        </a:rPr>
                        <m:t>𝟎</m:t>
                      </m:r>
                      <m:r>
                        <a:rPr lang="en-US" altLang="zh-CN" sz="2400" b="1">
                          <a:latin typeface="Cambria Math"/>
                        </a:rPr>
                        <m:t>.</m:t>
                      </m:r>
                      <m:r>
                        <a:rPr lang="en-US" altLang="zh-CN" sz="2400" b="1" i="1">
                          <a:latin typeface="Cambria Math"/>
                        </a:rPr>
                        <m:t>𝟓𝟏𝟔𝐱</m:t>
                      </m:r>
                    </m:oMath>
                  </m:oMathPara>
                </a14:m>
                <a:endParaRPr lang="zh-CN" altLang="en-US" sz="2400" b="1" dirty="0">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23" name="矩形 22"/>
              <p:cNvSpPr>
                <a:spLocks noRot="1" noChangeAspect="1" noMove="1" noResize="1" noEditPoints="1" noAdjustHandles="1" noChangeArrowheads="1" noChangeShapeType="1" noTextEdit="1"/>
              </p:cNvSpPr>
              <p:nvPr/>
            </p:nvSpPr>
            <p:spPr>
              <a:xfrm>
                <a:off x="2513829" y="2710022"/>
                <a:ext cx="3930884" cy="461665"/>
              </a:xfrm>
              <a:prstGeom prst="rect">
                <a:avLst/>
              </a:prstGeom>
              <a:blipFill>
                <a:blip r:embed="rId5"/>
                <a:stretch>
                  <a:fillRect b="-2000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218656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98764" y="1244751"/>
            <a:ext cx="3278462" cy="461665"/>
          </a:xfrm>
          <a:prstGeom prst="rect">
            <a:avLst/>
          </a:prstGeom>
        </p:spPr>
        <p:txBody>
          <a:bodyPr wrap="none">
            <a:spAutoFit/>
          </a:bodyPr>
          <a:lstStyle/>
          <a:p>
            <a:r>
              <a:rPr lang="zh-CN" altLang="en-US" sz="2400" b="1" dirty="0">
                <a:latin typeface="+mn-ea"/>
                <a:cs typeface="Times New Roman" panose="02020603050405020304" pitchFamily="18" charset="0"/>
              </a:rPr>
              <a:t>一元线性回归模型例子</a:t>
            </a:r>
          </a:p>
        </p:txBody>
      </p:sp>
      <mc:AlternateContent xmlns:mc="http://schemas.openxmlformats.org/markup-compatibility/2006" xmlns:a14="http://schemas.microsoft.com/office/drawing/2010/main">
        <mc:Choice Requires="a14">
          <p:sp>
            <p:nvSpPr>
              <p:cNvPr id="7" name="矩形 6"/>
              <p:cNvSpPr/>
              <p:nvPr/>
            </p:nvSpPr>
            <p:spPr>
              <a:xfrm>
                <a:off x="498764" y="2018567"/>
                <a:ext cx="8193974" cy="646331"/>
              </a:xfrm>
              <a:prstGeom prst="rect">
                <a:avLst/>
              </a:prstGeom>
            </p:spPr>
            <p:txBody>
              <a:bodyPr wrap="square">
                <a:spAutoFit/>
              </a:bodyPr>
              <a:lstStyle/>
              <a:p>
                <a:r>
                  <a:rPr lang="zh-CN" altLang="en-US" b="1" dirty="0">
                    <a:latin typeface="Times New Roman" panose="02020603050405020304" pitchFamily="18" charset="0"/>
                    <a:ea typeface="楷体" panose="02010609060101010101" pitchFamily="49" charset="-122"/>
                    <a:cs typeface="Times New Roman" panose="02020603050405020304" pitchFamily="18" charset="0"/>
                  </a:rPr>
                  <a:t>下</a:t>
                </a:r>
                <a:r>
                  <a:rPr lang="zh-CN" altLang="zh-CN" b="1" dirty="0">
                    <a:latin typeface="Times New Roman" panose="02020603050405020304" pitchFamily="18" charset="0"/>
                    <a:ea typeface="楷体" panose="02010609060101010101" pitchFamily="49" charset="-122"/>
                    <a:cs typeface="Times New Roman" panose="02020603050405020304" pitchFamily="18" charset="0"/>
                  </a:rPr>
                  <a:t>表给出了芒提兹尼欧（</a:t>
                </a:r>
                <a:r>
                  <a:rPr lang="en-US" altLang="zh-CN" b="1" dirty="0" err="1">
                    <a:latin typeface="Times New Roman" panose="02020603050405020304" pitchFamily="18" charset="0"/>
                    <a:ea typeface="楷体" panose="02010609060101010101" pitchFamily="49" charset="-122"/>
                    <a:cs typeface="Times New Roman" panose="02020603050405020304" pitchFamily="18" charset="0"/>
                  </a:rPr>
                  <a:t>Montesinho</a:t>
                </a:r>
                <a:r>
                  <a:rPr lang="zh-CN" altLang="zh-CN" b="1" dirty="0">
                    <a:latin typeface="Times New Roman" panose="02020603050405020304" pitchFamily="18" charset="0"/>
                    <a:ea typeface="楷体" panose="02010609060101010101" pitchFamily="49" charset="-122"/>
                    <a:cs typeface="Times New Roman" panose="02020603050405020304" pitchFamily="18" charset="0"/>
                  </a:rPr>
                  <a:t>）地区发生森林火灾的部分历史数据</a:t>
                </a:r>
                <a:r>
                  <a:rPr lang="zh-CN" altLang="en-US" b="1" dirty="0">
                    <a:latin typeface="Times New Roman" panose="02020603050405020304" pitchFamily="18" charset="0"/>
                    <a:ea typeface="楷体" panose="02010609060101010101" pitchFamily="49" charset="-122"/>
                    <a:cs typeface="Times New Roman" panose="02020603050405020304" pitchFamily="18" charset="0"/>
                  </a:rPr>
                  <a:t>，</a:t>
                </a:r>
                <a:r>
                  <a:rPr lang="zh-CN" altLang="zh-CN" b="1" dirty="0">
                    <a:latin typeface="Times New Roman" panose="02020603050405020304" pitchFamily="18" charset="0"/>
                    <a:ea typeface="楷体" panose="02010609060101010101" pitchFamily="49" charset="-122"/>
                    <a:cs typeface="Times New Roman" panose="02020603050405020304" pitchFamily="18" charset="0"/>
                  </a:rPr>
                  <a:t>表中列举了每次发生森林火灾时的气温温度取值</a:t>
                </a:r>
                <a14:m>
                  <m:oMath xmlns:m="http://schemas.openxmlformats.org/officeDocument/2006/math">
                    <m:r>
                      <a:rPr lang="en-US" altLang="zh-CN" b="1" i="1">
                        <a:latin typeface="Cambria Math"/>
                      </a:rPr>
                      <m:t>𝐱</m:t>
                    </m:r>
                  </m:oMath>
                </a14:m>
                <a:r>
                  <a:rPr lang="zh-CN" altLang="zh-CN" b="1" dirty="0">
                    <a:latin typeface="Times New Roman" panose="02020603050405020304" pitchFamily="18" charset="0"/>
                    <a:ea typeface="楷体" panose="02010609060101010101" pitchFamily="49" charset="-122"/>
                    <a:cs typeface="Times New Roman" panose="02020603050405020304" pitchFamily="18" charset="0"/>
                  </a:rPr>
                  <a:t>和受到火灾影响的森林面积</a:t>
                </a:r>
                <a14:m>
                  <m:oMath xmlns:m="http://schemas.openxmlformats.org/officeDocument/2006/math">
                    <m:r>
                      <a:rPr lang="en-US" altLang="zh-CN" b="1" i="1">
                        <a:latin typeface="Cambria Math"/>
                      </a:rPr>
                      <m:t>𝐲</m:t>
                    </m:r>
                  </m:oMath>
                </a14:m>
                <a:r>
                  <a:rPr lang="zh-CN" altLang="zh-CN" b="1" dirty="0">
                    <a:latin typeface="Times New Roman" panose="02020603050405020304" pitchFamily="18" charset="0"/>
                    <a:ea typeface="楷体" panose="02010609060101010101" pitchFamily="49" charset="-122"/>
                    <a:cs typeface="Times New Roman" panose="02020603050405020304" pitchFamily="18" charset="0"/>
                  </a:rPr>
                  <a:t>。</a:t>
                </a:r>
              </a:p>
            </p:txBody>
          </p:sp>
        </mc:Choice>
        <mc:Fallback xmlns="">
          <p:sp>
            <p:nvSpPr>
              <p:cNvPr id="7" name="矩形 6"/>
              <p:cNvSpPr>
                <a:spLocks noRot="1" noChangeAspect="1" noMove="1" noResize="1" noEditPoints="1" noAdjustHandles="1" noChangeArrowheads="1" noChangeShapeType="1" noTextEdit="1"/>
              </p:cNvSpPr>
              <p:nvPr/>
            </p:nvSpPr>
            <p:spPr>
              <a:xfrm>
                <a:off x="498764" y="2018567"/>
                <a:ext cx="8193974" cy="646331"/>
              </a:xfrm>
              <a:prstGeom prst="rect">
                <a:avLst/>
              </a:prstGeom>
              <a:blipFill>
                <a:blip r:embed="rId2"/>
                <a:stretch>
                  <a:fillRect l="-670" t="-6604" b="-1226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p:cNvSpPr/>
              <p:nvPr/>
            </p:nvSpPr>
            <p:spPr>
              <a:xfrm>
                <a:off x="498764" y="4468525"/>
                <a:ext cx="8193974" cy="923330"/>
              </a:xfrm>
              <a:prstGeom prst="rect">
                <a:avLst/>
              </a:prstGeom>
            </p:spPr>
            <p:txBody>
              <a:bodyPr wrap="square">
                <a:spAutoFit/>
              </a:bodyPr>
              <a:lstStyle/>
              <a:p>
                <a:r>
                  <a:rPr lang="zh-CN" altLang="zh-CN" b="1" dirty="0">
                    <a:latin typeface="Times New Roman" panose="02020603050405020304" pitchFamily="18" charset="0"/>
                    <a:ea typeface="楷体" panose="02010609060101010101" pitchFamily="49" charset="-122"/>
                    <a:cs typeface="Times New Roman" panose="02020603050405020304" pitchFamily="18" charset="0"/>
                  </a:rPr>
                  <a:t>可否对气温温度与火灾所影响的森林面积之间关系进行建模呢？初步观察之后，可以使用简单的线性模型构建两者之间关系，即气温温度</a:t>
                </a:r>
                <a14:m>
                  <m:oMath xmlns:m="http://schemas.openxmlformats.org/officeDocument/2006/math">
                    <m:r>
                      <a:rPr lang="en-US" altLang="zh-CN" b="1" i="1">
                        <a:latin typeface="Cambria Math"/>
                      </a:rPr>
                      <m:t>𝐱</m:t>
                    </m:r>
                  </m:oMath>
                </a14:m>
                <a:r>
                  <a:rPr lang="zh-CN" altLang="zh-CN" b="1" dirty="0">
                    <a:latin typeface="Times New Roman" panose="02020603050405020304" pitchFamily="18" charset="0"/>
                    <a:ea typeface="楷体" panose="02010609060101010101" pitchFamily="49" charset="-122"/>
                    <a:cs typeface="Times New Roman" panose="02020603050405020304" pitchFamily="18" charset="0"/>
                  </a:rPr>
                  <a:t>与火灾所影响的森林面积</a:t>
                </a:r>
                <a14:m>
                  <m:oMath xmlns:m="http://schemas.openxmlformats.org/officeDocument/2006/math">
                    <m:r>
                      <a:rPr lang="en-US" altLang="zh-CN" b="1" i="1">
                        <a:latin typeface="Cambria Math"/>
                      </a:rPr>
                      <m:t>𝒚</m:t>
                    </m:r>
                  </m:oMath>
                </a14:m>
                <a:r>
                  <a:rPr lang="zh-CN" altLang="zh-CN" b="1" dirty="0">
                    <a:latin typeface="Times New Roman" panose="02020603050405020304" pitchFamily="18" charset="0"/>
                    <a:ea typeface="楷体" panose="02010609060101010101" pitchFamily="49" charset="-122"/>
                    <a:cs typeface="Times New Roman" panose="02020603050405020304" pitchFamily="18" charset="0"/>
                  </a:rPr>
                  <a:t>之间存在</a:t>
                </a:r>
                <a14:m>
                  <m:oMath xmlns:m="http://schemas.openxmlformats.org/officeDocument/2006/math">
                    <m:r>
                      <a:rPr lang="en-US" altLang="zh-CN" b="1" i="1">
                        <a:latin typeface="Cambria Math"/>
                      </a:rPr>
                      <m:t>𝒚</m:t>
                    </m:r>
                    <m:r>
                      <a:rPr lang="en-US" altLang="zh-CN" b="1" i="1">
                        <a:latin typeface="Cambria Math"/>
                      </a:rPr>
                      <m:t>=</m:t>
                    </m:r>
                    <m:r>
                      <a:rPr lang="en-US" altLang="zh-CN" b="1" i="1">
                        <a:latin typeface="Cambria Math"/>
                      </a:rPr>
                      <m:t>𝒂𝒙</m:t>
                    </m:r>
                    <m:r>
                      <a:rPr lang="en-US" altLang="zh-CN" b="1" i="1">
                        <a:latin typeface="Cambria Math"/>
                      </a:rPr>
                      <m:t>+</m:t>
                    </m:r>
                    <m:r>
                      <a:rPr lang="en-US" altLang="zh-CN" b="1" i="1">
                        <a:latin typeface="Cambria Math"/>
                      </a:rPr>
                      <m:t>𝒃</m:t>
                    </m:r>
                  </m:oMath>
                </a14:m>
                <a:r>
                  <a:rPr lang="zh-CN" altLang="zh-CN" b="1" dirty="0">
                    <a:latin typeface="Times New Roman" panose="02020603050405020304" pitchFamily="18" charset="0"/>
                    <a:ea typeface="楷体" panose="02010609060101010101" pitchFamily="49" charset="-122"/>
                    <a:cs typeface="Times New Roman" panose="02020603050405020304" pitchFamily="18" charset="0"/>
                  </a:rPr>
                  <a:t>形式的关系。</a:t>
                </a:r>
              </a:p>
            </p:txBody>
          </p:sp>
        </mc:Choice>
        <mc:Fallback xmlns="">
          <p:sp>
            <p:nvSpPr>
              <p:cNvPr id="10" name="矩形 9"/>
              <p:cNvSpPr>
                <a:spLocks noRot="1" noChangeAspect="1" noMove="1" noResize="1" noEditPoints="1" noAdjustHandles="1" noChangeArrowheads="1" noChangeShapeType="1" noTextEdit="1"/>
              </p:cNvSpPr>
              <p:nvPr/>
            </p:nvSpPr>
            <p:spPr>
              <a:xfrm>
                <a:off x="498764" y="4468525"/>
                <a:ext cx="8193974" cy="923330"/>
              </a:xfrm>
              <a:prstGeom prst="rect">
                <a:avLst/>
              </a:prstGeom>
              <a:blipFill rotWithShape="1">
                <a:blip r:embed="rId3"/>
                <a:stretch>
                  <a:fillRect l="-670" t="-3311" r="-1190" b="-860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graphicFrame>
            <p:nvGraphicFramePr>
              <p:cNvPr id="5" name="表格 4"/>
              <p:cNvGraphicFramePr>
                <a:graphicFrameLocks noGrp="1"/>
              </p:cNvGraphicFramePr>
              <p:nvPr>
                <p:extLst>
                  <p:ext uri="{D42A27DB-BD31-4B8C-83A1-F6EECF244321}">
                    <p14:modId xmlns:p14="http://schemas.microsoft.com/office/powerpoint/2010/main" val="2141346498"/>
                  </p:ext>
                </p:extLst>
              </p:nvPr>
            </p:nvGraphicFramePr>
            <p:xfrm>
              <a:off x="723765" y="3147204"/>
              <a:ext cx="7601642" cy="725678"/>
            </p:xfrm>
            <a:graphic>
              <a:graphicData uri="http://schemas.openxmlformats.org/drawingml/2006/table">
                <a:tbl>
                  <a:tblPr firstRow="1" firstCol="1" bandRow="1">
                    <a:tableStyleId>{5C22544A-7EE6-4342-B048-85BDC9FD1C3A}</a:tableStyleId>
                  </a:tblPr>
                  <a:tblGrid>
                    <a:gridCol w="1684162">
                      <a:extLst>
                        <a:ext uri="{9D8B030D-6E8A-4147-A177-3AD203B41FA5}">
                          <a16:colId xmlns:a16="http://schemas.microsoft.com/office/drawing/2014/main" val="20000"/>
                        </a:ext>
                      </a:extLst>
                    </a:gridCol>
                    <a:gridCol w="739456">
                      <a:extLst>
                        <a:ext uri="{9D8B030D-6E8A-4147-A177-3AD203B41FA5}">
                          <a16:colId xmlns:a16="http://schemas.microsoft.com/office/drawing/2014/main" val="20001"/>
                        </a:ext>
                      </a:extLst>
                    </a:gridCol>
                    <a:gridCol w="739456">
                      <a:extLst>
                        <a:ext uri="{9D8B030D-6E8A-4147-A177-3AD203B41FA5}">
                          <a16:colId xmlns:a16="http://schemas.microsoft.com/office/drawing/2014/main" val="20002"/>
                        </a:ext>
                      </a:extLst>
                    </a:gridCol>
                    <a:gridCol w="739456">
                      <a:extLst>
                        <a:ext uri="{9D8B030D-6E8A-4147-A177-3AD203B41FA5}">
                          <a16:colId xmlns:a16="http://schemas.microsoft.com/office/drawing/2014/main" val="20003"/>
                        </a:ext>
                      </a:extLst>
                    </a:gridCol>
                    <a:gridCol w="740372">
                      <a:extLst>
                        <a:ext uri="{9D8B030D-6E8A-4147-A177-3AD203B41FA5}">
                          <a16:colId xmlns:a16="http://schemas.microsoft.com/office/drawing/2014/main" val="20004"/>
                        </a:ext>
                      </a:extLst>
                    </a:gridCol>
                    <a:gridCol w="739456">
                      <a:extLst>
                        <a:ext uri="{9D8B030D-6E8A-4147-A177-3AD203B41FA5}">
                          <a16:colId xmlns:a16="http://schemas.microsoft.com/office/drawing/2014/main" val="20005"/>
                        </a:ext>
                      </a:extLst>
                    </a:gridCol>
                    <a:gridCol w="739456">
                      <a:extLst>
                        <a:ext uri="{9D8B030D-6E8A-4147-A177-3AD203B41FA5}">
                          <a16:colId xmlns:a16="http://schemas.microsoft.com/office/drawing/2014/main" val="20006"/>
                        </a:ext>
                      </a:extLst>
                    </a:gridCol>
                    <a:gridCol w="739456">
                      <a:extLst>
                        <a:ext uri="{9D8B030D-6E8A-4147-A177-3AD203B41FA5}">
                          <a16:colId xmlns:a16="http://schemas.microsoft.com/office/drawing/2014/main" val="20007"/>
                        </a:ext>
                      </a:extLst>
                    </a:gridCol>
                    <a:gridCol w="740372">
                      <a:extLst>
                        <a:ext uri="{9D8B030D-6E8A-4147-A177-3AD203B41FA5}">
                          <a16:colId xmlns:a16="http://schemas.microsoft.com/office/drawing/2014/main" val="20008"/>
                        </a:ext>
                      </a:extLst>
                    </a:gridCol>
                  </a:tblGrid>
                  <a:tr h="0">
                    <a:tc>
                      <a:txBody>
                        <a:bodyPr/>
                        <a:lstStyle/>
                        <a:p>
                          <a:pPr algn="ctr">
                            <a:lnSpc>
                              <a:spcPct val="150000"/>
                            </a:lnSpc>
                            <a:spcAft>
                              <a:spcPts val="0"/>
                            </a:spcAft>
                          </a:pPr>
                          <a:r>
                            <a:rPr lang="zh-CN" sz="1800" b="1" kern="0" dirty="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气温温度</a:t>
                          </a:r>
                          <a14:m>
                            <m:oMath xmlns:m="http://schemas.openxmlformats.org/officeDocument/2006/math">
                              <m:r>
                                <a:rPr lang="en-US" sz="1800" b="1" i="1" kern="0" smtClean="0">
                                  <a:solidFill>
                                    <a:schemeClr val="tx1"/>
                                  </a:solidFill>
                                  <a:effectLst/>
                                  <a:latin typeface="Cambria Math"/>
                                </a:rPr>
                                <m:t>𝒙</m:t>
                              </m:r>
                            </m:oMath>
                          </a14:m>
                          <a:endParaRPr lang="zh-CN" sz="1800" b="1" kern="100" dirty="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50000"/>
                            </a:lnSpc>
                            <a:spcAft>
                              <a:spcPts val="0"/>
                            </a:spcAft>
                          </a:pPr>
                          <a:r>
                            <a:rPr lang="en-US" sz="1800" b="1" kern="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5.1</a:t>
                          </a:r>
                          <a:endParaRPr lang="zh-CN" sz="1800" b="1" kern="10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50000"/>
                            </a:lnSpc>
                            <a:spcAft>
                              <a:spcPts val="0"/>
                            </a:spcAft>
                          </a:pPr>
                          <a:r>
                            <a:rPr lang="en-US" sz="1800" b="1" kern="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8.2</a:t>
                          </a:r>
                          <a:endParaRPr lang="zh-CN" sz="1800" b="1" kern="10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50000"/>
                            </a:lnSpc>
                            <a:spcAft>
                              <a:spcPts val="0"/>
                            </a:spcAft>
                          </a:pPr>
                          <a:r>
                            <a:rPr lang="en-US" sz="1800" b="1" kern="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11.5</a:t>
                          </a:r>
                          <a:endParaRPr lang="zh-CN" sz="1800" b="1" kern="10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50000"/>
                            </a:lnSpc>
                            <a:spcAft>
                              <a:spcPts val="0"/>
                            </a:spcAft>
                          </a:pPr>
                          <a:r>
                            <a:rPr lang="en-US" sz="1800" b="1" kern="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13.9</a:t>
                          </a:r>
                          <a:endParaRPr lang="zh-CN" sz="1800" b="1" kern="10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50000"/>
                            </a:lnSpc>
                            <a:spcAft>
                              <a:spcPts val="0"/>
                            </a:spcAft>
                          </a:pPr>
                          <a:r>
                            <a:rPr lang="en-US" sz="1800" b="1" kern="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15.1</a:t>
                          </a:r>
                          <a:endParaRPr lang="zh-CN" sz="1800" b="1" kern="10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50000"/>
                            </a:lnSpc>
                            <a:spcAft>
                              <a:spcPts val="0"/>
                            </a:spcAft>
                          </a:pPr>
                          <a:r>
                            <a:rPr lang="en-US" sz="1800" b="1" kern="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16.2</a:t>
                          </a:r>
                          <a:endParaRPr lang="zh-CN" sz="1800" b="1" kern="10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50000"/>
                            </a:lnSpc>
                            <a:spcAft>
                              <a:spcPts val="0"/>
                            </a:spcAft>
                          </a:pPr>
                          <a:r>
                            <a:rPr lang="en-US" sz="1800" b="1" kern="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19.6</a:t>
                          </a:r>
                          <a:endParaRPr lang="zh-CN" sz="1800" b="1" kern="10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50000"/>
                            </a:lnSpc>
                            <a:spcAft>
                              <a:spcPts val="0"/>
                            </a:spcAft>
                          </a:pPr>
                          <a:r>
                            <a:rPr lang="en-US" sz="1800" b="1" kern="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23.3</a:t>
                          </a:r>
                          <a:endParaRPr lang="zh-CN" sz="1800" b="1" kern="10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0">
                    <a:tc>
                      <a:txBody>
                        <a:bodyPr/>
                        <a:lstStyle/>
                        <a:p>
                          <a:pPr algn="ctr">
                            <a:lnSpc>
                              <a:spcPct val="150000"/>
                            </a:lnSpc>
                            <a:spcAft>
                              <a:spcPts val="0"/>
                            </a:spcAft>
                          </a:pPr>
                          <a:r>
                            <a:rPr lang="zh-CN" sz="1800" b="1" kern="0" dirty="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火灾影响面积</a:t>
                          </a:r>
                          <a14:m>
                            <m:oMath xmlns:m="http://schemas.openxmlformats.org/officeDocument/2006/math">
                              <m:r>
                                <a:rPr lang="en-US" sz="1800" b="1" i="1" kern="0" smtClean="0">
                                  <a:solidFill>
                                    <a:schemeClr val="tx1"/>
                                  </a:solidFill>
                                  <a:effectLst/>
                                  <a:latin typeface="Cambria Math"/>
                                </a:rPr>
                                <m:t>𝒚</m:t>
                              </m:r>
                            </m:oMath>
                          </a14:m>
                          <a:endParaRPr lang="zh-CN" sz="1800" b="1" kern="100" dirty="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50000"/>
                            </a:lnSpc>
                            <a:spcAft>
                              <a:spcPts val="0"/>
                            </a:spcAft>
                          </a:pPr>
                          <a:r>
                            <a:rPr lang="en-US" sz="1800" b="1" kern="0" dirty="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2.14</a:t>
                          </a:r>
                          <a:endParaRPr lang="zh-CN" sz="1800" b="1" kern="100" dirty="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50000"/>
                            </a:lnSpc>
                            <a:spcAft>
                              <a:spcPts val="0"/>
                            </a:spcAft>
                          </a:pPr>
                          <a:r>
                            <a:rPr lang="en-US" sz="1800" b="1" kern="0" dirty="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4.62</a:t>
                          </a:r>
                          <a:endParaRPr lang="zh-CN" sz="1800" b="1" kern="100" dirty="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50000"/>
                            </a:lnSpc>
                            <a:spcAft>
                              <a:spcPts val="0"/>
                            </a:spcAft>
                          </a:pPr>
                          <a:r>
                            <a:rPr lang="en-US" sz="1800" b="1" kern="0" dirty="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8.24</a:t>
                          </a:r>
                          <a:endParaRPr lang="zh-CN" sz="1800" b="1" kern="100" dirty="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50000"/>
                            </a:lnSpc>
                            <a:spcAft>
                              <a:spcPts val="0"/>
                            </a:spcAft>
                          </a:pPr>
                          <a:r>
                            <a:rPr lang="en-US" sz="1800" b="1" kern="0" dirty="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11.24</a:t>
                          </a:r>
                          <a:endParaRPr lang="zh-CN" sz="1800" b="1" kern="100" dirty="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50000"/>
                            </a:lnSpc>
                            <a:spcAft>
                              <a:spcPts val="0"/>
                            </a:spcAft>
                          </a:pPr>
                          <a:r>
                            <a:rPr lang="en-US" sz="1800" b="1" kern="0" dirty="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13.99</a:t>
                          </a:r>
                          <a:endParaRPr lang="zh-CN" sz="1800" b="1" kern="100" dirty="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50000"/>
                            </a:lnSpc>
                            <a:spcAft>
                              <a:spcPts val="0"/>
                            </a:spcAft>
                          </a:pPr>
                          <a:r>
                            <a:rPr lang="en-US" sz="1800" b="1" kern="0" dirty="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16.33</a:t>
                          </a:r>
                          <a:endParaRPr lang="zh-CN" sz="1800" b="1" kern="100" dirty="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50000"/>
                            </a:lnSpc>
                            <a:spcAft>
                              <a:spcPts val="0"/>
                            </a:spcAft>
                          </a:pPr>
                          <a:r>
                            <a:rPr lang="en-US" sz="1800" b="1" kern="0" dirty="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19.23</a:t>
                          </a:r>
                          <a:endParaRPr lang="zh-CN" sz="1800" b="1" kern="100" dirty="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50000"/>
                            </a:lnSpc>
                            <a:spcAft>
                              <a:spcPts val="0"/>
                            </a:spcAft>
                          </a:pPr>
                          <a:r>
                            <a:rPr lang="en-US" sz="1800" b="1" kern="0" dirty="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28.74</a:t>
                          </a:r>
                          <a:endParaRPr lang="zh-CN" sz="1800" b="1" kern="100" dirty="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bl>
              </a:graphicData>
            </a:graphic>
          </p:graphicFrame>
        </mc:Choice>
        <mc:Fallback xmlns="">
          <p:graphicFrame>
            <p:nvGraphicFramePr>
              <p:cNvPr id="5" name="表格 4"/>
              <p:cNvGraphicFramePr>
                <a:graphicFrameLocks noGrp="1"/>
              </p:cNvGraphicFramePr>
              <p:nvPr>
                <p:extLst>
                  <p:ext uri="{D42A27DB-BD31-4B8C-83A1-F6EECF244321}">
                    <p14:modId xmlns:p14="http://schemas.microsoft.com/office/powerpoint/2010/main" val="2141346498"/>
                  </p:ext>
                </p:extLst>
              </p:nvPr>
            </p:nvGraphicFramePr>
            <p:xfrm>
              <a:off x="723765" y="3147204"/>
              <a:ext cx="7601642" cy="724408"/>
            </p:xfrm>
            <a:graphic>
              <a:graphicData uri="http://schemas.openxmlformats.org/drawingml/2006/table">
                <a:tbl>
                  <a:tblPr firstRow="1" firstCol="1" bandRow="1">
                    <a:tableStyleId>{5C22544A-7EE6-4342-B048-85BDC9FD1C3A}</a:tableStyleId>
                  </a:tblPr>
                  <a:tblGrid>
                    <a:gridCol w="1684162">
                      <a:extLst>
                        <a:ext uri="{9D8B030D-6E8A-4147-A177-3AD203B41FA5}">
                          <a16:colId xmlns:a16="http://schemas.microsoft.com/office/drawing/2014/main" val="20000"/>
                        </a:ext>
                      </a:extLst>
                    </a:gridCol>
                    <a:gridCol w="739456">
                      <a:extLst>
                        <a:ext uri="{9D8B030D-6E8A-4147-A177-3AD203B41FA5}">
                          <a16:colId xmlns:a16="http://schemas.microsoft.com/office/drawing/2014/main" val="20001"/>
                        </a:ext>
                      </a:extLst>
                    </a:gridCol>
                    <a:gridCol w="739456">
                      <a:extLst>
                        <a:ext uri="{9D8B030D-6E8A-4147-A177-3AD203B41FA5}">
                          <a16:colId xmlns:a16="http://schemas.microsoft.com/office/drawing/2014/main" val="20002"/>
                        </a:ext>
                      </a:extLst>
                    </a:gridCol>
                    <a:gridCol w="739456">
                      <a:extLst>
                        <a:ext uri="{9D8B030D-6E8A-4147-A177-3AD203B41FA5}">
                          <a16:colId xmlns:a16="http://schemas.microsoft.com/office/drawing/2014/main" val="20003"/>
                        </a:ext>
                      </a:extLst>
                    </a:gridCol>
                    <a:gridCol w="740372">
                      <a:extLst>
                        <a:ext uri="{9D8B030D-6E8A-4147-A177-3AD203B41FA5}">
                          <a16:colId xmlns:a16="http://schemas.microsoft.com/office/drawing/2014/main" val="20004"/>
                        </a:ext>
                      </a:extLst>
                    </a:gridCol>
                    <a:gridCol w="739456">
                      <a:extLst>
                        <a:ext uri="{9D8B030D-6E8A-4147-A177-3AD203B41FA5}">
                          <a16:colId xmlns:a16="http://schemas.microsoft.com/office/drawing/2014/main" val="20005"/>
                        </a:ext>
                      </a:extLst>
                    </a:gridCol>
                    <a:gridCol w="739456">
                      <a:extLst>
                        <a:ext uri="{9D8B030D-6E8A-4147-A177-3AD203B41FA5}">
                          <a16:colId xmlns:a16="http://schemas.microsoft.com/office/drawing/2014/main" val="20006"/>
                        </a:ext>
                      </a:extLst>
                    </a:gridCol>
                    <a:gridCol w="739456">
                      <a:extLst>
                        <a:ext uri="{9D8B030D-6E8A-4147-A177-3AD203B41FA5}">
                          <a16:colId xmlns:a16="http://schemas.microsoft.com/office/drawing/2014/main" val="20007"/>
                        </a:ext>
                      </a:extLst>
                    </a:gridCol>
                    <a:gridCol w="740372">
                      <a:extLst>
                        <a:ext uri="{9D8B030D-6E8A-4147-A177-3AD203B41FA5}">
                          <a16:colId xmlns:a16="http://schemas.microsoft.com/office/drawing/2014/main" val="20008"/>
                        </a:ext>
                      </a:extLst>
                    </a:gridCol>
                  </a:tblGrid>
                  <a:tr h="362204">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362" t="-1667" r="-352899" b="-138333"/>
                          </a:stretch>
                        </a:blipFill>
                      </a:tcPr>
                    </a:tc>
                    <a:tc>
                      <a:txBody>
                        <a:bodyPr/>
                        <a:lstStyle/>
                        <a:p>
                          <a:pPr algn="ctr">
                            <a:lnSpc>
                              <a:spcPct val="150000"/>
                            </a:lnSpc>
                            <a:spcAft>
                              <a:spcPts val="0"/>
                            </a:spcAft>
                          </a:pPr>
                          <a:r>
                            <a:rPr lang="en-US" sz="1800" b="1" kern="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5.1</a:t>
                          </a:r>
                          <a:endParaRPr lang="zh-CN" sz="1800" b="1" kern="10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50000"/>
                            </a:lnSpc>
                            <a:spcAft>
                              <a:spcPts val="0"/>
                            </a:spcAft>
                          </a:pPr>
                          <a:r>
                            <a:rPr lang="en-US" sz="1800" b="1" kern="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8.2</a:t>
                          </a:r>
                          <a:endParaRPr lang="zh-CN" sz="1800" b="1" kern="10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50000"/>
                            </a:lnSpc>
                            <a:spcAft>
                              <a:spcPts val="0"/>
                            </a:spcAft>
                          </a:pPr>
                          <a:r>
                            <a:rPr lang="en-US" sz="1800" b="1" kern="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11.5</a:t>
                          </a:r>
                          <a:endParaRPr lang="zh-CN" sz="1800" b="1" kern="10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50000"/>
                            </a:lnSpc>
                            <a:spcAft>
                              <a:spcPts val="0"/>
                            </a:spcAft>
                          </a:pPr>
                          <a:r>
                            <a:rPr lang="en-US" sz="1800" b="1" kern="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13.9</a:t>
                          </a:r>
                          <a:endParaRPr lang="zh-CN" sz="1800" b="1" kern="10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50000"/>
                            </a:lnSpc>
                            <a:spcAft>
                              <a:spcPts val="0"/>
                            </a:spcAft>
                          </a:pPr>
                          <a:r>
                            <a:rPr lang="en-US" sz="1800" b="1" kern="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15.1</a:t>
                          </a:r>
                          <a:endParaRPr lang="zh-CN" sz="1800" b="1" kern="10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50000"/>
                            </a:lnSpc>
                            <a:spcAft>
                              <a:spcPts val="0"/>
                            </a:spcAft>
                          </a:pPr>
                          <a:r>
                            <a:rPr lang="en-US" sz="1800" b="1" kern="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16.2</a:t>
                          </a:r>
                          <a:endParaRPr lang="zh-CN" sz="1800" b="1" kern="10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50000"/>
                            </a:lnSpc>
                            <a:spcAft>
                              <a:spcPts val="0"/>
                            </a:spcAft>
                          </a:pPr>
                          <a:r>
                            <a:rPr lang="en-US" sz="1800" b="1" kern="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19.6</a:t>
                          </a:r>
                          <a:endParaRPr lang="zh-CN" sz="1800" b="1" kern="10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50000"/>
                            </a:lnSpc>
                            <a:spcAft>
                              <a:spcPts val="0"/>
                            </a:spcAft>
                          </a:pPr>
                          <a:r>
                            <a:rPr lang="en-US" sz="1800" b="1" kern="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23.3</a:t>
                          </a:r>
                          <a:endParaRPr lang="zh-CN" sz="1800" b="1" kern="10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362204">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362" t="-101667" r="-352899" b="-38333"/>
                          </a:stretch>
                        </a:blipFill>
                      </a:tcPr>
                    </a:tc>
                    <a:tc>
                      <a:txBody>
                        <a:bodyPr/>
                        <a:lstStyle/>
                        <a:p>
                          <a:pPr algn="ctr">
                            <a:lnSpc>
                              <a:spcPct val="150000"/>
                            </a:lnSpc>
                            <a:spcAft>
                              <a:spcPts val="0"/>
                            </a:spcAft>
                          </a:pPr>
                          <a:r>
                            <a:rPr lang="en-US" sz="1800" b="1" kern="0" dirty="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2.14</a:t>
                          </a:r>
                          <a:endParaRPr lang="zh-CN" sz="1800" b="1" kern="100" dirty="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50000"/>
                            </a:lnSpc>
                            <a:spcAft>
                              <a:spcPts val="0"/>
                            </a:spcAft>
                          </a:pPr>
                          <a:r>
                            <a:rPr lang="en-US" sz="1800" b="1" kern="0" dirty="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4.62</a:t>
                          </a:r>
                          <a:endParaRPr lang="zh-CN" sz="1800" b="1" kern="100" dirty="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50000"/>
                            </a:lnSpc>
                            <a:spcAft>
                              <a:spcPts val="0"/>
                            </a:spcAft>
                          </a:pPr>
                          <a:r>
                            <a:rPr lang="en-US" sz="1800" b="1" kern="0" dirty="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8.24</a:t>
                          </a:r>
                          <a:endParaRPr lang="zh-CN" sz="1800" b="1" kern="100" dirty="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50000"/>
                            </a:lnSpc>
                            <a:spcAft>
                              <a:spcPts val="0"/>
                            </a:spcAft>
                          </a:pPr>
                          <a:r>
                            <a:rPr lang="en-US" sz="1800" b="1" kern="0" dirty="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11.24</a:t>
                          </a:r>
                          <a:endParaRPr lang="zh-CN" sz="1800" b="1" kern="100" dirty="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50000"/>
                            </a:lnSpc>
                            <a:spcAft>
                              <a:spcPts val="0"/>
                            </a:spcAft>
                          </a:pPr>
                          <a:r>
                            <a:rPr lang="en-US" sz="1800" b="1" kern="0" dirty="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13.99</a:t>
                          </a:r>
                          <a:endParaRPr lang="zh-CN" sz="1800" b="1" kern="100" dirty="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50000"/>
                            </a:lnSpc>
                            <a:spcAft>
                              <a:spcPts val="0"/>
                            </a:spcAft>
                          </a:pPr>
                          <a:r>
                            <a:rPr lang="en-US" sz="1800" b="1" kern="0" dirty="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16.33</a:t>
                          </a:r>
                          <a:endParaRPr lang="zh-CN" sz="1800" b="1" kern="100" dirty="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50000"/>
                            </a:lnSpc>
                            <a:spcAft>
                              <a:spcPts val="0"/>
                            </a:spcAft>
                          </a:pPr>
                          <a:r>
                            <a:rPr lang="en-US" sz="1800" b="1" kern="0" dirty="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19.23</a:t>
                          </a:r>
                          <a:endParaRPr lang="zh-CN" sz="1800" b="1" kern="100" dirty="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50000"/>
                            </a:lnSpc>
                            <a:spcAft>
                              <a:spcPts val="0"/>
                            </a:spcAft>
                          </a:pPr>
                          <a:r>
                            <a:rPr lang="en-US" sz="1800" b="1" kern="0" dirty="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28.74</a:t>
                          </a:r>
                          <a:endParaRPr lang="zh-CN" sz="1800" b="1" kern="100" dirty="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bl>
              </a:graphicData>
            </a:graphic>
          </p:graphicFrame>
        </mc:Fallback>
      </mc:AlternateContent>
      <p:sp>
        <p:nvSpPr>
          <p:cNvPr id="11" name="标题 3">
            <a:extLst>
              <a:ext uri="{FF2B5EF4-FFF2-40B4-BE49-F238E27FC236}">
                <a16:creationId xmlns:a16="http://schemas.microsoft.com/office/drawing/2014/main" id="{5AE4498C-D467-4B6C-84A1-646F622D9ECC}"/>
              </a:ext>
            </a:extLst>
          </p:cNvPr>
          <p:cNvSpPr txBox="1">
            <a:spLocks/>
          </p:cNvSpPr>
          <p:nvPr/>
        </p:nvSpPr>
        <p:spPr>
          <a:xfrm>
            <a:off x="0" y="0"/>
            <a:ext cx="9144000" cy="817721"/>
          </a:xfrm>
          <a:prstGeom prst="rect">
            <a:avLst/>
          </a:prstGeom>
        </p:spPr>
        <p:txBody>
          <a:bodyPr vert="horz" lIns="91440" tIns="144000" rIns="91440" bIns="45720" rtlCol="0" anchor="ctr">
            <a:noAutofit/>
          </a:bodyPr>
          <a:lstStyle>
            <a:lvl1pPr algn="ctr" defTabSz="914400" rtl="0" eaLnBrk="1" latinLnBrk="0" hangingPunct="1">
              <a:lnSpc>
                <a:spcPct val="90000"/>
              </a:lnSpc>
              <a:spcBef>
                <a:spcPct val="0"/>
              </a:spcBef>
              <a:buNone/>
              <a:defRPr sz="3600" kern="1200">
                <a:solidFill>
                  <a:srgbClr val="C00000"/>
                </a:solidFill>
                <a:latin typeface="+mj-lt"/>
                <a:ea typeface="+mj-ea"/>
                <a:cs typeface="+mj-cs"/>
              </a:defRPr>
            </a:lvl1pPr>
          </a:lstStyle>
          <a:p>
            <a:endParaRPr lang="zh-CN" altLang="en-US"/>
          </a:p>
        </p:txBody>
      </p:sp>
      <p:sp>
        <p:nvSpPr>
          <p:cNvPr id="13" name="标题 1">
            <a:extLst>
              <a:ext uri="{FF2B5EF4-FFF2-40B4-BE49-F238E27FC236}">
                <a16:creationId xmlns:a16="http://schemas.microsoft.com/office/drawing/2014/main" id="{60FE5641-D8E9-436E-88E3-D0E72DA7FAED}"/>
              </a:ext>
            </a:extLst>
          </p:cNvPr>
          <p:cNvSpPr>
            <a:spLocks noGrp="1"/>
          </p:cNvSpPr>
          <p:nvPr>
            <p:ph type="title"/>
          </p:nvPr>
        </p:nvSpPr>
        <p:spPr>
          <a:xfrm>
            <a:off x="0" y="4763"/>
            <a:ext cx="9144000" cy="817562"/>
          </a:xfrm>
        </p:spPr>
        <p:txBody>
          <a:bodyPr/>
          <a:lstStyle/>
          <a:p>
            <a:pPr marL="0" defTabSz="914400" fontAlgn="base">
              <a:spcAft>
                <a:spcPct val="0"/>
              </a:spcAft>
              <a:defRPr/>
            </a:pPr>
            <a:r>
              <a:rPr lang="zh-CN" altLang="en-US" sz="2400" dirty="0">
                <a:latin typeface="Times New Roman" panose="02020603050405020304" pitchFamily="18" charset="0"/>
                <a:cs typeface="Times New Roman" panose="02020603050405020304" pitchFamily="18" charset="0"/>
              </a:rPr>
              <a:t>线性回归：</a:t>
            </a:r>
            <a:r>
              <a:rPr lang="zh-CN" altLang="en-US" sz="2400" kern="0" dirty="0">
                <a:solidFill>
                  <a:srgbClr val="0070C0"/>
                </a:solidFill>
                <a:latin typeface="Times New Roman" pitchFamily="18" charset="0"/>
                <a:cs typeface="Times New Roman" pitchFamily="18" charset="0"/>
              </a:rPr>
              <a:t>一元线性回归</a:t>
            </a:r>
          </a:p>
        </p:txBody>
      </p:sp>
    </p:spTree>
    <p:extLst>
      <p:ext uri="{BB962C8B-B14F-4D97-AF65-F5344CB8AC3E}">
        <p14:creationId xmlns:p14="http://schemas.microsoft.com/office/powerpoint/2010/main" val="11706818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76966" y="4901469"/>
            <a:ext cx="3843814" cy="830997"/>
          </a:xfrm>
          <a:prstGeom prst="rect">
            <a:avLst/>
          </a:prstGeom>
        </p:spPr>
        <p:txBody>
          <a:bodyPr wrap="square">
            <a:spAutoFit/>
          </a:bodyPr>
          <a:lstStyle/>
          <a:p>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图</a:t>
            </a:r>
            <a:r>
              <a:rPr lang="en-US" altLang="zh-CN" sz="1600" b="1">
                <a:latin typeface="Times New Roman" panose="02020603050405020304" pitchFamily="18" charset="0"/>
                <a:ea typeface="楷体" panose="02010609060101010101" pitchFamily="49" charset="-122"/>
                <a:cs typeface="Times New Roman" panose="02020603050405020304" pitchFamily="18" charset="0"/>
              </a:rPr>
              <a:t>4.2 </a:t>
            </a:r>
            <a:r>
              <a:rPr lang="zh-CN" altLang="zh-CN" sz="1600" b="1">
                <a:latin typeface="Times New Roman" panose="02020603050405020304" pitchFamily="18" charset="0"/>
                <a:ea typeface="楷体" panose="02010609060101010101" pitchFamily="49" charset="-122"/>
                <a:cs typeface="Times New Roman" panose="02020603050405020304" pitchFamily="18" charset="0"/>
              </a:rPr>
              <a:t>气温</a:t>
            </a:r>
            <a:r>
              <a:rPr lang="zh-CN" altLang="zh-CN" sz="1600" b="1" dirty="0">
                <a:latin typeface="Times New Roman" panose="02020603050405020304" pitchFamily="18" charset="0"/>
                <a:ea typeface="楷体" panose="02010609060101010101" pitchFamily="49" charset="-122"/>
                <a:cs typeface="Times New Roman" panose="02020603050405020304" pitchFamily="18" charset="0"/>
              </a:rPr>
              <a:t>温度取值和受到火灾影响森林</a:t>
            </a: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面积之间的一元线性回归模型（实线为最佳回归模型）</a:t>
            </a:r>
          </a:p>
        </p:txBody>
      </p:sp>
      <mc:AlternateContent xmlns:mc="http://schemas.openxmlformats.org/markup-compatibility/2006" xmlns:a14="http://schemas.microsoft.com/office/drawing/2010/main">
        <mc:Choice Requires="a14">
          <p:sp>
            <p:nvSpPr>
              <p:cNvPr id="4" name="矩形 3"/>
              <p:cNvSpPr/>
              <p:nvPr/>
            </p:nvSpPr>
            <p:spPr>
              <a:xfrm>
                <a:off x="5195455" y="2492799"/>
                <a:ext cx="2951018" cy="369332"/>
              </a:xfrm>
              <a:prstGeom prst="rect">
                <a:avLst/>
              </a:prstGeom>
            </p:spPr>
            <p:txBody>
              <a:bodyPr wrap="square">
                <a:spAutoFit/>
              </a:bodyPr>
              <a:lstStyle/>
              <a:p>
                <a:r>
                  <a:rPr lang="zh-CN" altLang="en-US" b="1" dirty="0">
                    <a:latin typeface="Times New Roman" panose="02020603050405020304" pitchFamily="18" charset="0"/>
                    <a:ea typeface="楷体" panose="02010609060101010101" pitchFamily="49" charset="-122"/>
                    <a:cs typeface="Times New Roman" panose="02020603050405020304" pitchFamily="18" charset="0"/>
                  </a:rPr>
                  <a:t>回归模型：</a:t>
                </a:r>
                <a14:m>
                  <m:oMath xmlns:m="http://schemas.openxmlformats.org/officeDocument/2006/math">
                    <m:r>
                      <a:rPr lang="en-US" altLang="zh-CN" b="1" i="1">
                        <a:latin typeface="Cambria Math"/>
                      </a:rPr>
                      <m:t>𝒚</m:t>
                    </m:r>
                    <m:r>
                      <a:rPr lang="en-US" altLang="zh-CN" b="1" i="1">
                        <a:latin typeface="Cambria Math"/>
                      </a:rPr>
                      <m:t>=</m:t>
                    </m:r>
                    <m:r>
                      <a:rPr lang="en-US" altLang="zh-CN" b="1" i="1">
                        <a:latin typeface="Cambria Math"/>
                      </a:rPr>
                      <m:t>𝒂𝒙</m:t>
                    </m:r>
                    <m:r>
                      <a:rPr lang="en-US" altLang="zh-CN" b="1" i="1">
                        <a:latin typeface="Cambria Math"/>
                      </a:rPr>
                      <m:t>+</m:t>
                    </m:r>
                    <m:r>
                      <a:rPr lang="en-US" altLang="zh-CN" b="1" i="1">
                        <a:latin typeface="Cambria Math"/>
                      </a:rPr>
                      <m:t>𝒃</m:t>
                    </m:r>
                  </m:oMath>
                </a14:m>
                <a:endParaRPr lang="zh-CN" altLang="en-US" b="1" dirty="0">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4" name="矩形 3"/>
              <p:cNvSpPr>
                <a:spLocks noRot="1" noChangeAspect="1" noMove="1" noResize="1" noEditPoints="1" noAdjustHandles="1" noChangeArrowheads="1" noChangeShapeType="1" noTextEdit="1"/>
              </p:cNvSpPr>
              <p:nvPr/>
            </p:nvSpPr>
            <p:spPr>
              <a:xfrm>
                <a:off x="5195455" y="2492799"/>
                <a:ext cx="2951018" cy="369332"/>
              </a:xfrm>
              <a:prstGeom prst="rect">
                <a:avLst/>
              </a:prstGeom>
              <a:blipFill>
                <a:blip r:embed="rId2"/>
                <a:stretch>
                  <a:fillRect l="-1653" t="-13115" b="-2131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p:cNvSpPr/>
              <p:nvPr/>
            </p:nvSpPr>
            <p:spPr>
              <a:xfrm>
                <a:off x="4416338" y="3101210"/>
                <a:ext cx="4509252" cy="1868460"/>
              </a:xfrm>
              <a:prstGeom prst="rect">
                <a:avLst/>
              </a:prstGeom>
            </p:spPr>
            <p:txBody>
              <a:bodyPr wrap="square">
                <a:spAutoFit/>
              </a:bodyPr>
              <a:lstStyle/>
              <a:p>
                <a:pPr algn="just"/>
                <a:r>
                  <a:rPr lang="zh-CN" altLang="en-US" b="1" dirty="0">
                    <a:latin typeface="Times New Roman" panose="02020603050405020304" pitchFamily="18" charset="0"/>
                    <a:ea typeface="楷体" panose="02010609060101010101" pitchFamily="49" charset="-122"/>
                    <a:cs typeface="Times New Roman" panose="02020603050405020304" pitchFamily="18" charset="0"/>
                  </a:rPr>
                  <a:t>求取：</a:t>
                </a:r>
                <a:r>
                  <a:rPr lang="zh-CN" altLang="zh-CN" b="1" dirty="0">
                    <a:latin typeface="Times New Roman" panose="02020603050405020304" pitchFamily="18" charset="0"/>
                    <a:ea typeface="楷体" panose="02010609060101010101" pitchFamily="49" charset="-122"/>
                    <a:cs typeface="Times New Roman" panose="02020603050405020304" pitchFamily="18" charset="0"/>
                  </a:rPr>
                  <a:t>最佳回归模型是最小化残差平方和的均值，即要求</a:t>
                </a:r>
                <a:r>
                  <a:rPr lang="en-US" altLang="zh-CN" b="1" dirty="0">
                    <a:latin typeface="Times New Roman" panose="02020603050405020304" pitchFamily="18" charset="0"/>
                    <a:ea typeface="楷体" panose="02010609060101010101" pitchFamily="49" charset="-122"/>
                    <a:cs typeface="Times New Roman" panose="02020603050405020304" pitchFamily="18" charset="0"/>
                  </a:rPr>
                  <a:t>8</a:t>
                </a:r>
                <a:r>
                  <a:rPr lang="zh-CN" altLang="zh-CN" b="1" dirty="0">
                    <a:latin typeface="Times New Roman" panose="02020603050405020304" pitchFamily="18" charset="0"/>
                    <a:ea typeface="楷体" panose="02010609060101010101" pitchFamily="49" charset="-122"/>
                    <a:cs typeface="Times New Roman" panose="02020603050405020304" pitchFamily="18" charset="0"/>
                  </a:rPr>
                  <a:t>组</a:t>
                </a:r>
                <a14:m>
                  <m:oMath xmlns:m="http://schemas.openxmlformats.org/officeDocument/2006/math">
                    <m:r>
                      <a:rPr lang="en-US" altLang="zh-CN" b="1">
                        <a:latin typeface="Cambria Math"/>
                      </a:rPr>
                      <m:t>(</m:t>
                    </m:r>
                    <m:r>
                      <a:rPr lang="en-US" altLang="zh-CN" b="1" i="1">
                        <a:latin typeface="Cambria Math"/>
                      </a:rPr>
                      <m:t>𝒙</m:t>
                    </m:r>
                    <m:r>
                      <a:rPr lang="en-US" altLang="zh-CN" b="1" i="1">
                        <a:latin typeface="Cambria Math"/>
                      </a:rPr>
                      <m:t>,</m:t>
                    </m:r>
                    <m:r>
                      <a:rPr lang="en-US" altLang="zh-CN" b="1" i="1">
                        <a:latin typeface="Cambria Math"/>
                      </a:rPr>
                      <m:t>𝒚</m:t>
                    </m:r>
                    <m:r>
                      <a:rPr lang="en-US" altLang="zh-CN" b="1" i="1">
                        <a:latin typeface="Cambria Math"/>
                      </a:rPr>
                      <m:t>)</m:t>
                    </m:r>
                  </m:oMath>
                </a14:m>
                <a:r>
                  <a:rPr lang="zh-CN" altLang="zh-CN" b="1" dirty="0">
                    <a:latin typeface="Times New Roman" panose="02020603050405020304" pitchFamily="18" charset="0"/>
                    <a:ea typeface="楷体" panose="02010609060101010101" pitchFamily="49" charset="-122"/>
                    <a:cs typeface="Times New Roman" panose="02020603050405020304" pitchFamily="18" charset="0"/>
                  </a:rPr>
                  <a:t>数据得到的残差平均值</a:t>
                </a:r>
                <a14:m>
                  <m:oMath xmlns:m="http://schemas.openxmlformats.org/officeDocument/2006/math">
                    <m:f>
                      <m:fPr>
                        <m:ctrlPr>
                          <a:rPr lang="zh-CN" altLang="zh-CN" b="1" i="1">
                            <a:latin typeface="Cambria Math" panose="02040503050406030204" pitchFamily="18" charset="0"/>
                          </a:rPr>
                        </m:ctrlPr>
                      </m:fPr>
                      <m:num>
                        <m:r>
                          <a:rPr lang="en-US" altLang="zh-CN" b="1" i="1">
                            <a:latin typeface="Cambria Math"/>
                          </a:rPr>
                          <m:t>𝟏</m:t>
                        </m:r>
                      </m:num>
                      <m:den>
                        <m:r>
                          <a:rPr lang="en-US" altLang="zh-CN" b="1" i="1">
                            <a:latin typeface="Cambria Math"/>
                          </a:rPr>
                          <m:t>𝑵</m:t>
                        </m:r>
                      </m:den>
                    </m:f>
                    <m:nary>
                      <m:naryPr>
                        <m:chr m:val="∑"/>
                        <m:limLoc m:val="undOvr"/>
                        <m:subHide m:val="on"/>
                        <m:supHide m:val="on"/>
                        <m:ctrlPr>
                          <a:rPr lang="zh-CN" altLang="zh-CN" b="1" i="1">
                            <a:latin typeface="Cambria Math" panose="02040503050406030204" pitchFamily="18" charset="0"/>
                          </a:rPr>
                        </m:ctrlPr>
                      </m:naryPr>
                      <m:sub/>
                      <m:sup/>
                      <m:e>
                        <m:sSup>
                          <m:sSupPr>
                            <m:ctrlPr>
                              <a:rPr lang="zh-CN" altLang="zh-CN" b="1" i="1">
                                <a:latin typeface="Cambria Math" panose="02040503050406030204" pitchFamily="18" charset="0"/>
                              </a:rPr>
                            </m:ctrlPr>
                          </m:sSupPr>
                          <m:e>
                            <m:r>
                              <a:rPr lang="en-US" altLang="zh-CN" b="1">
                                <a:latin typeface="Cambria Math"/>
                              </a:rPr>
                              <m:t>(</m:t>
                            </m:r>
                            <m:r>
                              <a:rPr lang="en-US" altLang="zh-CN" b="1" i="1">
                                <a:latin typeface="Cambria Math"/>
                              </a:rPr>
                              <m:t>𝒚</m:t>
                            </m:r>
                            <m:r>
                              <a:rPr lang="en-US" altLang="zh-CN" b="1" i="1">
                                <a:latin typeface="Cambria Math"/>
                              </a:rPr>
                              <m:t>−</m:t>
                            </m:r>
                            <m:acc>
                              <m:accPr>
                                <m:chr m:val="̃"/>
                                <m:ctrlPr>
                                  <a:rPr lang="zh-CN" altLang="zh-CN" b="1" i="1">
                                    <a:latin typeface="Cambria Math" panose="02040503050406030204" pitchFamily="18" charset="0"/>
                                  </a:rPr>
                                </m:ctrlPr>
                              </m:accPr>
                              <m:e>
                                <m:r>
                                  <a:rPr lang="en-US" altLang="zh-CN" b="1" i="1">
                                    <a:latin typeface="Cambria Math"/>
                                  </a:rPr>
                                  <m:t>𝒚</m:t>
                                </m:r>
                              </m:e>
                            </m:acc>
                            <m:r>
                              <a:rPr lang="en-US" altLang="zh-CN" b="1">
                                <a:latin typeface="Cambria Math"/>
                              </a:rPr>
                              <m:t>)</m:t>
                            </m:r>
                          </m:e>
                          <m:sup>
                            <m:r>
                              <a:rPr lang="en-US" altLang="zh-CN" b="1" i="1">
                                <a:latin typeface="Cambria Math"/>
                              </a:rPr>
                              <m:t>𝟐</m:t>
                            </m:r>
                          </m:sup>
                        </m:sSup>
                      </m:e>
                    </m:nary>
                  </m:oMath>
                </a14:m>
                <a:r>
                  <a:rPr lang="zh-CN" altLang="zh-CN" b="1" dirty="0">
                    <a:latin typeface="Times New Roman" panose="02020603050405020304" pitchFamily="18" charset="0"/>
                    <a:ea typeface="楷体" panose="02010609060101010101" pitchFamily="49" charset="-122"/>
                    <a:cs typeface="Times New Roman" panose="02020603050405020304" pitchFamily="18" charset="0"/>
                  </a:rPr>
                  <a:t>最小。残差平均值最小只与参数</a:t>
                </a:r>
                <a14:m>
                  <m:oMath xmlns:m="http://schemas.openxmlformats.org/officeDocument/2006/math">
                    <m:r>
                      <a:rPr lang="en-US" altLang="zh-CN" b="1" i="1">
                        <a:latin typeface="Cambria Math"/>
                      </a:rPr>
                      <m:t>𝒂</m:t>
                    </m:r>
                  </m:oMath>
                </a14:m>
                <a:r>
                  <a:rPr lang="zh-CN" altLang="zh-CN" b="1" dirty="0">
                    <a:latin typeface="Times New Roman" panose="02020603050405020304" pitchFamily="18" charset="0"/>
                    <a:ea typeface="楷体" panose="02010609060101010101" pitchFamily="49" charset="-122"/>
                    <a:cs typeface="Times New Roman" panose="02020603050405020304" pitchFamily="18" charset="0"/>
                  </a:rPr>
                  <a:t>和</a:t>
                </a:r>
                <a14:m>
                  <m:oMath xmlns:m="http://schemas.openxmlformats.org/officeDocument/2006/math">
                    <m:r>
                      <a:rPr lang="en-US" altLang="zh-CN" b="1" i="1">
                        <a:latin typeface="Cambria Math"/>
                      </a:rPr>
                      <m:t>𝒃</m:t>
                    </m:r>
                  </m:oMath>
                </a14:m>
                <a:r>
                  <a:rPr lang="zh-CN" altLang="zh-CN" b="1" dirty="0">
                    <a:latin typeface="Times New Roman" panose="02020603050405020304" pitchFamily="18" charset="0"/>
                    <a:ea typeface="楷体" panose="02010609060101010101" pitchFamily="49" charset="-122"/>
                    <a:cs typeface="Times New Roman" panose="02020603050405020304" pitchFamily="18" charset="0"/>
                  </a:rPr>
                  <a:t>有关，最优解即是使得残差最小所对应的</a:t>
                </a:r>
                <a14:m>
                  <m:oMath xmlns:m="http://schemas.openxmlformats.org/officeDocument/2006/math">
                    <m:r>
                      <a:rPr lang="en-US" altLang="zh-CN" b="1" i="1">
                        <a:latin typeface="Cambria Math"/>
                      </a:rPr>
                      <m:t>𝒂</m:t>
                    </m:r>
                  </m:oMath>
                </a14:m>
                <a:r>
                  <a:rPr lang="zh-CN" altLang="zh-CN" b="1" dirty="0">
                    <a:latin typeface="Times New Roman" panose="02020603050405020304" pitchFamily="18" charset="0"/>
                    <a:ea typeface="楷体" panose="02010609060101010101" pitchFamily="49" charset="-122"/>
                    <a:cs typeface="Times New Roman" panose="02020603050405020304" pitchFamily="18" charset="0"/>
                  </a:rPr>
                  <a:t>和</a:t>
                </a:r>
                <a14:m>
                  <m:oMath xmlns:m="http://schemas.openxmlformats.org/officeDocument/2006/math">
                    <m:r>
                      <a:rPr lang="en-US" altLang="zh-CN" b="1" i="1">
                        <a:latin typeface="Cambria Math"/>
                      </a:rPr>
                      <m:t>𝒃</m:t>
                    </m:r>
                  </m:oMath>
                </a14:m>
                <a:r>
                  <a:rPr lang="zh-CN" altLang="zh-CN" b="1" dirty="0">
                    <a:latin typeface="Times New Roman" panose="02020603050405020304" pitchFamily="18" charset="0"/>
                    <a:ea typeface="楷体" panose="02010609060101010101" pitchFamily="49" charset="-122"/>
                    <a:cs typeface="Times New Roman" panose="02020603050405020304" pitchFamily="18" charset="0"/>
                  </a:rPr>
                  <a:t>的值。</a:t>
                </a:r>
              </a:p>
              <a:p>
                <a:endParaRPr lang="zh-CN" altLang="en-US" b="1" dirty="0">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12" name="矩形 11"/>
              <p:cNvSpPr>
                <a:spLocks noRot="1" noChangeAspect="1" noMove="1" noResize="1" noEditPoints="1" noAdjustHandles="1" noChangeArrowheads="1" noChangeShapeType="1" noTextEdit="1"/>
              </p:cNvSpPr>
              <p:nvPr/>
            </p:nvSpPr>
            <p:spPr>
              <a:xfrm>
                <a:off x="4416338" y="3101210"/>
                <a:ext cx="4509252" cy="1868460"/>
              </a:xfrm>
              <a:prstGeom prst="rect">
                <a:avLst/>
              </a:prstGeom>
              <a:blipFill>
                <a:blip r:embed="rId3"/>
                <a:stretch>
                  <a:fillRect l="-1081" t="-1961" r="-1216"/>
                </a:stretch>
              </a:blipFill>
            </p:spPr>
            <p:txBody>
              <a:bodyPr/>
              <a:lstStyle/>
              <a:p>
                <a:r>
                  <a:rPr lang="zh-CN" altLang="en-US">
                    <a:noFill/>
                  </a:rPr>
                  <a:t> </a:t>
                </a:r>
              </a:p>
            </p:txBody>
          </p:sp>
        </mc:Fallback>
      </mc:AlternateContent>
      <p:graphicFrame>
        <p:nvGraphicFramePr>
          <p:cNvPr id="14" name="图表 13"/>
          <p:cNvGraphicFramePr/>
          <p:nvPr>
            <p:extLst>
              <p:ext uri="{D42A27DB-BD31-4B8C-83A1-F6EECF244321}">
                <p14:modId xmlns:p14="http://schemas.microsoft.com/office/powerpoint/2010/main" val="1767927904"/>
              </p:ext>
            </p:extLst>
          </p:nvPr>
        </p:nvGraphicFramePr>
        <p:xfrm>
          <a:off x="267417" y="1999383"/>
          <a:ext cx="3895408" cy="2743200"/>
        </p:xfrm>
        <a:graphic>
          <a:graphicData uri="http://schemas.openxmlformats.org/drawingml/2006/chart">
            <c:chart xmlns:c="http://schemas.openxmlformats.org/drawingml/2006/chart" xmlns:r="http://schemas.openxmlformats.org/officeDocument/2006/relationships" r:id="rId4"/>
          </a:graphicData>
        </a:graphic>
      </p:graphicFrame>
      <p:sp>
        <p:nvSpPr>
          <p:cNvPr id="8" name="矩形 7">
            <a:extLst>
              <a:ext uri="{FF2B5EF4-FFF2-40B4-BE49-F238E27FC236}">
                <a16:creationId xmlns:a16="http://schemas.microsoft.com/office/drawing/2014/main" id="{443EF53D-84E2-4A7D-89E3-E4AD22A8FF9C}"/>
              </a:ext>
            </a:extLst>
          </p:cNvPr>
          <p:cNvSpPr/>
          <p:nvPr/>
        </p:nvSpPr>
        <p:spPr>
          <a:xfrm>
            <a:off x="498764" y="1244751"/>
            <a:ext cx="3278462" cy="461665"/>
          </a:xfrm>
          <a:prstGeom prst="rect">
            <a:avLst/>
          </a:prstGeom>
        </p:spPr>
        <p:txBody>
          <a:bodyPr wrap="none">
            <a:spAutoFit/>
          </a:bodyPr>
          <a:lstStyle/>
          <a:p>
            <a:r>
              <a:rPr lang="zh-CN" altLang="en-US" sz="2400" b="1" dirty="0">
                <a:latin typeface="+mn-ea"/>
                <a:cs typeface="Times New Roman" panose="02020603050405020304" pitchFamily="18" charset="0"/>
              </a:rPr>
              <a:t>一元线性回归模型例子</a:t>
            </a:r>
          </a:p>
        </p:txBody>
      </p:sp>
      <p:sp>
        <p:nvSpPr>
          <p:cNvPr id="16" name="标题 1">
            <a:extLst>
              <a:ext uri="{FF2B5EF4-FFF2-40B4-BE49-F238E27FC236}">
                <a16:creationId xmlns:a16="http://schemas.microsoft.com/office/drawing/2014/main" id="{FA10091E-2060-491C-AF2A-75C9166328A2}"/>
              </a:ext>
            </a:extLst>
          </p:cNvPr>
          <p:cNvSpPr>
            <a:spLocks noGrp="1"/>
          </p:cNvSpPr>
          <p:nvPr>
            <p:ph type="title"/>
          </p:nvPr>
        </p:nvSpPr>
        <p:spPr>
          <a:xfrm>
            <a:off x="0" y="4763"/>
            <a:ext cx="9144000" cy="817562"/>
          </a:xfrm>
        </p:spPr>
        <p:txBody>
          <a:bodyPr/>
          <a:lstStyle/>
          <a:p>
            <a:pPr marL="0" defTabSz="914400" fontAlgn="base">
              <a:spcAft>
                <a:spcPct val="0"/>
              </a:spcAft>
              <a:defRPr/>
            </a:pPr>
            <a:r>
              <a:rPr lang="zh-CN" altLang="en-US" sz="2400" dirty="0">
                <a:latin typeface="Times New Roman" panose="02020603050405020304" pitchFamily="18" charset="0"/>
                <a:cs typeface="Times New Roman" panose="02020603050405020304" pitchFamily="18" charset="0"/>
              </a:rPr>
              <a:t>线性回归：</a:t>
            </a:r>
            <a:r>
              <a:rPr lang="zh-CN" altLang="en-US" sz="2400" kern="0" dirty="0">
                <a:solidFill>
                  <a:srgbClr val="0070C0"/>
                </a:solidFill>
                <a:latin typeface="Times New Roman" pitchFamily="18" charset="0"/>
                <a:cs typeface="Times New Roman" pitchFamily="18" charset="0"/>
              </a:rPr>
              <a:t>一元线性回归</a:t>
            </a:r>
          </a:p>
        </p:txBody>
      </p:sp>
    </p:spTree>
    <p:extLst>
      <p:ext uri="{BB962C8B-B14F-4D97-AF65-F5344CB8AC3E}">
        <p14:creationId xmlns:p14="http://schemas.microsoft.com/office/powerpoint/2010/main" val="22995092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3" name="矩形 12"/>
              <p:cNvSpPr/>
              <p:nvPr/>
            </p:nvSpPr>
            <p:spPr>
              <a:xfrm>
                <a:off x="1543826" y="1545600"/>
                <a:ext cx="6157357" cy="369332"/>
              </a:xfrm>
              <a:prstGeom prst="rect">
                <a:avLst/>
              </a:prstGeom>
            </p:spPr>
            <p:txBody>
              <a:bodyPr wrap="square">
                <a:spAutoFit/>
              </a:bodyPr>
              <a:lstStyle/>
              <a:p>
                <a:pPr algn="ctr"/>
                <a:r>
                  <a:rPr lang="zh-CN" altLang="en-US" b="1" dirty="0">
                    <a:latin typeface="Times New Roman" panose="02020603050405020304" pitchFamily="18" charset="0"/>
                    <a:ea typeface="楷体" panose="02010609060101010101" pitchFamily="49" charset="-122"/>
                    <a:cs typeface="Times New Roman" panose="02020603050405020304" pitchFamily="18" charset="0"/>
                  </a:rPr>
                  <a:t>回归模型参数求取：</a:t>
                </a:r>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a:rPr>
                          <m:t>𝒚</m:t>
                        </m:r>
                      </m:e>
                      <m:sub>
                        <m:r>
                          <a:rPr lang="en-US" altLang="zh-CN" b="1" i="1" smtClean="0">
                            <a:latin typeface="Cambria Math"/>
                          </a:rPr>
                          <m:t>𝒊</m:t>
                        </m:r>
                      </m:sub>
                    </m:sSub>
                    <m:r>
                      <a:rPr lang="en-US" altLang="zh-CN" b="1" i="1">
                        <a:latin typeface="Cambria Math"/>
                      </a:rPr>
                      <m:t>=</m:t>
                    </m:r>
                    <m:r>
                      <a:rPr lang="en-US" altLang="zh-CN" b="1" i="1">
                        <a:latin typeface="Cambria Math"/>
                      </a:rPr>
                      <m:t>𝒂</m:t>
                    </m:r>
                    <m:sSub>
                      <m:sSubPr>
                        <m:ctrlPr>
                          <a:rPr lang="en-US" altLang="zh-CN" b="1" i="1" smtClean="0">
                            <a:latin typeface="Cambria Math" panose="02040503050406030204" pitchFamily="18" charset="0"/>
                          </a:rPr>
                        </m:ctrlPr>
                      </m:sSubPr>
                      <m:e>
                        <m:r>
                          <a:rPr lang="en-US" altLang="zh-CN" b="1" i="1" smtClean="0">
                            <a:latin typeface="Cambria Math"/>
                          </a:rPr>
                          <m:t>𝒙</m:t>
                        </m:r>
                      </m:e>
                      <m:sub>
                        <m:r>
                          <a:rPr lang="en-US" altLang="zh-CN" b="1" i="1" smtClean="0">
                            <a:latin typeface="Cambria Math"/>
                          </a:rPr>
                          <m:t>𝒊</m:t>
                        </m:r>
                      </m:sub>
                    </m:sSub>
                    <m:r>
                      <a:rPr lang="en-US" altLang="zh-CN" b="1" i="1">
                        <a:latin typeface="Cambria Math"/>
                      </a:rPr>
                      <m:t>+</m:t>
                    </m:r>
                    <m:r>
                      <a:rPr lang="en-US" altLang="zh-CN" b="1" i="1">
                        <a:latin typeface="Cambria Math"/>
                      </a:rPr>
                      <m:t>𝒃</m:t>
                    </m:r>
                    <m:r>
                      <a:rPr lang="en-US" altLang="zh-CN" b="1" i="1" smtClean="0">
                        <a:latin typeface="Cambria Math"/>
                      </a:rPr>
                      <m:t> (</m:t>
                    </m:r>
                    <m:r>
                      <a:rPr lang="en-US" altLang="zh-CN" b="1" i="1" smtClean="0">
                        <a:latin typeface="Cambria Math"/>
                      </a:rPr>
                      <m:t>𝟏</m:t>
                    </m:r>
                    <m:r>
                      <a:rPr lang="en-US" altLang="zh-CN" b="1" i="1" smtClean="0">
                        <a:latin typeface="Cambria Math"/>
                        <a:ea typeface="Cambria Math"/>
                      </a:rPr>
                      <m:t>≤</m:t>
                    </m:r>
                    <m:r>
                      <a:rPr lang="en-US" altLang="zh-CN" b="1" i="1" smtClean="0">
                        <a:latin typeface="Cambria Math"/>
                        <a:ea typeface="Cambria Math"/>
                      </a:rPr>
                      <m:t>𝒊</m:t>
                    </m:r>
                    <m:r>
                      <a:rPr lang="en-US" altLang="zh-CN" b="1" i="1" smtClean="0">
                        <a:latin typeface="Cambria Math"/>
                        <a:ea typeface="Cambria Math"/>
                      </a:rPr>
                      <m:t>≤</m:t>
                    </m:r>
                    <m:r>
                      <a:rPr lang="en-US" altLang="zh-CN" b="1" i="1" smtClean="0">
                        <a:latin typeface="Cambria Math"/>
                        <a:ea typeface="Cambria Math"/>
                      </a:rPr>
                      <m:t>𝒏</m:t>
                    </m:r>
                    <m:r>
                      <a:rPr lang="en-US" altLang="zh-CN" b="1" i="1" smtClean="0">
                        <a:latin typeface="Cambria Math"/>
                        <a:ea typeface="Cambria Math"/>
                      </a:rPr>
                      <m:t>)</m:t>
                    </m:r>
                  </m:oMath>
                </a14:m>
                <a:endParaRPr lang="zh-CN" altLang="en-US" b="1" dirty="0">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13" name="矩形 12"/>
              <p:cNvSpPr>
                <a:spLocks noRot="1" noChangeAspect="1" noMove="1" noResize="1" noEditPoints="1" noAdjustHandles="1" noChangeArrowheads="1" noChangeShapeType="1" noTextEdit="1"/>
              </p:cNvSpPr>
              <p:nvPr/>
            </p:nvSpPr>
            <p:spPr>
              <a:xfrm>
                <a:off x="1543826" y="1545600"/>
                <a:ext cx="6157357" cy="369332"/>
              </a:xfrm>
              <a:prstGeom prst="rect">
                <a:avLst/>
              </a:prstGeom>
              <a:blipFill>
                <a:blip r:embed="rId2"/>
                <a:stretch>
                  <a:fillRect t="-13333" b="-2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p:cNvSpPr/>
              <p:nvPr/>
            </p:nvSpPr>
            <p:spPr>
              <a:xfrm>
                <a:off x="748145" y="2098358"/>
                <a:ext cx="8051470" cy="1348639"/>
              </a:xfrm>
              <a:prstGeom prst="rect">
                <a:avLst/>
              </a:prstGeom>
            </p:spPr>
            <p:txBody>
              <a:bodyPr wrap="square">
                <a:spAutoFit/>
              </a:bodyPr>
              <a:lstStyle/>
              <a:p>
                <a:pPr marL="285750" indent="-285750">
                  <a:lnSpc>
                    <a:spcPct val="150000"/>
                  </a:lnSpc>
                  <a:buFont typeface="Wingdings" panose="05000000000000000000" pitchFamily="2" charset="2"/>
                  <a:buChar char="l"/>
                </a:pPr>
                <a:r>
                  <a:rPr lang="zh-CN" altLang="en-US" b="1" dirty="0">
                    <a:latin typeface="Times New Roman" panose="02020603050405020304" pitchFamily="18" charset="0"/>
                    <a:ea typeface="楷体" panose="02010609060101010101" pitchFamily="49" charset="-122"/>
                    <a:cs typeface="Times New Roman" panose="02020603050405020304" pitchFamily="18" charset="0"/>
                  </a:rPr>
                  <a:t>记在当前参数下第</a:t>
                </a:r>
                <a14:m>
                  <m:oMath xmlns:m="http://schemas.openxmlformats.org/officeDocument/2006/math">
                    <m:r>
                      <a:rPr lang="en-US" altLang="zh-CN" b="1" i="1" smtClean="0">
                        <a:latin typeface="Cambria Math"/>
                        <a:ea typeface="黑体" panose="02010609060101010101" pitchFamily="49" charset="-122"/>
                      </a:rPr>
                      <m:t>𝒊</m:t>
                    </m:r>
                  </m:oMath>
                </a14:m>
                <a:r>
                  <a:rPr lang="zh-CN" altLang="en-US" b="1" dirty="0">
                    <a:latin typeface="Times New Roman" panose="02020603050405020304" pitchFamily="18" charset="0"/>
                    <a:ea typeface="楷体" panose="02010609060101010101" pitchFamily="49" charset="-122"/>
                    <a:cs typeface="Times New Roman" panose="02020603050405020304" pitchFamily="18" charset="0"/>
                  </a:rPr>
                  <a:t>个训练样本</a:t>
                </a:r>
                <a14:m>
                  <m:oMath xmlns:m="http://schemas.openxmlformats.org/officeDocument/2006/math">
                    <m:sSub>
                      <m:sSubPr>
                        <m:ctrlPr>
                          <a:rPr lang="en-US" altLang="zh-CN" b="1" i="1">
                            <a:latin typeface="Cambria Math" panose="02040503050406030204" pitchFamily="18" charset="0"/>
                          </a:rPr>
                        </m:ctrlPr>
                      </m:sSubPr>
                      <m:e>
                        <m:r>
                          <a:rPr lang="en-US" altLang="zh-CN" b="1" i="1">
                            <a:latin typeface="Cambria Math"/>
                          </a:rPr>
                          <m:t>𝒙</m:t>
                        </m:r>
                      </m:e>
                      <m:sub>
                        <m:r>
                          <a:rPr lang="en-US" altLang="zh-CN" b="1" i="1">
                            <a:latin typeface="Cambria Math"/>
                          </a:rPr>
                          <m:t>𝒊</m:t>
                        </m:r>
                      </m:sub>
                    </m:sSub>
                  </m:oMath>
                </a14:m>
                <a:r>
                  <a:rPr lang="zh-CN" altLang="en-US" b="1" dirty="0">
                    <a:latin typeface="Times New Roman" panose="02020603050405020304" pitchFamily="18" charset="0"/>
                    <a:ea typeface="楷体" panose="02010609060101010101" pitchFamily="49" charset="-122"/>
                    <a:cs typeface="Times New Roman" panose="02020603050405020304" pitchFamily="18" charset="0"/>
                  </a:rPr>
                  <a:t>的预测值为</a:t>
                </a:r>
                <a14:m>
                  <m:oMath xmlns:m="http://schemas.openxmlformats.org/officeDocument/2006/math">
                    <m:sSub>
                      <m:sSubPr>
                        <m:ctrlPr>
                          <a:rPr lang="en-US" altLang="zh-CN" b="1" i="1">
                            <a:latin typeface="Cambria Math" panose="02040503050406030204" pitchFamily="18" charset="0"/>
                          </a:rPr>
                        </m:ctrlPr>
                      </m:sSubPr>
                      <m:e>
                        <m:acc>
                          <m:accPr>
                            <m:chr m:val="̂"/>
                            <m:ctrlPr>
                              <a:rPr lang="en-US" altLang="zh-CN" b="1" i="1" smtClean="0">
                                <a:latin typeface="Cambria Math" panose="02040503050406030204" pitchFamily="18" charset="0"/>
                              </a:rPr>
                            </m:ctrlPr>
                          </m:accPr>
                          <m:e>
                            <m:r>
                              <a:rPr lang="en-US" altLang="zh-CN" b="1" i="1" smtClean="0">
                                <a:latin typeface="Cambria Math"/>
                              </a:rPr>
                              <m:t>𝒚</m:t>
                            </m:r>
                          </m:e>
                        </m:acc>
                      </m:e>
                      <m:sub>
                        <m:r>
                          <a:rPr lang="en-US" altLang="zh-CN" b="1" i="1">
                            <a:latin typeface="Cambria Math"/>
                          </a:rPr>
                          <m:t>𝒊</m:t>
                        </m:r>
                      </m:sub>
                    </m:sSub>
                  </m:oMath>
                </a14:m>
                <a:endParaRPr lang="en-US" altLang="zh-CN" b="1" dirty="0">
                  <a:latin typeface="Times New Roman" panose="02020603050405020304" pitchFamily="18" charset="0"/>
                  <a:ea typeface="楷体" panose="02010609060101010101" pitchFamily="49" charset="-122"/>
                  <a:cs typeface="Times New Roman" panose="02020603050405020304" pitchFamily="18" charset="0"/>
                </a:endParaRPr>
              </a:p>
              <a:p>
                <a:pPr marL="285750" indent="-285750">
                  <a:lnSpc>
                    <a:spcPct val="150000"/>
                  </a:lnSpc>
                  <a:buFont typeface="Wingdings" panose="05000000000000000000" pitchFamily="2" charset="2"/>
                  <a:buChar char="l"/>
                </a:pPr>
                <a14:m>
                  <m:oMath xmlns:m="http://schemas.openxmlformats.org/officeDocument/2006/math">
                    <m:sSub>
                      <m:sSubPr>
                        <m:ctrlPr>
                          <a:rPr lang="en-US" altLang="zh-CN" b="1" i="1">
                            <a:latin typeface="Cambria Math" panose="02040503050406030204" pitchFamily="18" charset="0"/>
                          </a:rPr>
                        </m:ctrlPr>
                      </m:sSubPr>
                      <m:e>
                        <m:r>
                          <a:rPr lang="en-US" altLang="zh-CN" b="1" i="1">
                            <a:latin typeface="Cambria Math"/>
                          </a:rPr>
                          <m:t>𝒙</m:t>
                        </m:r>
                      </m:e>
                      <m:sub>
                        <m:r>
                          <a:rPr lang="en-US" altLang="zh-CN" b="1" i="1">
                            <a:latin typeface="Cambria Math"/>
                          </a:rPr>
                          <m:t>𝒊</m:t>
                        </m:r>
                      </m:sub>
                    </m:sSub>
                  </m:oMath>
                </a14:m>
                <a:r>
                  <a:rPr lang="zh-CN" altLang="en-US" b="1" dirty="0">
                    <a:latin typeface="Times New Roman" panose="02020603050405020304" pitchFamily="18" charset="0"/>
                    <a:ea typeface="楷体" panose="02010609060101010101" pitchFamily="49" charset="-122"/>
                    <a:cs typeface="Times New Roman" panose="02020603050405020304" pitchFamily="18" charset="0"/>
                  </a:rPr>
                  <a:t>的标注值（实际值）</a:t>
                </a:r>
                <a14:m>
                  <m:oMath xmlns:m="http://schemas.openxmlformats.org/officeDocument/2006/math">
                    <m:sSub>
                      <m:sSubPr>
                        <m:ctrlPr>
                          <a:rPr lang="en-US" altLang="zh-CN" b="1" i="1">
                            <a:latin typeface="Cambria Math" panose="02040503050406030204" pitchFamily="18" charset="0"/>
                          </a:rPr>
                        </m:ctrlPr>
                      </m:sSubPr>
                      <m:e>
                        <m:r>
                          <a:rPr lang="en-US" altLang="zh-CN" b="1" i="1" smtClean="0">
                            <a:latin typeface="Cambria Math"/>
                          </a:rPr>
                          <m:t>𝒚</m:t>
                        </m:r>
                      </m:e>
                      <m:sub>
                        <m:r>
                          <a:rPr lang="en-US" altLang="zh-CN" b="1" i="1">
                            <a:latin typeface="Cambria Math"/>
                          </a:rPr>
                          <m:t>𝒊</m:t>
                        </m:r>
                      </m:sub>
                    </m:sSub>
                  </m:oMath>
                </a14:m>
                <a:r>
                  <a:rPr lang="zh-CN" altLang="en-US" b="1" dirty="0">
                    <a:latin typeface="Times New Roman" panose="02020603050405020304" pitchFamily="18" charset="0"/>
                    <a:ea typeface="楷体" panose="02010609060101010101" pitchFamily="49" charset="-122"/>
                    <a:cs typeface="Times New Roman" panose="02020603050405020304" pitchFamily="18" charset="0"/>
                  </a:rPr>
                  <a:t>与预测值</a:t>
                </a:r>
                <a14:m>
                  <m:oMath xmlns:m="http://schemas.openxmlformats.org/officeDocument/2006/math">
                    <m:sSub>
                      <m:sSubPr>
                        <m:ctrlPr>
                          <a:rPr lang="en-US" altLang="zh-CN" b="1" i="1">
                            <a:latin typeface="Cambria Math" panose="02040503050406030204" pitchFamily="18" charset="0"/>
                          </a:rPr>
                        </m:ctrlPr>
                      </m:sSubPr>
                      <m:e>
                        <m:acc>
                          <m:accPr>
                            <m:chr m:val="̂"/>
                            <m:ctrlPr>
                              <a:rPr lang="en-US" altLang="zh-CN" b="1" i="1">
                                <a:latin typeface="Cambria Math" panose="02040503050406030204" pitchFamily="18" charset="0"/>
                              </a:rPr>
                            </m:ctrlPr>
                          </m:accPr>
                          <m:e>
                            <m:r>
                              <a:rPr lang="en-US" altLang="zh-CN" b="1" i="1">
                                <a:latin typeface="Cambria Math"/>
                              </a:rPr>
                              <m:t>𝒚</m:t>
                            </m:r>
                          </m:e>
                        </m:acc>
                      </m:e>
                      <m:sub>
                        <m:r>
                          <a:rPr lang="en-US" altLang="zh-CN" b="1" i="1">
                            <a:latin typeface="Cambria Math"/>
                          </a:rPr>
                          <m:t>𝒊</m:t>
                        </m:r>
                      </m:sub>
                    </m:sSub>
                  </m:oMath>
                </a14:m>
                <a:r>
                  <a:rPr lang="zh-CN" altLang="en-US" b="1" dirty="0">
                    <a:latin typeface="Times New Roman" panose="02020603050405020304" pitchFamily="18" charset="0"/>
                    <a:ea typeface="楷体" panose="02010609060101010101" pitchFamily="49" charset="-122"/>
                    <a:cs typeface="Times New Roman" panose="02020603050405020304" pitchFamily="18" charset="0"/>
                  </a:rPr>
                  <a:t>之差记为</a:t>
                </a:r>
                <a14:m>
                  <m:oMath xmlns:m="http://schemas.openxmlformats.org/officeDocument/2006/math">
                    <m:sSup>
                      <m:sSupPr>
                        <m:ctrlPr>
                          <a:rPr lang="en-US" altLang="zh-CN" b="1" i="1" smtClean="0">
                            <a:latin typeface="Cambria Math" panose="02040503050406030204" pitchFamily="18" charset="0"/>
                          </a:rPr>
                        </m:ctrlPr>
                      </m:sSupPr>
                      <m:e>
                        <m:r>
                          <a:rPr lang="en-US" altLang="zh-CN" b="1" i="1" smtClean="0">
                            <a:latin typeface="Cambria Math"/>
                          </a:rPr>
                          <m:t>(</m:t>
                        </m:r>
                        <m:sSub>
                          <m:sSubPr>
                            <m:ctrlPr>
                              <a:rPr lang="en-US" altLang="zh-CN" b="1" i="1">
                                <a:latin typeface="Cambria Math" panose="02040503050406030204" pitchFamily="18" charset="0"/>
                              </a:rPr>
                            </m:ctrlPr>
                          </m:sSubPr>
                          <m:e>
                            <m:r>
                              <a:rPr lang="en-US" altLang="zh-CN" b="1" i="1">
                                <a:latin typeface="Cambria Math"/>
                              </a:rPr>
                              <m:t>𝒚</m:t>
                            </m:r>
                          </m:e>
                          <m:sub>
                            <m:r>
                              <a:rPr lang="en-US" altLang="zh-CN" b="1" i="1">
                                <a:latin typeface="Cambria Math"/>
                              </a:rPr>
                              <m:t>𝒊</m:t>
                            </m:r>
                          </m:sub>
                        </m:sSub>
                        <m:r>
                          <a:rPr lang="en-US" altLang="zh-CN" b="1" i="1" smtClean="0">
                            <a:latin typeface="Cambria Math"/>
                          </a:rPr>
                          <m:t>−</m:t>
                        </m:r>
                        <m:sSub>
                          <m:sSubPr>
                            <m:ctrlPr>
                              <a:rPr lang="en-US" altLang="zh-CN" b="1" i="1">
                                <a:latin typeface="Cambria Math" panose="02040503050406030204" pitchFamily="18" charset="0"/>
                              </a:rPr>
                            </m:ctrlPr>
                          </m:sSubPr>
                          <m:e>
                            <m:acc>
                              <m:accPr>
                                <m:chr m:val="̂"/>
                                <m:ctrlPr>
                                  <a:rPr lang="en-US" altLang="zh-CN" b="1" i="1">
                                    <a:latin typeface="Cambria Math" panose="02040503050406030204" pitchFamily="18" charset="0"/>
                                  </a:rPr>
                                </m:ctrlPr>
                              </m:accPr>
                              <m:e>
                                <m:r>
                                  <a:rPr lang="en-US" altLang="zh-CN" b="1" i="1">
                                    <a:latin typeface="Cambria Math"/>
                                  </a:rPr>
                                  <m:t>𝒚</m:t>
                                </m:r>
                              </m:e>
                            </m:acc>
                          </m:e>
                          <m:sub>
                            <m:r>
                              <a:rPr lang="en-US" altLang="zh-CN" b="1" i="1">
                                <a:latin typeface="Cambria Math"/>
                              </a:rPr>
                              <m:t>𝒊</m:t>
                            </m:r>
                          </m:sub>
                        </m:sSub>
                        <m:r>
                          <a:rPr lang="en-US" altLang="zh-CN" b="1" i="1" smtClean="0">
                            <a:latin typeface="Cambria Math"/>
                          </a:rPr>
                          <m:t>)</m:t>
                        </m:r>
                      </m:e>
                      <m:sup>
                        <m:r>
                          <a:rPr lang="en-US" altLang="zh-CN" b="1" i="1" smtClean="0">
                            <a:latin typeface="Cambria Math"/>
                          </a:rPr>
                          <m:t>𝟐</m:t>
                        </m:r>
                      </m:sup>
                    </m:sSup>
                  </m:oMath>
                </a14:m>
                <a:endParaRPr lang="en-US" altLang="zh-CN" b="1" dirty="0">
                  <a:latin typeface="Times New Roman" panose="02020603050405020304" pitchFamily="18" charset="0"/>
                  <a:ea typeface="楷体" panose="02010609060101010101" pitchFamily="49" charset="-122"/>
                  <a:cs typeface="Times New Roman" panose="02020603050405020304" pitchFamily="18" charset="0"/>
                </a:endParaRPr>
              </a:p>
              <a:p>
                <a:pPr marL="285750" indent="-285750">
                  <a:lnSpc>
                    <a:spcPct val="150000"/>
                  </a:lnSpc>
                  <a:buFont typeface="Wingdings" panose="05000000000000000000" pitchFamily="2" charset="2"/>
                  <a:buChar char="l"/>
                </a:pPr>
                <a:r>
                  <a:rPr lang="zh-CN" altLang="en-US" b="1" dirty="0">
                    <a:latin typeface="Times New Roman" panose="02020603050405020304" pitchFamily="18" charset="0"/>
                    <a:ea typeface="楷体" panose="02010609060101010101" pitchFamily="49" charset="-122"/>
                    <a:cs typeface="Times New Roman" panose="02020603050405020304" pitchFamily="18" charset="0"/>
                  </a:rPr>
                  <a:t>训练集中</a:t>
                </a:r>
                <a14:m>
                  <m:oMath xmlns:m="http://schemas.openxmlformats.org/officeDocument/2006/math">
                    <m:r>
                      <a:rPr lang="en-US" altLang="zh-CN" b="1" i="1">
                        <a:latin typeface="Cambria Math"/>
                        <a:ea typeface="Cambria Math"/>
                      </a:rPr>
                      <m:t>𝒏</m:t>
                    </m:r>
                  </m:oMath>
                </a14:m>
                <a:r>
                  <a:rPr lang="zh-CN" altLang="en-US" b="1" dirty="0">
                    <a:latin typeface="Times New Roman" panose="02020603050405020304" pitchFamily="18" charset="0"/>
                    <a:ea typeface="楷体" panose="02010609060101010101" pitchFamily="49" charset="-122"/>
                    <a:cs typeface="Times New Roman" panose="02020603050405020304" pitchFamily="18" charset="0"/>
                  </a:rPr>
                  <a:t>个样本所产生误差总和为：</a:t>
                </a:r>
                <a14:m>
                  <m:oMath xmlns:m="http://schemas.openxmlformats.org/officeDocument/2006/math">
                    <m:r>
                      <a:rPr lang="en-US" altLang="zh-CN" b="1" i="1" dirty="0" smtClean="0">
                        <a:latin typeface="Cambria Math"/>
                        <a:ea typeface="黑体" panose="02010609060101010101" pitchFamily="49" charset="-122"/>
                      </a:rPr>
                      <m:t>𝑳</m:t>
                    </m:r>
                    <m:r>
                      <a:rPr lang="en-US" altLang="zh-CN" b="1" i="1" dirty="0" smtClean="0">
                        <a:latin typeface="Cambria Math"/>
                        <a:ea typeface="黑体" panose="02010609060101010101" pitchFamily="49" charset="-122"/>
                      </a:rPr>
                      <m:t>(</m:t>
                    </m:r>
                    <m:r>
                      <a:rPr lang="en-US" altLang="zh-CN" b="1" i="1" dirty="0" smtClean="0">
                        <a:latin typeface="Cambria Math"/>
                        <a:ea typeface="黑体" panose="02010609060101010101" pitchFamily="49" charset="-122"/>
                      </a:rPr>
                      <m:t>𝒂</m:t>
                    </m:r>
                    <m:r>
                      <a:rPr lang="en-US" altLang="zh-CN" b="1" i="1" dirty="0" smtClean="0">
                        <a:latin typeface="Cambria Math"/>
                        <a:ea typeface="黑体" panose="02010609060101010101" pitchFamily="49" charset="-122"/>
                      </a:rPr>
                      <m:t>,</m:t>
                    </m:r>
                    <m:r>
                      <a:rPr lang="en-US" altLang="zh-CN" b="1" i="1" dirty="0" smtClean="0">
                        <a:latin typeface="Cambria Math"/>
                        <a:ea typeface="黑体" panose="02010609060101010101" pitchFamily="49" charset="-122"/>
                      </a:rPr>
                      <m:t>𝒃</m:t>
                    </m:r>
                    <m:r>
                      <a:rPr lang="en-US" altLang="zh-CN" b="1" i="1" dirty="0" smtClean="0">
                        <a:latin typeface="Cambria Math"/>
                        <a:ea typeface="黑体" panose="02010609060101010101" pitchFamily="49" charset="-122"/>
                      </a:rPr>
                      <m:t>)=</m:t>
                    </m:r>
                    <m:nary>
                      <m:naryPr>
                        <m:chr m:val="∑"/>
                        <m:ctrlPr>
                          <a:rPr lang="en-US" altLang="zh-CN" b="1" i="1" smtClean="0">
                            <a:latin typeface="Cambria Math" panose="02040503050406030204" pitchFamily="18" charset="0"/>
                            <a:ea typeface="黑体" panose="02010609060101010101" pitchFamily="49" charset="-122"/>
                          </a:rPr>
                        </m:ctrlPr>
                      </m:naryPr>
                      <m:sub>
                        <m:r>
                          <m:rPr>
                            <m:brk m:alnAt="23"/>
                          </m:rPr>
                          <a:rPr lang="en-US" altLang="zh-CN" b="1" i="1" smtClean="0">
                            <a:latin typeface="Cambria Math"/>
                            <a:ea typeface="黑体" panose="02010609060101010101" pitchFamily="49" charset="-122"/>
                          </a:rPr>
                          <m:t>𝒊</m:t>
                        </m:r>
                        <m:r>
                          <a:rPr lang="en-US" altLang="zh-CN" b="1" i="1" smtClean="0">
                            <a:latin typeface="Cambria Math"/>
                            <a:ea typeface="黑体" panose="02010609060101010101" pitchFamily="49" charset="-122"/>
                          </a:rPr>
                          <m:t>=</m:t>
                        </m:r>
                        <m:r>
                          <a:rPr lang="en-US" altLang="zh-CN" b="1" i="1" smtClean="0">
                            <a:latin typeface="Cambria Math"/>
                            <a:ea typeface="黑体" panose="02010609060101010101" pitchFamily="49" charset="-122"/>
                          </a:rPr>
                          <m:t>𝟏</m:t>
                        </m:r>
                      </m:sub>
                      <m:sup>
                        <m:r>
                          <a:rPr lang="en-US" altLang="zh-CN" b="1" i="1" smtClean="0">
                            <a:latin typeface="Cambria Math"/>
                            <a:ea typeface="黑体" panose="02010609060101010101" pitchFamily="49" charset="-122"/>
                          </a:rPr>
                          <m:t>𝒏</m:t>
                        </m:r>
                      </m:sup>
                      <m:e>
                        <m:sSup>
                          <m:sSupPr>
                            <m:ctrlPr>
                              <a:rPr lang="en-US" altLang="zh-CN" b="1" i="1" smtClean="0">
                                <a:latin typeface="Cambria Math" panose="02040503050406030204" pitchFamily="18" charset="0"/>
                                <a:ea typeface="黑体" panose="02010609060101010101" pitchFamily="49" charset="-122"/>
                              </a:rPr>
                            </m:ctrlPr>
                          </m:sSupPr>
                          <m:e>
                            <m:r>
                              <a:rPr lang="en-US" altLang="zh-CN" b="1" i="1" smtClean="0">
                                <a:latin typeface="Cambria Math"/>
                                <a:ea typeface="黑体" panose="02010609060101010101" pitchFamily="49" charset="-122"/>
                              </a:rPr>
                              <m:t>(</m:t>
                            </m:r>
                            <m:sSub>
                              <m:sSubPr>
                                <m:ctrlPr>
                                  <a:rPr lang="en-US" altLang="zh-CN" b="1" i="1" smtClean="0">
                                    <a:latin typeface="Cambria Math" panose="02040503050406030204" pitchFamily="18" charset="0"/>
                                    <a:ea typeface="黑体" panose="02010609060101010101" pitchFamily="49" charset="-122"/>
                                  </a:rPr>
                                </m:ctrlPr>
                              </m:sSubPr>
                              <m:e>
                                <m:r>
                                  <a:rPr lang="en-US" altLang="zh-CN" b="1" i="1" smtClean="0">
                                    <a:latin typeface="Cambria Math"/>
                                    <a:ea typeface="黑体" panose="02010609060101010101" pitchFamily="49" charset="-122"/>
                                  </a:rPr>
                                  <m:t>𝒚</m:t>
                                </m:r>
                              </m:e>
                              <m:sub>
                                <m:r>
                                  <a:rPr lang="en-US" altLang="zh-CN" b="1" i="1" smtClean="0">
                                    <a:latin typeface="Cambria Math"/>
                                    <a:ea typeface="黑体" panose="02010609060101010101" pitchFamily="49" charset="-122"/>
                                  </a:rPr>
                                  <m:t>𝒊</m:t>
                                </m:r>
                              </m:sub>
                            </m:sSub>
                            <m:r>
                              <a:rPr lang="en-US" altLang="zh-CN" b="1" i="1" smtClean="0">
                                <a:latin typeface="Cambria Math"/>
                                <a:ea typeface="黑体" panose="02010609060101010101" pitchFamily="49" charset="-122"/>
                              </a:rPr>
                              <m:t>−</m:t>
                            </m:r>
                            <m:r>
                              <a:rPr lang="en-US" altLang="zh-CN" b="1" i="1" smtClean="0">
                                <a:latin typeface="Cambria Math"/>
                                <a:ea typeface="黑体" panose="02010609060101010101" pitchFamily="49" charset="-122"/>
                              </a:rPr>
                              <m:t>𝒂</m:t>
                            </m:r>
                            <m:r>
                              <a:rPr lang="en-US" altLang="zh-CN" b="1" i="1" smtClean="0">
                                <a:latin typeface="Cambria Math"/>
                                <a:ea typeface="Cambria Math"/>
                              </a:rPr>
                              <m:t>×</m:t>
                            </m:r>
                            <m:sSub>
                              <m:sSubPr>
                                <m:ctrlPr>
                                  <a:rPr lang="en-US" altLang="zh-CN" b="1" i="1" smtClean="0">
                                    <a:latin typeface="Cambria Math" panose="02040503050406030204" pitchFamily="18" charset="0"/>
                                    <a:ea typeface="黑体" panose="02010609060101010101" pitchFamily="49" charset="-122"/>
                                  </a:rPr>
                                </m:ctrlPr>
                              </m:sSubPr>
                              <m:e>
                                <m:r>
                                  <a:rPr lang="en-US" altLang="zh-CN" b="1" i="1" smtClean="0">
                                    <a:latin typeface="Cambria Math"/>
                                    <a:ea typeface="黑体" panose="02010609060101010101" pitchFamily="49" charset="-122"/>
                                  </a:rPr>
                                  <m:t>𝒙</m:t>
                                </m:r>
                              </m:e>
                              <m:sub>
                                <m:r>
                                  <a:rPr lang="en-US" altLang="zh-CN" b="1" i="1" smtClean="0">
                                    <a:latin typeface="Cambria Math"/>
                                    <a:ea typeface="黑体" panose="02010609060101010101" pitchFamily="49" charset="-122"/>
                                  </a:rPr>
                                  <m:t>𝒊</m:t>
                                </m:r>
                              </m:sub>
                            </m:sSub>
                            <m:r>
                              <a:rPr lang="en-US" altLang="zh-CN" b="1" i="1" smtClean="0">
                                <a:latin typeface="Cambria Math"/>
                                <a:ea typeface="黑体" panose="02010609060101010101" pitchFamily="49" charset="-122"/>
                              </a:rPr>
                              <m:t>−</m:t>
                            </m:r>
                            <m:r>
                              <a:rPr lang="en-US" altLang="zh-CN" b="1" i="1" smtClean="0">
                                <a:latin typeface="Cambria Math"/>
                                <a:ea typeface="黑体" panose="02010609060101010101" pitchFamily="49" charset="-122"/>
                              </a:rPr>
                              <m:t>𝒃</m:t>
                            </m:r>
                            <m:r>
                              <a:rPr lang="en-US" altLang="zh-CN" b="1" i="1" smtClean="0">
                                <a:latin typeface="Cambria Math"/>
                                <a:ea typeface="黑体" panose="02010609060101010101" pitchFamily="49" charset="-122"/>
                              </a:rPr>
                              <m:t> )</m:t>
                            </m:r>
                          </m:e>
                          <m:sup>
                            <m:r>
                              <a:rPr lang="en-US" altLang="zh-CN" b="1" i="1" smtClean="0">
                                <a:latin typeface="Cambria Math"/>
                                <a:ea typeface="黑体" panose="02010609060101010101" pitchFamily="49" charset="-122"/>
                              </a:rPr>
                              <m:t>𝟐</m:t>
                            </m:r>
                          </m:sup>
                        </m:sSup>
                      </m:e>
                    </m:nary>
                  </m:oMath>
                </a14:m>
                <a:endParaRPr lang="en-US" altLang="zh-CN" b="1" dirty="0">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7" name="矩形 6"/>
              <p:cNvSpPr>
                <a:spLocks noRot="1" noChangeAspect="1" noMove="1" noResize="1" noEditPoints="1" noAdjustHandles="1" noChangeArrowheads="1" noChangeShapeType="1" noTextEdit="1"/>
              </p:cNvSpPr>
              <p:nvPr/>
            </p:nvSpPr>
            <p:spPr>
              <a:xfrm>
                <a:off x="748145" y="2098358"/>
                <a:ext cx="8051470" cy="1348639"/>
              </a:xfrm>
              <a:prstGeom prst="rect">
                <a:avLst/>
              </a:prstGeom>
              <a:blipFill>
                <a:blip r:embed="rId3"/>
                <a:stretch>
                  <a:fillRect l="-530" b="-4796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矩形 14"/>
              <p:cNvSpPr/>
              <p:nvPr/>
            </p:nvSpPr>
            <p:spPr>
              <a:xfrm>
                <a:off x="956033" y="4095671"/>
                <a:ext cx="7332944" cy="1477328"/>
              </a:xfrm>
              <a:prstGeom prst="rect">
                <a:avLst/>
              </a:prstGeom>
            </p:spPr>
            <p:txBody>
              <a:bodyPr wrap="square">
                <a:spAutoFit/>
              </a:bodyPr>
              <a:lstStyle/>
              <a:p>
                <a:r>
                  <a:rPr lang="zh-CN" altLang="en-US" b="1" dirty="0">
                    <a:latin typeface="Times New Roman" panose="02020603050405020304" pitchFamily="18" charset="0"/>
                    <a:ea typeface="楷体" panose="02010609060101010101" pitchFamily="49" charset="-122"/>
                    <a:cs typeface="Times New Roman" panose="02020603050405020304" pitchFamily="18" charset="0"/>
                  </a:rPr>
                  <a:t>目标：寻找一组</a:t>
                </a:r>
                <a14:m>
                  <m:oMath xmlns:m="http://schemas.openxmlformats.org/officeDocument/2006/math">
                    <m:r>
                      <a:rPr lang="en-US" altLang="zh-CN" b="1" i="1">
                        <a:latin typeface="Cambria Math"/>
                      </a:rPr>
                      <m:t>𝒂</m:t>
                    </m:r>
                  </m:oMath>
                </a14:m>
                <a:r>
                  <a:rPr lang="zh-CN" altLang="en-US" b="1" dirty="0">
                    <a:latin typeface="Times New Roman" panose="02020603050405020304" pitchFamily="18" charset="0"/>
                    <a:ea typeface="楷体" panose="02010609060101010101" pitchFamily="49" charset="-122"/>
                    <a:cs typeface="Times New Roman" panose="02020603050405020304" pitchFamily="18" charset="0"/>
                  </a:rPr>
                  <a:t>和</a:t>
                </a:r>
                <a14:m>
                  <m:oMath xmlns:m="http://schemas.openxmlformats.org/officeDocument/2006/math">
                    <m:r>
                      <a:rPr lang="en-US" altLang="zh-CN" b="1" i="1">
                        <a:latin typeface="Cambria Math"/>
                      </a:rPr>
                      <m:t>𝒃</m:t>
                    </m:r>
                  </m:oMath>
                </a14:m>
                <a:r>
                  <a:rPr lang="zh-CN" altLang="en-US" b="1" dirty="0">
                    <a:latin typeface="Times New Roman" panose="02020603050405020304" pitchFamily="18" charset="0"/>
                    <a:ea typeface="楷体" panose="02010609060101010101" pitchFamily="49" charset="-122"/>
                    <a:cs typeface="Times New Roman" panose="02020603050405020304" pitchFamily="18" charset="0"/>
                  </a:rPr>
                  <a:t>，使得误差总和</a:t>
                </a:r>
                <a14:m>
                  <m:oMath xmlns:m="http://schemas.openxmlformats.org/officeDocument/2006/math">
                    <m:r>
                      <a:rPr lang="en-US" altLang="zh-CN" b="1" i="1" dirty="0">
                        <a:latin typeface="Cambria Math"/>
                        <a:ea typeface="黑体" panose="02010609060101010101" pitchFamily="49" charset="-122"/>
                      </a:rPr>
                      <m:t>𝑳</m:t>
                    </m:r>
                    <m:r>
                      <a:rPr lang="en-US" altLang="zh-CN" b="1" i="1" dirty="0">
                        <a:latin typeface="Cambria Math"/>
                        <a:ea typeface="黑体" panose="02010609060101010101" pitchFamily="49" charset="-122"/>
                      </a:rPr>
                      <m:t>(</m:t>
                    </m:r>
                    <m:r>
                      <a:rPr lang="en-US" altLang="zh-CN" b="1" i="1" dirty="0">
                        <a:latin typeface="Cambria Math"/>
                        <a:ea typeface="黑体" panose="02010609060101010101" pitchFamily="49" charset="-122"/>
                      </a:rPr>
                      <m:t>𝒂</m:t>
                    </m:r>
                    <m:r>
                      <a:rPr lang="en-US" altLang="zh-CN" b="1" i="1" dirty="0">
                        <a:latin typeface="Cambria Math"/>
                        <a:ea typeface="黑体" panose="02010609060101010101" pitchFamily="49" charset="-122"/>
                      </a:rPr>
                      <m:t>,</m:t>
                    </m:r>
                    <m:r>
                      <a:rPr lang="en-US" altLang="zh-CN" b="1" i="1" dirty="0">
                        <a:latin typeface="Cambria Math"/>
                        <a:ea typeface="黑体" panose="02010609060101010101" pitchFamily="49" charset="-122"/>
                      </a:rPr>
                      <m:t>𝒃</m:t>
                    </m:r>
                    <m:r>
                      <a:rPr lang="en-US" altLang="zh-CN" b="1" i="1" dirty="0">
                        <a:latin typeface="Cambria Math"/>
                        <a:ea typeface="黑体" panose="02010609060101010101" pitchFamily="49" charset="-122"/>
                      </a:rPr>
                      <m:t>)</m:t>
                    </m:r>
                  </m:oMath>
                </a14:m>
                <a:r>
                  <a:rPr lang="zh-CN" altLang="en-US" b="1" dirty="0">
                    <a:latin typeface="Times New Roman" panose="02020603050405020304" pitchFamily="18" charset="0"/>
                    <a:ea typeface="楷体" panose="02010609060101010101" pitchFamily="49" charset="-122"/>
                    <a:cs typeface="Times New Roman" panose="02020603050405020304" pitchFamily="18" charset="0"/>
                  </a:rPr>
                  <a:t>值最小。在线性回归中，解决如此目标的方法叫最小二乘法。</a:t>
                </a:r>
                <a:endParaRPr lang="en-US" altLang="zh-CN" b="1" dirty="0">
                  <a:latin typeface="Times New Roman" panose="02020603050405020304" pitchFamily="18" charset="0"/>
                  <a:ea typeface="楷体" panose="02010609060101010101" pitchFamily="49" charset="-122"/>
                  <a:cs typeface="Times New Roman" panose="02020603050405020304" pitchFamily="18" charset="0"/>
                </a:endParaRPr>
              </a:p>
              <a:p>
                <a:endParaRPr lang="en-US" altLang="zh-CN" b="1" dirty="0">
                  <a:latin typeface="Times New Roman" panose="02020603050405020304" pitchFamily="18" charset="0"/>
                  <a:ea typeface="楷体" panose="02010609060101010101" pitchFamily="49" charset="-122"/>
                  <a:cs typeface="Times New Roman" panose="02020603050405020304" pitchFamily="18" charset="0"/>
                </a:endParaRPr>
              </a:p>
              <a:p>
                <a:r>
                  <a:rPr lang="zh-CN" altLang="en-US" b="1" dirty="0">
                    <a:latin typeface="Times New Roman" panose="02020603050405020304" pitchFamily="18" charset="0"/>
                    <a:ea typeface="楷体" panose="02010609060101010101" pitchFamily="49" charset="-122"/>
                    <a:cs typeface="Times New Roman" panose="02020603050405020304" pitchFamily="18" charset="0"/>
                  </a:rPr>
                  <a:t>一般而言，要使函数具有最小值，可对</a:t>
                </a:r>
                <a14:m>
                  <m:oMath xmlns:m="http://schemas.openxmlformats.org/officeDocument/2006/math">
                    <m:r>
                      <a:rPr lang="en-US" altLang="zh-CN" b="1" i="1" dirty="0">
                        <a:latin typeface="Cambria Math"/>
                        <a:ea typeface="黑体" panose="02010609060101010101" pitchFamily="49" charset="-122"/>
                      </a:rPr>
                      <m:t>𝑳</m:t>
                    </m:r>
                    <m:r>
                      <a:rPr lang="en-US" altLang="zh-CN" b="1" i="1" dirty="0">
                        <a:latin typeface="Cambria Math"/>
                        <a:ea typeface="黑体" panose="02010609060101010101" pitchFamily="49" charset="-122"/>
                      </a:rPr>
                      <m:t>(</m:t>
                    </m:r>
                    <m:r>
                      <a:rPr lang="en-US" altLang="zh-CN" b="1" i="1" dirty="0">
                        <a:latin typeface="Cambria Math"/>
                        <a:ea typeface="黑体" panose="02010609060101010101" pitchFamily="49" charset="-122"/>
                      </a:rPr>
                      <m:t>𝒂</m:t>
                    </m:r>
                    <m:r>
                      <a:rPr lang="en-US" altLang="zh-CN" b="1" i="1" dirty="0">
                        <a:latin typeface="Cambria Math"/>
                        <a:ea typeface="黑体" panose="02010609060101010101" pitchFamily="49" charset="-122"/>
                      </a:rPr>
                      <m:t>,</m:t>
                    </m:r>
                    <m:r>
                      <a:rPr lang="en-US" altLang="zh-CN" b="1" i="1" dirty="0">
                        <a:latin typeface="Cambria Math"/>
                        <a:ea typeface="黑体" panose="02010609060101010101" pitchFamily="49" charset="-122"/>
                      </a:rPr>
                      <m:t>𝒃</m:t>
                    </m:r>
                    <m:r>
                      <a:rPr lang="en-US" altLang="zh-CN" b="1" i="1" dirty="0">
                        <a:latin typeface="Cambria Math"/>
                        <a:ea typeface="黑体" panose="02010609060101010101" pitchFamily="49" charset="-122"/>
                      </a:rPr>
                      <m:t>)</m:t>
                    </m:r>
                  </m:oMath>
                </a14:m>
                <a:r>
                  <a:rPr lang="zh-CN" altLang="en-US" b="1" dirty="0">
                    <a:latin typeface="Times New Roman" panose="02020603050405020304" pitchFamily="18" charset="0"/>
                    <a:ea typeface="楷体" panose="02010609060101010101" pitchFamily="49" charset="-122"/>
                    <a:cs typeface="Times New Roman" panose="02020603050405020304" pitchFamily="18" charset="0"/>
                  </a:rPr>
                  <a:t> 参数</a:t>
                </a:r>
                <a14:m>
                  <m:oMath xmlns:m="http://schemas.openxmlformats.org/officeDocument/2006/math">
                    <m:r>
                      <a:rPr lang="en-US" altLang="zh-CN" b="1" i="1">
                        <a:latin typeface="Cambria Math"/>
                      </a:rPr>
                      <m:t>𝒂</m:t>
                    </m:r>
                  </m:oMath>
                </a14:m>
                <a:r>
                  <a:rPr lang="zh-CN" altLang="en-US" b="1" dirty="0">
                    <a:latin typeface="Times New Roman" panose="02020603050405020304" pitchFamily="18" charset="0"/>
                    <a:ea typeface="楷体" panose="02010609060101010101" pitchFamily="49" charset="-122"/>
                    <a:cs typeface="Times New Roman" panose="02020603050405020304" pitchFamily="18" charset="0"/>
                  </a:rPr>
                  <a:t>和</a:t>
                </a:r>
                <a14:m>
                  <m:oMath xmlns:m="http://schemas.openxmlformats.org/officeDocument/2006/math">
                    <m:r>
                      <a:rPr lang="en-US" altLang="zh-CN" b="1" i="1">
                        <a:latin typeface="Cambria Math"/>
                      </a:rPr>
                      <m:t>𝒃</m:t>
                    </m:r>
                  </m:oMath>
                </a14:m>
                <a:r>
                  <a:rPr lang="zh-CN" altLang="en-US" b="1" dirty="0">
                    <a:latin typeface="Times New Roman" panose="02020603050405020304" pitchFamily="18" charset="0"/>
                    <a:ea typeface="楷体" panose="02010609060101010101" pitchFamily="49" charset="-122"/>
                    <a:cs typeface="Times New Roman" panose="02020603050405020304" pitchFamily="18" charset="0"/>
                  </a:rPr>
                  <a:t>分别求导，令其导数值为零，再求取参数</a:t>
                </a:r>
                <a14:m>
                  <m:oMath xmlns:m="http://schemas.openxmlformats.org/officeDocument/2006/math">
                    <m:r>
                      <a:rPr lang="en-US" altLang="zh-CN" b="1" i="1">
                        <a:latin typeface="Cambria Math"/>
                      </a:rPr>
                      <m:t>𝒂</m:t>
                    </m:r>
                  </m:oMath>
                </a14:m>
                <a:r>
                  <a:rPr lang="zh-CN" altLang="en-US" b="1" dirty="0">
                    <a:latin typeface="Times New Roman" panose="02020603050405020304" pitchFamily="18" charset="0"/>
                    <a:ea typeface="楷体" panose="02010609060101010101" pitchFamily="49" charset="-122"/>
                    <a:cs typeface="Times New Roman" panose="02020603050405020304" pitchFamily="18" charset="0"/>
                  </a:rPr>
                  <a:t>和</a:t>
                </a:r>
                <a14:m>
                  <m:oMath xmlns:m="http://schemas.openxmlformats.org/officeDocument/2006/math">
                    <m:r>
                      <a:rPr lang="en-US" altLang="zh-CN" b="1" i="1">
                        <a:latin typeface="Cambria Math"/>
                      </a:rPr>
                      <m:t>𝒃</m:t>
                    </m:r>
                  </m:oMath>
                </a14:m>
                <a:r>
                  <a:rPr lang="zh-CN" altLang="en-US" b="1" dirty="0">
                    <a:latin typeface="Times New Roman" panose="02020603050405020304" pitchFamily="18" charset="0"/>
                    <a:ea typeface="楷体" panose="02010609060101010101" pitchFamily="49" charset="-122"/>
                    <a:cs typeface="Times New Roman" panose="02020603050405020304" pitchFamily="18" charset="0"/>
                  </a:rPr>
                  <a:t>的取值。</a:t>
                </a:r>
              </a:p>
            </p:txBody>
          </p:sp>
        </mc:Choice>
        <mc:Fallback xmlns="">
          <p:sp>
            <p:nvSpPr>
              <p:cNvPr id="15" name="矩形 14"/>
              <p:cNvSpPr>
                <a:spLocks noRot="1" noChangeAspect="1" noMove="1" noResize="1" noEditPoints="1" noAdjustHandles="1" noChangeArrowheads="1" noChangeShapeType="1" noTextEdit="1"/>
              </p:cNvSpPr>
              <p:nvPr/>
            </p:nvSpPr>
            <p:spPr>
              <a:xfrm>
                <a:off x="956033" y="4095671"/>
                <a:ext cx="7332944" cy="1477328"/>
              </a:xfrm>
              <a:prstGeom prst="rect">
                <a:avLst/>
              </a:prstGeom>
              <a:blipFill>
                <a:blip r:embed="rId4"/>
                <a:stretch>
                  <a:fillRect l="-748" t="-3306" b="-4959"/>
                </a:stretch>
              </a:blipFill>
            </p:spPr>
            <p:txBody>
              <a:bodyPr/>
              <a:lstStyle/>
              <a:p>
                <a:r>
                  <a:rPr lang="zh-CN" altLang="en-US">
                    <a:noFill/>
                  </a:rPr>
                  <a:t> </a:t>
                </a:r>
              </a:p>
            </p:txBody>
          </p:sp>
        </mc:Fallback>
      </mc:AlternateContent>
      <p:sp>
        <p:nvSpPr>
          <p:cNvPr id="11" name="标题 1">
            <a:extLst>
              <a:ext uri="{FF2B5EF4-FFF2-40B4-BE49-F238E27FC236}">
                <a16:creationId xmlns:a16="http://schemas.microsoft.com/office/drawing/2014/main" id="{9C7ADBC3-4547-44B8-9B10-9883D6D64457}"/>
              </a:ext>
            </a:extLst>
          </p:cNvPr>
          <p:cNvSpPr>
            <a:spLocks noGrp="1"/>
          </p:cNvSpPr>
          <p:nvPr>
            <p:ph type="title"/>
          </p:nvPr>
        </p:nvSpPr>
        <p:spPr>
          <a:xfrm>
            <a:off x="0" y="4763"/>
            <a:ext cx="9144000" cy="817562"/>
          </a:xfrm>
        </p:spPr>
        <p:txBody>
          <a:bodyPr/>
          <a:lstStyle/>
          <a:p>
            <a:pPr marL="0" defTabSz="914400" fontAlgn="base">
              <a:spcAft>
                <a:spcPct val="0"/>
              </a:spcAft>
              <a:defRPr/>
            </a:pPr>
            <a:r>
              <a:rPr lang="zh-CN" altLang="en-US" sz="2400" dirty="0">
                <a:latin typeface="Times New Roman" panose="02020603050405020304" pitchFamily="18" charset="0"/>
                <a:cs typeface="Times New Roman" panose="02020603050405020304" pitchFamily="18" charset="0"/>
              </a:rPr>
              <a:t>线性回归：</a:t>
            </a:r>
            <a:r>
              <a:rPr lang="zh-CN" altLang="en-US" sz="2400" kern="0" dirty="0">
                <a:solidFill>
                  <a:srgbClr val="0070C0"/>
                </a:solidFill>
                <a:latin typeface="Times New Roman" pitchFamily="18" charset="0"/>
                <a:cs typeface="Times New Roman" pitchFamily="18" charset="0"/>
              </a:rPr>
              <a:t>一元线性回归</a:t>
            </a:r>
          </a:p>
        </p:txBody>
      </p:sp>
    </p:spTree>
    <p:extLst>
      <p:ext uri="{BB962C8B-B14F-4D97-AF65-F5344CB8AC3E}">
        <p14:creationId xmlns:p14="http://schemas.microsoft.com/office/powerpoint/2010/main" val="31625288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椭圆形标注 15"/>
          <p:cNvSpPr/>
          <p:nvPr/>
        </p:nvSpPr>
        <p:spPr>
          <a:xfrm>
            <a:off x="4493763" y="5299854"/>
            <a:ext cx="2435140" cy="957348"/>
          </a:xfrm>
          <a:prstGeom prst="wedgeEllipseCallou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b="1" dirty="0">
              <a:latin typeface="Times New Roman" panose="02020603050405020304" pitchFamily="18" charset="0"/>
              <a:ea typeface="楷体" panose="02010609060101010101" pitchFamily="49"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3" name="矩形 12"/>
              <p:cNvSpPr/>
              <p:nvPr/>
            </p:nvSpPr>
            <p:spPr>
              <a:xfrm>
                <a:off x="1" y="1143657"/>
                <a:ext cx="4726378" cy="369332"/>
              </a:xfrm>
              <a:prstGeom prst="rect">
                <a:avLst/>
              </a:prstGeom>
            </p:spPr>
            <p:txBody>
              <a:bodyPr wrap="square">
                <a:spAutoFit/>
              </a:bodyPr>
              <a:lstStyle/>
              <a:p>
                <a:pPr algn="ctr"/>
                <a:r>
                  <a:rPr lang="zh-CN" altLang="en-US" b="1" dirty="0">
                    <a:latin typeface="Times New Roman" panose="02020603050405020304" pitchFamily="18" charset="0"/>
                    <a:ea typeface="楷体" panose="02010609060101010101" pitchFamily="49" charset="-122"/>
                    <a:cs typeface="Times New Roman" panose="02020603050405020304" pitchFamily="18" charset="0"/>
                  </a:rPr>
                  <a:t>回归模型参数求取：</a:t>
                </a:r>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a:rPr>
                          <m:t>𝒚</m:t>
                        </m:r>
                      </m:e>
                      <m:sub>
                        <m:r>
                          <a:rPr lang="en-US" altLang="zh-CN" b="1" i="1" smtClean="0">
                            <a:latin typeface="Cambria Math"/>
                          </a:rPr>
                          <m:t>𝒊</m:t>
                        </m:r>
                      </m:sub>
                    </m:sSub>
                    <m:r>
                      <a:rPr lang="en-US" altLang="zh-CN" b="1" i="1" smtClean="0">
                        <a:latin typeface="Cambria Math"/>
                      </a:rPr>
                      <m:t>=</m:t>
                    </m:r>
                    <m:r>
                      <a:rPr lang="en-US" altLang="zh-CN" b="1" i="1" smtClean="0">
                        <a:latin typeface="Cambria Math"/>
                      </a:rPr>
                      <m:t>𝒂</m:t>
                    </m:r>
                    <m:sSub>
                      <m:sSubPr>
                        <m:ctrlPr>
                          <a:rPr lang="en-US" altLang="zh-CN" b="1" i="1" smtClean="0">
                            <a:latin typeface="Cambria Math" panose="02040503050406030204" pitchFamily="18" charset="0"/>
                          </a:rPr>
                        </m:ctrlPr>
                      </m:sSubPr>
                      <m:e>
                        <m:r>
                          <a:rPr lang="en-US" altLang="zh-CN" b="1" i="1" smtClean="0">
                            <a:latin typeface="Cambria Math"/>
                          </a:rPr>
                          <m:t>𝒙</m:t>
                        </m:r>
                      </m:e>
                      <m:sub>
                        <m:r>
                          <a:rPr lang="en-US" altLang="zh-CN" b="1" i="1" smtClean="0">
                            <a:latin typeface="Cambria Math"/>
                          </a:rPr>
                          <m:t>𝒊</m:t>
                        </m:r>
                      </m:sub>
                    </m:sSub>
                    <m:r>
                      <a:rPr lang="en-US" altLang="zh-CN" b="1" i="1" smtClean="0">
                        <a:latin typeface="Cambria Math"/>
                      </a:rPr>
                      <m:t>+</m:t>
                    </m:r>
                    <m:r>
                      <a:rPr lang="en-US" altLang="zh-CN" b="1" i="1" smtClean="0">
                        <a:latin typeface="Cambria Math"/>
                      </a:rPr>
                      <m:t>𝒃</m:t>
                    </m:r>
                    <m:r>
                      <a:rPr lang="en-US" altLang="zh-CN" b="1" i="1" smtClean="0">
                        <a:latin typeface="Cambria Math"/>
                      </a:rPr>
                      <m:t> (</m:t>
                    </m:r>
                    <m:r>
                      <a:rPr lang="en-US" altLang="zh-CN" b="1" i="1" smtClean="0">
                        <a:latin typeface="Cambria Math"/>
                      </a:rPr>
                      <m:t>𝟏</m:t>
                    </m:r>
                    <m:r>
                      <a:rPr lang="en-US" altLang="zh-CN" b="1" i="1" smtClean="0">
                        <a:latin typeface="Cambria Math"/>
                        <a:ea typeface="Cambria Math"/>
                      </a:rPr>
                      <m:t>≤</m:t>
                    </m:r>
                    <m:r>
                      <a:rPr lang="en-US" altLang="zh-CN" b="1" i="1" smtClean="0">
                        <a:latin typeface="Cambria Math"/>
                        <a:ea typeface="Cambria Math"/>
                      </a:rPr>
                      <m:t>𝒊</m:t>
                    </m:r>
                    <m:r>
                      <a:rPr lang="en-US" altLang="zh-CN" b="1" i="1" smtClean="0">
                        <a:latin typeface="Cambria Math"/>
                        <a:ea typeface="Cambria Math"/>
                      </a:rPr>
                      <m:t>≤</m:t>
                    </m:r>
                    <m:r>
                      <a:rPr lang="en-US" altLang="zh-CN" b="1" i="1" smtClean="0">
                        <a:latin typeface="Cambria Math"/>
                        <a:ea typeface="Cambria Math"/>
                      </a:rPr>
                      <m:t>𝒏</m:t>
                    </m:r>
                    <m:r>
                      <a:rPr lang="en-US" altLang="zh-CN" b="1" i="1" smtClean="0">
                        <a:latin typeface="Cambria Math"/>
                        <a:ea typeface="Cambria Math"/>
                      </a:rPr>
                      <m:t>)</m:t>
                    </m:r>
                  </m:oMath>
                </a14:m>
                <a:endParaRPr lang="zh-CN" altLang="en-US" b="1" dirty="0">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13" name="矩形 12"/>
              <p:cNvSpPr>
                <a:spLocks noRot="1" noChangeAspect="1" noMove="1" noResize="1" noEditPoints="1" noAdjustHandles="1" noChangeArrowheads="1" noChangeShapeType="1" noTextEdit="1"/>
              </p:cNvSpPr>
              <p:nvPr/>
            </p:nvSpPr>
            <p:spPr>
              <a:xfrm>
                <a:off x="1" y="1143657"/>
                <a:ext cx="4726378" cy="369332"/>
              </a:xfrm>
              <a:prstGeom prst="rect">
                <a:avLst/>
              </a:prstGeom>
              <a:blipFill>
                <a:blip r:embed="rId2"/>
                <a:stretch>
                  <a:fillRect l="-1032" t="-13333" r="-516" b="-2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 name="矩形 1"/>
              <p:cNvSpPr/>
              <p:nvPr/>
            </p:nvSpPr>
            <p:spPr>
              <a:xfrm>
                <a:off x="4048411" y="558089"/>
                <a:ext cx="5506395" cy="1226682"/>
              </a:xfrm>
              <a:prstGeom prst="rect">
                <a:avLst/>
              </a:prstGeom>
            </p:spPr>
            <p:txBody>
              <a:bodyPr wrap="square">
                <a:spAutoFit/>
              </a:bodyPr>
              <a:lstStyle/>
              <a:p>
                <a:pPr>
                  <a:lnSpc>
                    <a:spcPct val="150000"/>
                  </a:lnSpc>
                </a:pPr>
                <a14:m>
                  <m:oMathPara xmlns:m="http://schemas.openxmlformats.org/officeDocument/2006/math">
                    <m:oMathParaPr>
                      <m:jc m:val="centerGroup"/>
                    </m:oMathParaPr>
                    <m:oMath xmlns:m="http://schemas.openxmlformats.org/officeDocument/2006/math">
                      <m:func>
                        <m:funcPr>
                          <m:ctrlPr>
                            <a:rPr lang="en-US" altLang="zh-CN" b="0" i="1" dirty="0" smtClean="0">
                              <a:latin typeface="Cambria Math" panose="02040503050406030204" pitchFamily="18" charset="0"/>
                              <a:ea typeface="黑体" panose="02010609060101010101" pitchFamily="49" charset="-122"/>
                            </a:rPr>
                          </m:ctrlPr>
                        </m:funcPr>
                        <m:fName>
                          <m:limLow>
                            <m:limLowPr>
                              <m:ctrlPr>
                                <a:rPr lang="en-US" altLang="zh-CN" b="0" i="1" dirty="0" smtClean="0">
                                  <a:latin typeface="Cambria Math" panose="02040503050406030204" pitchFamily="18" charset="0"/>
                                  <a:ea typeface="黑体" panose="02010609060101010101" pitchFamily="49" charset="-122"/>
                                </a:rPr>
                              </m:ctrlPr>
                            </m:limLowPr>
                            <m:e>
                              <m:r>
                                <m:rPr>
                                  <m:sty m:val="p"/>
                                </m:rPr>
                                <a:rPr lang="en-US" altLang="zh-CN" b="0" i="0" dirty="0" smtClean="0">
                                  <a:latin typeface="Cambria Math"/>
                                  <a:ea typeface="黑体" panose="02010609060101010101" pitchFamily="49" charset="-122"/>
                                </a:rPr>
                                <m:t>min</m:t>
                              </m:r>
                            </m:e>
                            <m:lim>
                              <m:r>
                                <a:rPr lang="en-US" altLang="zh-CN" b="0" i="1" dirty="0" smtClean="0">
                                  <a:latin typeface="Cambria Math"/>
                                  <a:ea typeface="黑体" panose="02010609060101010101" pitchFamily="49" charset="-122"/>
                                </a:rPr>
                                <m:t>𝑎</m:t>
                              </m:r>
                              <m:r>
                                <a:rPr lang="en-US" altLang="zh-CN" b="0" i="1" dirty="0" smtClean="0">
                                  <a:latin typeface="Cambria Math"/>
                                  <a:ea typeface="黑体" panose="02010609060101010101" pitchFamily="49" charset="-122"/>
                                </a:rPr>
                                <m:t>,</m:t>
                              </m:r>
                              <m:r>
                                <a:rPr lang="en-US" altLang="zh-CN" b="0" i="1" dirty="0" smtClean="0">
                                  <a:latin typeface="Cambria Math"/>
                                  <a:ea typeface="黑体" panose="02010609060101010101" pitchFamily="49" charset="-122"/>
                                </a:rPr>
                                <m:t>𝑏</m:t>
                              </m:r>
                            </m:lim>
                          </m:limLow>
                        </m:fName>
                        <m:e/>
                      </m:func>
                      <m:r>
                        <a:rPr lang="en-US" altLang="zh-CN" i="1" dirty="0" smtClean="0">
                          <a:latin typeface="Cambria Math"/>
                          <a:ea typeface="黑体" panose="02010609060101010101" pitchFamily="49" charset="-122"/>
                        </a:rPr>
                        <m:t>𝐿</m:t>
                      </m:r>
                      <m:r>
                        <a:rPr lang="en-US" altLang="zh-CN" i="1" dirty="0">
                          <a:latin typeface="Cambria Math"/>
                          <a:ea typeface="黑体" panose="02010609060101010101" pitchFamily="49" charset="-122"/>
                        </a:rPr>
                        <m:t>(</m:t>
                      </m:r>
                      <m:r>
                        <a:rPr lang="en-US" altLang="zh-CN" i="1" dirty="0">
                          <a:latin typeface="Cambria Math"/>
                          <a:ea typeface="黑体" panose="02010609060101010101" pitchFamily="49" charset="-122"/>
                        </a:rPr>
                        <m:t>𝑎</m:t>
                      </m:r>
                      <m:r>
                        <a:rPr lang="en-US" altLang="zh-CN" i="1" dirty="0">
                          <a:latin typeface="Cambria Math"/>
                          <a:ea typeface="黑体" panose="02010609060101010101" pitchFamily="49" charset="-122"/>
                        </a:rPr>
                        <m:t>,</m:t>
                      </m:r>
                      <m:r>
                        <a:rPr lang="en-US" altLang="zh-CN" i="1" dirty="0">
                          <a:latin typeface="Cambria Math"/>
                          <a:ea typeface="黑体" panose="02010609060101010101" pitchFamily="49" charset="-122"/>
                        </a:rPr>
                        <m:t>𝑏</m:t>
                      </m:r>
                      <m:r>
                        <a:rPr lang="en-US" altLang="zh-CN" i="1" dirty="0">
                          <a:latin typeface="Cambria Math"/>
                          <a:ea typeface="黑体" panose="02010609060101010101" pitchFamily="49" charset="-122"/>
                        </a:rPr>
                        <m:t>)=</m:t>
                      </m:r>
                      <m:nary>
                        <m:naryPr>
                          <m:chr m:val="∑"/>
                          <m:ctrlPr>
                            <a:rPr lang="en-US" altLang="zh-CN" i="1">
                              <a:latin typeface="Cambria Math" panose="02040503050406030204" pitchFamily="18" charset="0"/>
                              <a:ea typeface="黑体" panose="02010609060101010101" pitchFamily="49" charset="-122"/>
                            </a:rPr>
                          </m:ctrlPr>
                        </m:naryPr>
                        <m:sub>
                          <m:r>
                            <m:rPr>
                              <m:brk m:alnAt="23"/>
                            </m:rPr>
                            <a:rPr lang="en-US" altLang="zh-CN" i="1">
                              <a:latin typeface="Cambria Math"/>
                              <a:ea typeface="黑体" panose="02010609060101010101" pitchFamily="49" charset="-122"/>
                            </a:rPr>
                            <m:t>𝑖</m:t>
                          </m:r>
                          <m:r>
                            <a:rPr lang="en-US" altLang="zh-CN" i="1">
                              <a:latin typeface="Cambria Math"/>
                              <a:ea typeface="黑体" panose="02010609060101010101" pitchFamily="49" charset="-122"/>
                            </a:rPr>
                            <m:t>=1</m:t>
                          </m:r>
                        </m:sub>
                        <m:sup>
                          <m:r>
                            <a:rPr lang="en-US" altLang="zh-CN" i="1">
                              <a:latin typeface="Cambria Math"/>
                              <a:ea typeface="黑体" panose="02010609060101010101" pitchFamily="49" charset="-122"/>
                            </a:rPr>
                            <m:t>𝑛</m:t>
                          </m:r>
                        </m:sup>
                        <m:e>
                          <m:sSup>
                            <m:sSupPr>
                              <m:ctrlPr>
                                <a:rPr lang="en-US" altLang="zh-CN" i="1">
                                  <a:latin typeface="Cambria Math" panose="02040503050406030204" pitchFamily="18" charset="0"/>
                                  <a:ea typeface="黑体" panose="02010609060101010101" pitchFamily="49" charset="-122"/>
                                </a:rPr>
                              </m:ctrlPr>
                            </m:sSupPr>
                            <m:e>
                              <m:r>
                                <a:rPr lang="en-US" altLang="zh-CN" i="1">
                                  <a:latin typeface="Cambria Math"/>
                                  <a:ea typeface="黑体" panose="02010609060101010101" pitchFamily="49" charset="-122"/>
                                </a:rPr>
                                <m:t>(</m:t>
                              </m:r>
                              <m:sSub>
                                <m:sSubPr>
                                  <m:ctrlPr>
                                    <a:rPr lang="en-US" altLang="zh-CN" i="1">
                                      <a:latin typeface="Cambria Math" panose="02040503050406030204" pitchFamily="18" charset="0"/>
                                      <a:ea typeface="黑体" panose="02010609060101010101" pitchFamily="49" charset="-122"/>
                                    </a:rPr>
                                  </m:ctrlPr>
                                </m:sSubPr>
                                <m:e>
                                  <m:r>
                                    <a:rPr lang="en-US" altLang="zh-CN" i="1">
                                      <a:latin typeface="Cambria Math"/>
                                      <a:ea typeface="黑体" panose="02010609060101010101" pitchFamily="49" charset="-122"/>
                                    </a:rPr>
                                    <m:t>𝑦</m:t>
                                  </m:r>
                                </m:e>
                                <m:sub>
                                  <m:r>
                                    <a:rPr lang="en-US" altLang="zh-CN" i="1">
                                      <a:latin typeface="Cambria Math"/>
                                      <a:ea typeface="黑体" panose="02010609060101010101" pitchFamily="49" charset="-122"/>
                                    </a:rPr>
                                    <m:t>𝑖</m:t>
                                  </m:r>
                                </m:sub>
                              </m:sSub>
                              <m:r>
                                <a:rPr lang="en-US" altLang="zh-CN" i="1">
                                  <a:latin typeface="Cambria Math"/>
                                  <a:ea typeface="黑体" panose="02010609060101010101" pitchFamily="49" charset="-122"/>
                                </a:rPr>
                                <m:t>−</m:t>
                              </m:r>
                              <m:r>
                                <a:rPr lang="en-US" altLang="zh-CN" i="1">
                                  <a:latin typeface="Cambria Math"/>
                                  <a:ea typeface="黑体" panose="02010609060101010101" pitchFamily="49" charset="-122"/>
                                </a:rPr>
                                <m:t>𝑎</m:t>
                              </m:r>
                              <m:r>
                                <a:rPr lang="en-US" altLang="zh-CN" i="1">
                                  <a:latin typeface="Cambria Math"/>
                                  <a:ea typeface="Cambria Math"/>
                                </a:rPr>
                                <m:t>×</m:t>
                              </m:r>
                              <m:sSub>
                                <m:sSubPr>
                                  <m:ctrlPr>
                                    <a:rPr lang="en-US" altLang="zh-CN" i="1">
                                      <a:latin typeface="Cambria Math" panose="02040503050406030204" pitchFamily="18" charset="0"/>
                                      <a:ea typeface="黑体" panose="02010609060101010101" pitchFamily="49" charset="-122"/>
                                    </a:rPr>
                                  </m:ctrlPr>
                                </m:sSubPr>
                                <m:e>
                                  <m:r>
                                    <a:rPr lang="en-US" altLang="zh-CN" i="1">
                                      <a:latin typeface="Cambria Math"/>
                                      <a:ea typeface="黑体" panose="02010609060101010101" pitchFamily="49" charset="-122"/>
                                    </a:rPr>
                                    <m:t>𝑥</m:t>
                                  </m:r>
                                </m:e>
                                <m:sub>
                                  <m:r>
                                    <a:rPr lang="en-US" altLang="zh-CN" i="1">
                                      <a:latin typeface="Cambria Math"/>
                                      <a:ea typeface="黑体" panose="02010609060101010101" pitchFamily="49" charset="-122"/>
                                    </a:rPr>
                                    <m:t>𝑖</m:t>
                                  </m:r>
                                </m:sub>
                              </m:sSub>
                              <m:r>
                                <a:rPr lang="en-US" altLang="zh-CN" i="1">
                                  <a:latin typeface="Cambria Math"/>
                                  <a:ea typeface="黑体" panose="02010609060101010101" pitchFamily="49" charset="-122"/>
                                </a:rPr>
                                <m:t>−</m:t>
                              </m:r>
                              <m:r>
                                <a:rPr lang="en-US" altLang="zh-CN" i="1">
                                  <a:latin typeface="Cambria Math"/>
                                  <a:ea typeface="黑体" panose="02010609060101010101" pitchFamily="49" charset="-122"/>
                                </a:rPr>
                                <m:t>𝑏</m:t>
                              </m:r>
                              <m:r>
                                <a:rPr lang="en-US" altLang="zh-CN" i="1">
                                  <a:latin typeface="Cambria Math"/>
                                  <a:ea typeface="黑体" panose="02010609060101010101" pitchFamily="49" charset="-122"/>
                                </a:rPr>
                                <m:t> )</m:t>
                              </m:r>
                            </m:e>
                            <m:sup>
                              <m:r>
                                <a:rPr lang="en-US" altLang="zh-CN" i="1">
                                  <a:latin typeface="Cambria Math"/>
                                  <a:ea typeface="黑体" panose="02010609060101010101" pitchFamily="49" charset="-122"/>
                                </a:rPr>
                                <m:t>2</m:t>
                              </m:r>
                            </m:sup>
                          </m:sSup>
                        </m:e>
                      </m:nary>
                    </m:oMath>
                  </m:oMathPara>
                </a14:m>
                <a:endParaRPr lang="en-US" altLang="zh-CN" dirty="0">
                  <a:latin typeface="黑体" panose="02010609060101010101" pitchFamily="49" charset="-122"/>
                  <a:ea typeface="黑体" panose="02010609060101010101" pitchFamily="49" charset="-122"/>
                </a:endParaRPr>
              </a:p>
            </p:txBody>
          </p:sp>
        </mc:Choice>
        <mc:Fallback xmlns="">
          <p:sp>
            <p:nvSpPr>
              <p:cNvPr id="2" name="矩形 1"/>
              <p:cNvSpPr>
                <a:spLocks noRot="1" noChangeAspect="1" noMove="1" noResize="1" noEditPoints="1" noAdjustHandles="1" noChangeArrowheads="1" noChangeShapeType="1" noTextEdit="1"/>
              </p:cNvSpPr>
              <p:nvPr/>
            </p:nvSpPr>
            <p:spPr>
              <a:xfrm>
                <a:off x="4048411" y="558089"/>
                <a:ext cx="5506395" cy="1226682"/>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矩形 2"/>
              <p:cNvSpPr/>
              <p:nvPr/>
            </p:nvSpPr>
            <p:spPr>
              <a:xfrm>
                <a:off x="1662965" y="2028957"/>
                <a:ext cx="4240776" cy="847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CN" b="1" i="1" smtClean="0">
                              <a:latin typeface="Cambria Math" panose="02040503050406030204" pitchFamily="18" charset="0"/>
                            </a:rPr>
                          </m:ctrlPr>
                        </m:fPr>
                        <m:num>
                          <m:r>
                            <a:rPr lang="zh-CN" altLang="en-US" b="1" i="1" smtClean="0">
                              <a:latin typeface="Cambria Math"/>
                            </a:rPr>
                            <m:t>𝝏</m:t>
                          </m:r>
                          <m:r>
                            <a:rPr lang="en-US" altLang="zh-CN" b="1" i="1" smtClean="0">
                              <a:latin typeface="Cambria Math"/>
                            </a:rPr>
                            <m:t>𝑳</m:t>
                          </m:r>
                          <m:r>
                            <a:rPr lang="en-US" altLang="zh-CN" b="1" i="1" smtClean="0">
                              <a:latin typeface="Cambria Math"/>
                            </a:rPr>
                            <m:t>(</m:t>
                          </m:r>
                          <m:r>
                            <a:rPr lang="en-US" altLang="zh-CN" b="1" i="1" smtClean="0">
                              <a:latin typeface="Cambria Math"/>
                            </a:rPr>
                            <m:t>𝒂</m:t>
                          </m:r>
                          <m:r>
                            <a:rPr lang="en-US" altLang="zh-CN" b="1" i="1" smtClean="0">
                              <a:latin typeface="Cambria Math"/>
                            </a:rPr>
                            <m:t>,</m:t>
                          </m:r>
                          <m:r>
                            <a:rPr lang="en-US" altLang="zh-CN" b="1" i="1" smtClean="0">
                              <a:latin typeface="Cambria Math"/>
                            </a:rPr>
                            <m:t>𝒃</m:t>
                          </m:r>
                          <m:r>
                            <a:rPr lang="en-US" altLang="zh-CN" b="1" i="1" smtClean="0">
                              <a:latin typeface="Cambria Math"/>
                            </a:rPr>
                            <m:t>)</m:t>
                          </m:r>
                        </m:num>
                        <m:den>
                          <m:r>
                            <a:rPr lang="zh-CN" altLang="en-US" b="1" i="1" smtClean="0">
                              <a:latin typeface="Cambria Math"/>
                            </a:rPr>
                            <m:t>𝝏</m:t>
                          </m:r>
                          <m:r>
                            <a:rPr lang="en-US" altLang="zh-CN" b="1" i="1" smtClean="0">
                              <a:latin typeface="Cambria Math"/>
                            </a:rPr>
                            <m:t>𝒃</m:t>
                          </m:r>
                        </m:den>
                      </m:f>
                      <m:r>
                        <a:rPr lang="en-US" altLang="zh-CN" b="1" i="1" smtClean="0">
                          <a:latin typeface="Cambria Math"/>
                        </a:rPr>
                        <m:t>=</m:t>
                      </m:r>
                      <m:nary>
                        <m:naryPr>
                          <m:chr m:val="∑"/>
                          <m:ctrlPr>
                            <a:rPr lang="en-US" altLang="zh-CN" b="1" i="1" smtClean="0">
                              <a:latin typeface="Cambria Math" panose="02040503050406030204" pitchFamily="18" charset="0"/>
                            </a:rPr>
                          </m:ctrlPr>
                        </m:naryPr>
                        <m:sub>
                          <m:r>
                            <m:rPr>
                              <m:brk m:alnAt="23"/>
                            </m:rPr>
                            <a:rPr lang="en-US" altLang="zh-CN" b="1" i="1" smtClean="0">
                              <a:latin typeface="Cambria Math"/>
                            </a:rPr>
                            <m:t>𝒊</m:t>
                          </m:r>
                          <m:r>
                            <a:rPr lang="en-US" altLang="zh-CN" b="1" i="1" smtClean="0">
                              <a:latin typeface="Cambria Math"/>
                            </a:rPr>
                            <m:t>=</m:t>
                          </m:r>
                          <m:r>
                            <a:rPr lang="en-US" altLang="zh-CN" b="1" i="1" smtClean="0">
                              <a:latin typeface="Cambria Math"/>
                            </a:rPr>
                            <m:t>𝟏</m:t>
                          </m:r>
                        </m:sub>
                        <m:sup>
                          <m:r>
                            <a:rPr lang="en-US" altLang="zh-CN" b="1" i="1" smtClean="0">
                              <a:latin typeface="Cambria Math"/>
                            </a:rPr>
                            <m:t>𝒏</m:t>
                          </m:r>
                        </m:sup>
                        <m:e>
                          <m:r>
                            <a:rPr lang="en-US" altLang="zh-CN" b="1" i="1" smtClean="0">
                              <a:latin typeface="Cambria Math"/>
                            </a:rPr>
                            <m:t>𝟐</m:t>
                          </m:r>
                          <m:d>
                            <m:dPr>
                              <m:ctrlPr>
                                <a:rPr lang="en-US" altLang="zh-CN" b="1" i="1" smtClean="0">
                                  <a:latin typeface="Cambria Math" panose="02040503050406030204" pitchFamily="18" charset="0"/>
                                </a:rPr>
                              </m:ctrlPr>
                            </m:dPr>
                            <m:e>
                              <m:sSub>
                                <m:sSubPr>
                                  <m:ctrlPr>
                                    <a:rPr lang="en-US" altLang="zh-CN" b="1" i="1" smtClean="0">
                                      <a:latin typeface="Cambria Math" panose="02040503050406030204" pitchFamily="18" charset="0"/>
                                    </a:rPr>
                                  </m:ctrlPr>
                                </m:sSubPr>
                                <m:e>
                                  <m:r>
                                    <a:rPr lang="en-US" altLang="zh-CN" b="1" i="1" smtClean="0">
                                      <a:latin typeface="Cambria Math"/>
                                    </a:rPr>
                                    <m:t>𝒚</m:t>
                                  </m:r>
                                </m:e>
                                <m:sub>
                                  <m:r>
                                    <a:rPr lang="en-US" altLang="zh-CN" b="1" i="1" smtClean="0">
                                      <a:latin typeface="Cambria Math"/>
                                    </a:rPr>
                                    <m:t>𝒊</m:t>
                                  </m:r>
                                </m:sub>
                              </m:sSub>
                              <m:r>
                                <a:rPr lang="en-US" altLang="zh-CN" b="1" i="1" smtClean="0">
                                  <a:latin typeface="Cambria Math"/>
                                </a:rPr>
                                <m:t>−</m:t>
                              </m:r>
                              <m:r>
                                <a:rPr lang="en-US" altLang="zh-CN" b="1" i="1" smtClean="0">
                                  <a:latin typeface="Cambria Math"/>
                                </a:rPr>
                                <m:t>𝒂</m:t>
                              </m:r>
                              <m:sSub>
                                <m:sSubPr>
                                  <m:ctrlPr>
                                    <a:rPr lang="en-US" altLang="zh-CN" b="1" i="1" smtClean="0">
                                      <a:latin typeface="Cambria Math" panose="02040503050406030204" pitchFamily="18" charset="0"/>
                                    </a:rPr>
                                  </m:ctrlPr>
                                </m:sSubPr>
                                <m:e>
                                  <m:r>
                                    <a:rPr lang="en-US" altLang="zh-CN" b="1" i="1" smtClean="0">
                                      <a:latin typeface="Cambria Math"/>
                                    </a:rPr>
                                    <m:t>𝒙</m:t>
                                  </m:r>
                                </m:e>
                                <m:sub>
                                  <m:r>
                                    <a:rPr lang="en-US" altLang="zh-CN" b="1" i="1" smtClean="0">
                                      <a:latin typeface="Cambria Math"/>
                                    </a:rPr>
                                    <m:t>𝒊</m:t>
                                  </m:r>
                                </m:sub>
                              </m:sSub>
                              <m:r>
                                <a:rPr lang="en-US" altLang="zh-CN" b="1" i="1" smtClean="0">
                                  <a:latin typeface="Cambria Math"/>
                                </a:rPr>
                                <m:t>−</m:t>
                              </m:r>
                              <m:r>
                                <a:rPr lang="en-US" altLang="zh-CN" b="1" i="1" smtClean="0">
                                  <a:latin typeface="Cambria Math"/>
                                </a:rPr>
                                <m:t>𝒃</m:t>
                              </m:r>
                            </m:e>
                          </m:d>
                          <m:r>
                            <a:rPr lang="en-US" altLang="zh-CN" b="1" i="1" smtClean="0">
                              <a:latin typeface="Cambria Math"/>
                            </a:rPr>
                            <m:t>(−</m:t>
                          </m:r>
                          <m:r>
                            <a:rPr lang="en-US" altLang="zh-CN" b="1" i="1" smtClean="0">
                              <a:latin typeface="Cambria Math"/>
                            </a:rPr>
                            <m:t>𝟏</m:t>
                          </m:r>
                          <m:r>
                            <a:rPr lang="en-US" altLang="zh-CN" b="1" i="1" smtClean="0">
                              <a:latin typeface="Cambria Math"/>
                            </a:rPr>
                            <m:t>)=</m:t>
                          </m:r>
                          <m:r>
                            <a:rPr lang="en-US" altLang="zh-CN" b="1" i="1" smtClean="0">
                              <a:latin typeface="Cambria Math"/>
                            </a:rPr>
                            <m:t>𝟎</m:t>
                          </m:r>
                        </m:e>
                      </m:nary>
                    </m:oMath>
                  </m:oMathPara>
                </a14:m>
                <a:endParaRPr lang="zh-CN" altLang="en-US" b="1" dirty="0">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3" name="矩形 2"/>
              <p:cNvSpPr>
                <a:spLocks noRot="1" noChangeAspect="1" noMove="1" noResize="1" noEditPoints="1" noAdjustHandles="1" noChangeArrowheads="1" noChangeShapeType="1" noTextEdit="1"/>
              </p:cNvSpPr>
              <p:nvPr/>
            </p:nvSpPr>
            <p:spPr>
              <a:xfrm>
                <a:off x="1662965" y="2028957"/>
                <a:ext cx="4240776" cy="847220"/>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矩形 13"/>
              <p:cNvSpPr/>
              <p:nvPr/>
            </p:nvSpPr>
            <p:spPr>
              <a:xfrm>
                <a:off x="2363190" y="2876177"/>
                <a:ext cx="2694071" cy="84856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1" i="1" smtClean="0">
                          <a:latin typeface="Cambria Math"/>
                          <a:ea typeface="Cambria Math"/>
                        </a:rPr>
                        <m:t>→</m:t>
                      </m:r>
                      <m:nary>
                        <m:naryPr>
                          <m:chr m:val="∑"/>
                          <m:ctrlPr>
                            <a:rPr lang="en-US" altLang="zh-CN" b="1" i="1">
                              <a:latin typeface="Cambria Math" panose="02040503050406030204" pitchFamily="18" charset="0"/>
                            </a:rPr>
                          </m:ctrlPr>
                        </m:naryPr>
                        <m:sub>
                          <m:r>
                            <m:rPr>
                              <m:brk m:alnAt="23"/>
                            </m:rPr>
                            <a:rPr lang="en-US" altLang="zh-CN" b="1" i="1" smtClean="0">
                              <a:latin typeface="Cambria Math"/>
                            </a:rPr>
                            <m:t>𝒊</m:t>
                          </m:r>
                          <m:r>
                            <a:rPr lang="en-US" altLang="zh-CN" b="1" i="1" smtClean="0">
                              <a:latin typeface="Cambria Math"/>
                            </a:rPr>
                            <m:t>=</m:t>
                          </m:r>
                          <m:r>
                            <a:rPr lang="en-US" altLang="zh-CN" b="1" i="1" smtClean="0">
                              <a:latin typeface="Cambria Math"/>
                            </a:rPr>
                            <m:t>𝟏</m:t>
                          </m:r>
                        </m:sub>
                        <m:sup>
                          <m:r>
                            <a:rPr lang="en-US" altLang="zh-CN" b="1" i="1" smtClean="0">
                              <a:latin typeface="Cambria Math"/>
                            </a:rPr>
                            <m:t>𝒏</m:t>
                          </m:r>
                        </m:sup>
                        <m:e>
                          <m:d>
                            <m:dPr>
                              <m:ctrlPr>
                                <a:rPr lang="en-US" altLang="zh-CN" b="1" i="1">
                                  <a:latin typeface="Cambria Math" panose="02040503050406030204" pitchFamily="18" charset="0"/>
                                </a:rPr>
                              </m:ctrlPr>
                            </m:dPr>
                            <m:e>
                              <m:sSub>
                                <m:sSubPr>
                                  <m:ctrlPr>
                                    <a:rPr lang="en-US" altLang="zh-CN" b="1" i="1">
                                      <a:latin typeface="Cambria Math" panose="02040503050406030204" pitchFamily="18" charset="0"/>
                                    </a:rPr>
                                  </m:ctrlPr>
                                </m:sSubPr>
                                <m:e>
                                  <m:r>
                                    <a:rPr lang="en-US" altLang="zh-CN" b="1" i="1" smtClean="0">
                                      <a:latin typeface="Cambria Math"/>
                                    </a:rPr>
                                    <m:t>𝒚</m:t>
                                  </m:r>
                                </m:e>
                                <m:sub>
                                  <m:r>
                                    <a:rPr lang="en-US" altLang="zh-CN" b="1" i="1" smtClean="0">
                                      <a:latin typeface="Cambria Math"/>
                                    </a:rPr>
                                    <m:t>𝒊</m:t>
                                  </m:r>
                                </m:sub>
                              </m:sSub>
                              <m:r>
                                <a:rPr lang="en-US" altLang="zh-CN" b="1" i="1" smtClean="0">
                                  <a:latin typeface="Cambria Math"/>
                                </a:rPr>
                                <m:t>−</m:t>
                              </m:r>
                              <m:r>
                                <a:rPr lang="en-US" altLang="zh-CN" b="1" i="1" smtClean="0">
                                  <a:latin typeface="Cambria Math"/>
                                </a:rPr>
                                <m:t>𝒂</m:t>
                              </m:r>
                              <m:sSub>
                                <m:sSubPr>
                                  <m:ctrlPr>
                                    <a:rPr lang="en-US" altLang="zh-CN" b="1" i="1">
                                      <a:latin typeface="Cambria Math" panose="02040503050406030204" pitchFamily="18" charset="0"/>
                                    </a:rPr>
                                  </m:ctrlPr>
                                </m:sSubPr>
                                <m:e>
                                  <m:r>
                                    <a:rPr lang="en-US" altLang="zh-CN" b="1" i="1" smtClean="0">
                                      <a:latin typeface="Cambria Math"/>
                                    </a:rPr>
                                    <m:t>𝒙</m:t>
                                  </m:r>
                                </m:e>
                                <m:sub>
                                  <m:r>
                                    <a:rPr lang="en-US" altLang="zh-CN" b="1" i="1" smtClean="0">
                                      <a:latin typeface="Cambria Math"/>
                                    </a:rPr>
                                    <m:t>𝒊</m:t>
                                  </m:r>
                                </m:sub>
                              </m:sSub>
                              <m:r>
                                <a:rPr lang="en-US" altLang="zh-CN" b="1" i="1" smtClean="0">
                                  <a:latin typeface="Cambria Math"/>
                                </a:rPr>
                                <m:t>−</m:t>
                              </m:r>
                              <m:r>
                                <a:rPr lang="en-US" altLang="zh-CN" b="1" i="1" smtClean="0">
                                  <a:latin typeface="Cambria Math"/>
                                </a:rPr>
                                <m:t>𝒃</m:t>
                              </m:r>
                            </m:e>
                          </m:d>
                          <m:r>
                            <a:rPr lang="en-US" altLang="zh-CN" b="1" i="1" smtClean="0">
                              <a:latin typeface="Cambria Math"/>
                            </a:rPr>
                            <m:t>=</m:t>
                          </m:r>
                          <m:r>
                            <a:rPr lang="en-US" altLang="zh-CN" b="1" i="1" smtClean="0">
                              <a:latin typeface="Cambria Math"/>
                            </a:rPr>
                            <m:t>𝟎</m:t>
                          </m:r>
                        </m:e>
                      </m:nary>
                    </m:oMath>
                  </m:oMathPara>
                </a14:m>
                <a:endParaRPr lang="zh-CN" altLang="en-US" b="1" dirty="0">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14" name="矩形 13"/>
              <p:cNvSpPr>
                <a:spLocks noRot="1" noChangeAspect="1" noMove="1" noResize="1" noEditPoints="1" noAdjustHandles="1" noChangeArrowheads="1" noChangeShapeType="1" noTextEdit="1"/>
              </p:cNvSpPr>
              <p:nvPr/>
            </p:nvSpPr>
            <p:spPr>
              <a:xfrm>
                <a:off x="2363190" y="2876177"/>
                <a:ext cx="2694071" cy="848566"/>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矩形 14"/>
              <p:cNvSpPr/>
              <p:nvPr/>
            </p:nvSpPr>
            <p:spPr>
              <a:xfrm>
                <a:off x="1949253" y="4003303"/>
                <a:ext cx="3421449" cy="84856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1" i="1" smtClean="0">
                          <a:latin typeface="Cambria Math"/>
                          <a:ea typeface="Cambria Math"/>
                        </a:rPr>
                        <m:t>→</m:t>
                      </m:r>
                      <m:nary>
                        <m:naryPr>
                          <m:chr m:val="∑"/>
                          <m:ctrlPr>
                            <a:rPr lang="en-US" altLang="zh-CN" b="1" i="1">
                              <a:latin typeface="Cambria Math" panose="02040503050406030204" pitchFamily="18" charset="0"/>
                            </a:rPr>
                          </m:ctrlPr>
                        </m:naryPr>
                        <m:sub>
                          <m:r>
                            <m:rPr>
                              <m:brk m:alnAt="23"/>
                            </m:rPr>
                            <a:rPr lang="en-US" altLang="zh-CN" b="1" i="1" smtClean="0">
                              <a:latin typeface="Cambria Math"/>
                            </a:rPr>
                            <m:t>𝒊</m:t>
                          </m:r>
                          <m:r>
                            <a:rPr lang="en-US" altLang="zh-CN" b="1" i="1" smtClean="0">
                              <a:latin typeface="Cambria Math"/>
                            </a:rPr>
                            <m:t>=</m:t>
                          </m:r>
                          <m:r>
                            <a:rPr lang="en-US" altLang="zh-CN" b="1" i="1" smtClean="0">
                              <a:latin typeface="Cambria Math"/>
                            </a:rPr>
                            <m:t>𝟏</m:t>
                          </m:r>
                        </m:sub>
                        <m:sup>
                          <m:r>
                            <a:rPr lang="en-US" altLang="zh-CN" b="1" i="1" smtClean="0">
                              <a:latin typeface="Cambria Math"/>
                            </a:rPr>
                            <m:t>𝒏</m:t>
                          </m:r>
                        </m:sup>
                        <m:e>
                          <m:d>
                            <m:dPr>
                              <m:ctrlPr>
                                <a:rPr lang="en-US" altLang="zh-CN" b="1" i="1" smtClean="0">
                                  <a:latin typeface="Cambria Math" panose="02040503050406030204" pitchFamily="18" charset="0"/>
                                </a:rPr>
                              </m:ctrlPr>
                            </m:dPr>
                            <m:e>
                              <m:sSub>
                                <m:sSubPr>
                                  <m:ctrlPr>
                                    <a:rPr lang="en-US" altLang="zh-CN" b="1" i="1">
                                      <a:latin typeface="Cambria Math" panose="02040503050406030204" pitchFamily="18" charset="0"/>
                                    </a:rPr>
                                  </m:ctrlPr>
                                </m:sSubPr>
                                <m:e>
                                  <m:r>
                                    <a:rPr lang="en-US" altLang="zh-CN" b="1" i="1" smtClean="0">
                                      <a:latin typeface="Cambria Math"/>
                                    </a:rPr>
                                    <m:t>𝒚</m:t>
                                  </m:r>
                                </m:e>
                                <m:sub>
                                  <m:r>
                                    <a:rPr lang="en-US" altLang="zh-CN" b="1" i="1" smtClean="0">
                                      <a:latin typeface="Cambria Math"/>
                                    </a:rPr>
                                    <m:t>𝒊</m:t>
                                  </m:r>
                                </m:sub>
                              </m:sSub>
                            </m:e>
                          </m:d>
                          <m:r>
                            <a:rPr lang="en-US" altLang="zh-CN" b="1" i="1" smtClean="0">
                              <a:latin typeface="Cambria Math"/>
                            </a:rPr>
                            <m:t>−</m:t>
                          </m:r>
                          <m:r>
                            <a:rPr lang="en-US" altLang="zh-CN" b="1" i="1" smtClean="0">
                              <a:latin typeface="Cambria Math"/>
                            </a:rPr>
                            <m:t>𝒂</m:t>
                          </m:r>
                          <m:nary>
                            <m:naryPr>
                              <m:chr m:val="∑"/>
                              <m:ctrlPr>
                                <a:rPr lang="en-US" altLang="zh-CN" b="1" i="1" smtClean="0">
                                  <a:latin typeface="Cambria Math" panose="02040503050406030204" pitchFamily="18" charset="0"/>
                                </a:rPr>
                              </m:ctrlPr>
                            </m:naryPr>
                            <m:sub>
                              <m:r>
                                <m:rPr>
                                  <m:brk m:alnAt="23"/>
                                </m:rPr>
                                <a:rPr lang="en-US" altLang="zh-CN" b="1" i="1" smtClean="0">
                                  <a:latin typeface="Cambria Math"/>
                                </a:rPr>
                                <m:t>𝒊</m:t>
                              </m:r>
                              <m:r>
                                <a:rPr lang="en-US" altLang="zh-CN" b="1" i="1" smtClean="0">
                                  <a:latin typeface="Cambria Math"/>
                                </a:rPr>
                                <m:t>=</m:t>
                              </m:r>
                              <m:r>
                                <a:rPr lang="en-US" altLang="zh-CN" b="1" i="1" smtClean="0">
                                  <a:latin typeface="Cambria Math"/>
                                </a:rPr>
                                <m:t>𝟏</m:t>
                              </m:r>
                            </m:sub>
                            <m:sup>
                              <m:r>
                                <a:rPr lang="en-US" altLang="zh-CN" b="1" i="1" smtClean="0">
                                  <a:latin typeface="Cambria Math"/>
                                </a:rPr>
                                <m:t>𝒏</m:t>
                              </m:r>
                            </m:sup>
                            <m:e>
                              <m:sSub>
                                <m:sSubPr>
                                  <m:ctrlPr>
                                    <a:rPr lang="en-US" altLang="zh-CN" b="1" i="1" smtClean="0">
                                      <a:latin typeface="Cambria Math" panose="02040503050406030204" pitchFamily="18" charset="0"/>
                                    </a:rPr>
                                  </m:ctrlPr>
                                </m:sSubPr>
                                <m:e>
                                  <m:r>
                                    <a:rPr lang="en-US" altLang="zh-CN" b="1" i="1" smtClean="0">
                                      <a:latin typeface="Cambria Math"/>
                                    </a:rPr>
                                    <m:t>𝒙</m:t>
                                  </m:r>
                                </m:e>
                                <m:sub>
                                  <m:r>
                                    <a:rPr lang="en-US" altLang="zh-CN" b="1" i="1" smtClean="0">
                                      <a:latin typeface="Cambria Math"/>
                                    </a:rPr>
                                    <m:t>𝒊</m:t>
                                  </m:r>
                                </m:sub>
                              </m:sSub>
                              <m:r>
                                <a:rPr lang="en-US" altLang="zh-CN" b="1" i="1" smtClean="0">
                                  <a:latin typeface="Cambria Math"/>
                                </a:rPr>
                                <m:t>−</m:t>
                              </m:r>
                              <m:nary>
                                <m:naryPr>
                                  <m:chr m:val="∑"/>
                                  <m:ctrlPr>
                                    <a:rPr lang="en-US" altLang="zh-CN" b="1" i="1" smtClean="0">
                                      <a:latin typeface="Cambria Math" panose="02040503050406030204" pitchFamily="18" charset="0"/>
                                    </a:rPr>
                                  </m:ctrlPr>
                                </m:naryPr>
                                <m:sub>
                                  <m:r>
                                    <m:rPr>
                                      <m:brk m:alnAt="23"/>
                                    </m:rPr>
                                    <a:rPr lang="en-US" altLang="zh-CN" b="1" i="1" smtClean="0">
                                      <a:latin typeface="Cambria Math"/>
                                    </a:rPr>
                                    <m:t>𝒊</m:t>
                                  </m:r>
                                  <m:r>
                                    <a:rPr lang="en-US" altLang="zh-CN" b="1" i="1" smtClean="0">
                                      <a:latin typeface="Cambria Math"/>
                                    </a:rPr>
                                    <m:t>=</m:t>
                                  </m:r>
                                  <m:r>
                                    <a:rPr lang="en-US" altLang="zh-CN" b="1" i="1" smtClean="0">
                                      <a:latin typeface="Cambria Math"/>
                                    </a:rPr>
                                    <m:t>𝟏</m:t>
                                  </m:r>
                                </m:sub>
                                <m:sup>
                                  <m:r>
                                    <a:rPr lang="en-US" altLang="zh-CN" b="1" i="1" smtClean="0">
                                      <a:latin typeface="Cambria Math"/>
                                    </a:rPr>
                                    <m:t>𝒏</m:t>
                                  </m:r>
                                </m:sup>
                                <m:e>
                                  <m:r>
                                    <a:rPr lang="en-US" altLang="zh-CN" b="1" i="1" smtClean="0">
                                      <a:latin typeface="Cambria Math"/>
                                    </a:rPr>
                                    <m:t>𝒃</m:t>
                                  </m:r>
                                </m:e>
                              </m:nary>
                            </m:e>
                          </m:nary>
                          <m:r>
                            <a:rPr lang="en-US" altLang="zh-CN" b="1" i="1" smtClean="0">
                              <a:latin typeface="Cambria Math"/>
                            </a:rPr>
                            <m:t>=</m:t>
                          </m:r>
                          <m:r>
                            <a:rPr lang="en-US" altLang="zh-CN" b="1" i="1" smtClean="0">
                              <a:latin typeface="Cambria Math"/>
                            </a:rPr>
                            <m:t>𝟎</m:t>
                          </m:r>
                        </m:e>
                      </m:nary>
                    </m:oMath>
                  </m:oMathPara>
                </a14:m>
                <a:endParaRPr lang="zh-CN" altLang="en-US" b="1" dirty="0">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15" name="矩形 14"/>
              <p:cNvSpPr>
                <a:spLocks noRot="1" noChangeAspect="1" noMove="1" noResize="1" noEditPoints="1" noAdjustHandles="1" noChangeArrowheads="1" noChangeShapeType="1" noTextEdit="1"/>
              </p:cNvSpPr>
              <p:nvPr/>
            </p:nvSpPr>
            <p:spPr>
              <a:xfrm>
                <a:off x="1949253" y="4003303"/>
                <a:ext cx="3421449" cy="848566"/>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p:cNvSpPr/>
              <p:nvPr/>
            </p:nvSpPr>
            <p:spPr>
              <a:xfrm>
                <a:off x="5057261" y="5520370"/>
                <a:ext cx="137249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1" i="1" smtClean="0">
                          <a:latin typeface="Cambria Math"/>
                        </a:rPr>
                        <m:t>𝒃</m:t>
                      </m:r>
                      <m:r>
                        <a:rPr lang="en-US" altLang="zh-CN" b="1" i="1" smtClean="0">
                          <a:latin typeface="Cambria Math"/>
                        </a:rPr>
                        <m:t>=</m:t>
                      </m:r>
                      <m:acc>
                        <m:accPr>
                          <m:chr m:val="̅"/>
                          <m:ctrlPr>
                            <a:rPr lang="zh-CN" altLang="zh-CN" b="1" i="1">
                              <a:latin typeface="Cambria Math" panose="02040503050406030204" pitchFamily="18" charset="0"/>
                            </a:rPr>
                          </m:ctrlPr>
                        </m:accPr>
                        <m:e>
                          <m:r>
                            <a:rPr lang="en-US" altLang="zh-CN" b="1" i="1" smtClean="0">
                              <a:latin typeface="Cambria Math"/>
                            </a:rPr>
                            <m:t>𝒚</m:t>
                          </m:r>
                        </m:e>
                      </m:acc>
                      <m:r>
                        <a:rPr lang="en-US" altLang="zh-CN" b="1" i="1" smtClean="0">
                          <a:latin typeface="Cambria Math"/>
                        </a:rPr>
                        <m:t>−</m:t>
                      </m:r>
                      <m:r>
                        <a:rPr lang="en-US" altLang="zh-CN" b="1" i="1" smtClean="0">
                          <a:latin typeface="Cambria Math"/>
                        </a:rPr>
                        <m:t>𝒂</m:t>
                      </m:r>
                      <m:acc>
                        <m:accPr>
                          <m:chr m:val="̅"/>
                          <m:ctrlPr>
                            <a:rPr lang="zh-CN" altLang="zh-CN" b="1" i="1">
                              <a:latin typeface="Cambria Math" panose="02040503050406030204" pitchFamily="18" charset="0"/>
                            </a:rPr>
                          </m:ctrlPr>
                        </m:accPr>
                        <m:e>
                          <m:r>
                            <a:rPr lang="en-US" altLang="zh-CN" b="1" i="1" smtClean="0">
                              <a:latin typeface="Cambria Math"/>
                            </a:rPr>
                            <m:t>𝒙</m:t>
                          </m:r>
                        </m:e>
                      </m:acc>
                    </m:oMath>
                  </m:oMathPara>
                </a14:m>
                <a:endParaRPr lang="zh-CN" altLang="en-US" b="1" dirty="0">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11" name="矩形 10"/>
              <p:cNvSpPr>
                <a:spLocks noRot="1" noChangeAspect="1" noMove="1" noResize="1" noEditPoints="1" noAdjustHandles="1" noChangeArrowheads="1" noChangeShapeType="1" noTextEdit="1"/>
              </p:cNvSpPr>
              <p:nvPr/>
            </p:nvSpPr>
            <p:spPr>
              <a:xfrm>
                <a:off x="5057261" y="5520370"/>
                <a:ext cx="1372492" cy="369332"/>
              </a:xfrm>
              <a:prstGeom prst="rect">
                <a:avLst/>
              </a:prstGeom>
              <a:blipFill>
                <a:blip r:embed="rId7"/>
                <a:stretch>
                  <a:fillRect r="-22222" b="-8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矩形 21"/>
              <p:cNvSpPr/>
              <p:nvPr/>
            </p:nvSpPr>
            <p:spPr>
              <a:xfrm>
                <a:off x="699499" y="5489592"/>
                <a:ext cx="2751971"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000" b="1" i="1" smtClean="0">
                          <a:latin typeface="Cambria Math"/>
                          <a:ea typeface="Cambria Math"/>
                        </a:rPr>
                        <m:t>→</m:t>
                      </m:r>
                      <m:r>
                        <a:rPr lang="en-US" altLang="zh-CN" sz="2000" b="1" i="1" smtClean="0">
                          <a:latin typeface="Cambria Math"/>
                          <a:ea typeface="Cambria Math"/>
                        </a:rPr>
                        <m:t>𝒏</m:t>
                      </m:r>
                      <m:acc>
                        <m:accPr>
                          <m:chr m:val="̅"/>
                          <m:ctrlPr>
                            <a:rPr lang="en-US" altLang="zh-CN" sz="2000" b="1" i="1" smtClean="0">
                              <a:latin typeface="Cambria Math" panose="02040503050406030204" pitchFamily="18" charset="0"/>
                              <a:ea typeface="Cambria Math"/>
                            </a:rPr>
                          </m:ctrlPr>
                        </m:accPr>
                        <m:e>
                          <m:r>
                            <a:rPr lang="en-US" altLang="zh-CN" sz="2000" b="1" i="1" smtClean="0">
                              <a:latin typeface="Cambria Math"/>
                              <a:ea typeface="Cambria Math"/>
                            </a:rPr>
                            <m:t>𝒚</m:t>
                          </m:r>
                        </m:e>
                      </m:acc>
                      <m:r>
                        <a:rPr lang="en-US" altLang="zh-CN" sz="2000" b="1" i="1" smtClean="0">
                          <a:latin typeface="Cambria Math"/>
                          <a:ea typeface="Cambria Math"/>
                        </a:rPr>
                        <m:t>−</m:t>
                      </m:r>
                      <m:r>
                        <a:rPr lang="en-US" altLang="zh-CN" sz="2000" b="1" i="1" smtClean="0">
                          <a:latin typeface="Cambria Math"/>
                          <a:ea typeface="Cambria Math"/>
                        </a:rPr>
                        <m:t>𝒂𝒏</m:t>
                      </m:r>
                      <m:acc>
                        <m:accPr>
                          <m:chr m:val="̅"/>
                          <m:ctrlPr>
                            <a:rPr lang="en-US" altLang="zh-CN" sz="2000" b="1" i="1" smtClean="0">
                              <a:latin typeface="Cambria Math" panose="02040503050406030204" pitchFamily="18" charset="0"/>
                              <a:ea typeface="Cambria Math"/>
                            </a:rPr>
                          </m:ctrlPr>
                        </m:accPr>
                        <m:e>
                          <m:r>
                            <a:rPr lang="en-US" altLang="zh-CN" sz="2000" b="1" i="1" smtClean="0">
                              <a:latin typeface="Cambria Math"/>
                              <a:ea typeface="Cambria Math"/>
                            </a:rPr>
                            <m:t>𝒙</m:t>
                          </m:r>
                        </m:e>
                      </m:acc>
                      <m:r>
                        <a:rPr lang="en-US" altLang="zh-CN" sz="2000" b="1" i="1" smtClean="0">
                          <a:latin typeface="Cambria Math"/>
                          <a:ea typeface="Cambria Math"/>
                        </a:rPr>
                        <m:t>−</m:t>
                      </m:r>
                      <m:r>
                        <a:rPr lang="en-US" altLang="zh-CN" sz="2000" b="1" i="1" smtClean="0">
                          <a:latin typeface="Cambria Math"/>
                          <a:ea typeface="Cambria Math"/>
                        </a:rPr>
                        <m:t>𝒏𝒃</m:t>
                      </m:r>
                      <m:r>
                        <a:rPr lang="en-US" altLang="zh-CN" sz="2000" b="1" i="1" smtClean="0">
                          <a:latin typeface="Cambria Math"/>
                          <a:ea typeface="Cambria Math"/>
                        </a:rPr>
                        <m:t>=</m:t>
                      </m:r>
                      <m:r>
                        <a:rPr lang="en-US" altLang="zh-CN" sz="2000" b="1" i="1" smtClean="0">
                          <a:latin typeface="Cambria Math"/>
                          <a:ea typeface="Cambria Math"/>
                        </a:rPr>
                        <m:t>𝟎</m:t>
                      </m:r>
                    </m:oMath>
                  </m:oMathPara>
                </a14:m>
                <a:endParaRPr lang="zh-CN" altLang="en-US" sz="2000" b="1" dirty="0">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22" name="矩形 21"/>
              <p:cNvSpPr>
                <a:spLocks noRot="1" noChangeAspect="1" noMove="1" noResize="1" noEditPoints="1" noAdjustHandles="1" noChangeArrowheads="1" noChangeShapeType="1" noTextEdit="1"/>
              </p:cNvSpPr>
              <p:nvPr/>
            </p:nvSpPr>
            <p:spPr>
              <a:xfrm>
                <a:off x="699499" y="5489592"/>
                <a:ext cx="2751971" cy="400110"/>
              </a:xfrm>
              <a:prstGeom prst="rect">
                <a:avLst/>
              </a:prstGeom>
              <a:blipFill>
                <a:blip r:embed="rId10"/>
                <a:stretch>
                  <a:fillRect b="-10769"/>
                </a:stretch>
              </a:blipFill>
            </p:spPr>
            <p:txBody>
              <a:bodyPr/>
              <a:lstStyle/>
              <a:p>
                <a:r>
                  <a:rPr lang="zh-CN" altLang="en-US">
                    <a:noFill/>
                  </a:rPr>
                  <a:t> </a:t>
                </a:r>
              </a:p>
            </p:txBody>
          </p:sp>
        </mc:Fallback>
      </mc:AlternateContent>
      <p:sp>
        <p:nvSpPr>
          <p:cNvPr id="5" name="右箭头 4"/>
          <p:cNvSpPr/>
          <p:nvPr/>
        </p:nvSpPr>
        <p:spPr>
          <a:xfrm>
            <a:off x="3511312" y="5421142"/>
            <a:ext cx="437773" cy="535001"/>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b="1"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23" name="标题 1">
            <a:extLst>
              <a:ext uri="{FF2B5EF4-FFF2-40B4-BE49-F238E27FC236}">
                <a16:creationId xmlns:a16="http://schemas.microsoft.com/office/drawing/2014/main" id="{17882032-99F4-448E-AFC1-8E1C4A5710E4}"/>
              </a:ext>
            </a:extLst>
          </p:cNvPr>
          <p:cNvSpPr>
            <a:spLocks noGrp="1"/>
          </p:cNvSpPr>
          <p:nvPr>
            <p:ph type="title"/>
          </p:nvPr>
        </p:nvSpPr>
        <p:spPr>
          <a:xfrm>
            <a:off x="0" y="4763"/>
            <a:ext cx="9144000" cy="817562"/>
          </a:xfrm>
        </p:spPr>
        <p:txBody>
          <a:bodyPr/>
          <a:lstStyle/>
          <a:p>
            <a:pPr marL="0" defTabSz="914400" fontAlgn="base">
              <a:spcAft>
                <a:spcPct val="0"/>
              </a:spcAft>
              <a:defRPr/>
            </a:pPr>
            <a:r>
              <a:rPr lang="zh-CN" altLang="en-US" sz="2400" dirty="0">
                <a:latin typeface="Times New Roman" panose="02020603050405020304" pitchFamily="18" charset="0"/>
                <a:cs typeface="Times New Roman" panose="02020603050405020304" pitchFamily="18" charset="0"/>
              </a:rPr>
              <a:t>线性回归：</a:t>
            </a:r>
            <a:r>
              <a:rPr lang="zh-CN" altLang="en-US" sz="2400" kern="0" dirty="0">
                <a:solidFill>
                  <a:srgbClr val="0070C0"/>
                </a:solidFill>
                <a:latin typeface="Times New Roman" pitchFamily="18" charset="0"/>
                <a:cs typeface="Times New Roman" pitchFamily="18" charset="0"/>
              </a:rPr>
              <a:t>一元线性回归</a:t>
            </a:r>
          </a:p>
        </p:txBody>
      </p:sp>
      <p:sp>
        <p:nvSpPr>
          <p:cNvPr id="4" name="矩形 3">
            <a:extLst>
              <a:ext uri="{FF2B5EF4-FFF2-40B4-BE49-F238E27FC236}">
                <a16:creationId xmlns:a16="http://schemas.microsoft.com/office/drawing/2014/main" id="{F723A8E8-0792-4C25-BE80-CD1DB5F9F63D}"/>
              </a:ext>
            </a:extLst>
          </p:cNvPr>
          <p:cNvSpPr/>
          <p:nvPr/>
        </p:nvSpPr>
        <p:spPr>
          <a:xfrm>
            <a:off x="3270351" y="1673423"/>
            <a:ext cx="1223412" cy="369332"/>
          </a:xfrm>
          <a:prstGeom prst="rect">
            <a:avLst/>
          </a:prstGeom>
        </p:spPr>
        <p:txBody>
          <a:bodyPr wrap="none">
            <a:spAutoFit/>
          </a:bodyPr>
          <a:lstStyle/>
          <a:p>
            <a:r>
              <a:rPr lang="zh-CN" altLang="en-US" dirty="0"/>
              <a:t>对b求偏导</a:t>
            </a:r>
          </a:p>
        </p:txBody>
      </p:sp>
    </p:spTree>
    <p:extLst>
      <p:ext uri="{BB962C8B-B14F-4D97-AF65-F5344CB8AC3E}">
        <p14:creationId xmlns:p14="http://schemas.microsoft.com/office/powerpoint/2010/main" val="20728441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3" name="矩形 12"/>
              <p:cNvSpPr/>
              <p:nvPr/>
            </p:nvSpPr>
            <p:spPr>
              <a:xfrm>
                <a:off x="1" y="1143657"/>
                <a:ext cx="4726378" cy="369332"/>
              </a:xfrm>
              <a:prstGeom prst="rect">
                <a:avLst/>
              </a:prstGeom>
            </p:spPr>
            <p:txBody>
              <a:bodyPr wrap="square">
                <a:spAutoFit/>
              </a:bodyPr>
              <a:lstStyle/>
              <a:p>
                <a:pPr algn="ctr"/>
                <a:r>
                  <a:rPr lang="zh-CN" altLang="en-US" dirty="0">
                    <a:latin typeface="Times New Roman" panose="02020603050405020304" pitchFamily="18" charset="0"/>
                    <a:ea typeface="楷体" panose="02010609060101010101" pitchFamily="49" charset="-122"/>
                    <a:cs typeface="Times New Roman" panose="02020603050405020304" pitchFamily="18" charset="0"/>
                  </a:rPr>
                  <a:t>回归模型参数求取：</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a:rPr>
                          <m:t>𝑦</m:t>
                        </m:r>
                      </m:e>
                      <m:sub>
                        <m:r>
                          <a:rPr lang="en-US" altLang="zh-CN" b="0" i="1" smtClean="0">
                            <a:latin typeface="Cambria Math"/>
                          </a:rPr>
                          <m:t>𝑖</m:t>
                        </m:r>
                      </m:sub>
                    </m:sSub>
                    <m:r>
                      <a:rPr lang="en-US" altLang="zh-CN" b="0" i="1" smtClean="0">
                        <a:latin typeface="Cambria Math"/>
                      </a:rPr>
                      <m:t>=</m:t>
                    </m:r>
                    <m:r>
                      <a:rPr lang="en-US" altLang="zh-CN" b="0" i="1" smtClean="0">
                        <a:latin typeface="Cambria Math"/>
                      </a:rPr>
                      <m:t>𝑎</m:t>
                    </m:r>
                    <m:sSub>
                      <m:sSubPr>
                        <m:ctrlPr>
                          <a:rPr lang="en-US" altLang="zh-CN" i="1" smtClean="0">
                            <a:latin typeface="Cambria Math" panose="02040503050406030204" pitchFamily="18" charset="0"/>
                          </a:rPr>
                        </m:ctrlPr>
                      </m:sSubPr>
                      <m:e>
                        <m:r>
                          <a:rPr lang="en-US" altLang="zh-CN" b="0" i="1" smtClean="0">
                            <a:latin typeface="Cambria Math"/>
                          </a:rPr>
                          <m:t>𝑥</m:t>
                        </m:r>
                      </m:e>
                      <m:sub>
                        <m:r>
                          <a:rPr lang="en-US" altLang="zh-CN" b="0" i="1" smtClean="0">
                            <a:latin typeface="Cambria Math"/>
                          </a:rPr>
                          <m:t>𝑖</m:t>
                        </m:r>
                      </m:sub>
                    </m:sSub>
                    <m:r>
                      <a:rPr lang="en-US" altLang="zh-CN" b="0" i="1" smtClean="0">
                        <a:latin typeface="Cambria Math"/>
                      </a:rPr>
                      <m:t>+</m:t>
                    </m:r>
                    <m:r>
                      <a:rPr lang="en-US" altLang="zh-CN" b="0" i="1" smtClean="0">
                        <a:latin typeface="Cambria Math"/>
                      </a:rPr>
                      <m:t>𝑏</m:t>
                    </m:r>
                    <m:r>
                      <a:rPr lang="en-US" altLang="zh-CN" b="0" i="1" smtClean="0">
                        <a:latin typeface="Cambria Math"/>
                      </a:rPr>
                      <m:t> (1≤</m:t>
                    </m:r>
                    <m:r>
                      <a:rPr lang="en-US" altLang="zh-CN" b="0" i="1" smtClean="0">
                        <a:latin typeface="Cambria Math"/>
                        <a:ea typeface="Cambria Math"/>
                      </a:rPr>
                      <m:t>𝑖</m:t>
                    </m:r>
                    <m:r>
                      <a:rPr lang="en-US" altLang="zh-CN" b="0" i="1" smtClean="0">
                        <a:latin typeface="Cambria Math"/>
                        <a:ea typeface="Cambria Math"/>
                      </a:rPr>
                      <m:t>≤</m:t>
                    </m:r>
                    <m:r>
                      <a:rPr lang="en-US" altLang="zh-CN" b="0" i="1" smtClean="0">
                        <a:latin typeface="Cambria Math"/>
                        <a:ea typeface="Cambria Math"/>
                      </a:rPr>
                      <m:t>𝑛</m:t>
                    </m:r>
                    <m:r>
                      <a:rPr lang="en-US" altLang="zh-CN" b="0" i="1" smtClean="0">
                        <a:latin typeface="Cambria Math"/>
                        <a:ea typeface="Cambria Math"/>
                      </a:rPr>
                      <m:t>)</m:t>
                    </m:r>
                  </m:oMath>
                </a14:m>
                <a:endParaRPr lang="zh-CN" altLang="en-US" dirty="0">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13" name="矩形 12"/>
              <p:cNvSpPr>
                <a:spLocks noRot="1" noChangeAspect="1" noMove="1" noResize="1" noEditPoints="1" noAdjustHandles="1" noChangeArrowheads="1" noChangeShapeType="1" noTextEdit="1"/>
              </p:cNvSpPr>
              <p:nvPr/>
            </p:nvSpPr>
            <p:spPr>
              <a:xfrm>
                <a:off x="1" y="1143657"/>
                <a:ext cx="4726378" cy="369332"/>
              </a:xfrm>
              <a:prstGeom prst="rect">
                <a:avLst/>
              </a:prstGeom>
              <a:blipFill>
                <a:blip r:embed="rId2"/>
                <a:stretch>
                  <a:fillRect l="-129" t="-13333" b="-2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 name="矩形 1"/>
              <p:cNvSpPr/>
              <p:nvPr/>
            </p:nvSpPr>
            <p:spPr>
              <a:xfrm>
                <a:off x="4068180" y="546947"/>
                <a:ext cx="5506395" cy="1226682"/>
              </a:xfrm>
              <a:prstGeom prst="rect">
                <a:avLst/>
              </a:prstGeom>
            </p:spPr>
            <p:txBody>
              <a:bodyPr wrap="square">
                <a:spAutoFit/>
              </a:bodyPr>
              <a:lstStyle/>
              <a:p>
                <a:pPr>
                  <a:lnSpc>
                    <a:spcPct val="150000"/>
                  </a:lnSpc>
                </a:pPr>
                <a14:m>
                  <m:oMathPara xmlns:m="http://schemas.openxmlformats.org/officeDocument/2006/math">
                    <m:oMathParaPr>
                      <m:jc m:val="centerGroup"/>
                    </m:oMathParaPr>
                    <m:oMath xmlns:m="http://schemas.openxmlformats.org/officeDocument/2006/math">
                      <m:func>
                        <m:funcPr>
                          <m:ctrlPr>
                            <a:rPr lang="en-US" altLang="zh-CN" b="0" i="1" dirty="0" smtClean="0">
                              <a:latin typeface="Cambria Math" panose="02040503050406030204" pitchFamily="18" charset="0"/>
                              <a:ea typeface="黑体" panose="02010609060101010101" pitchFamily="49" charset="-122"/>
                            </a:rPr>
                          </m:ctrlPr>
                        </m:funcPr>
                        <m:fName>
                          <m:limLow>
                            <m:limLowPr>
                              <m:ctrlPr>
                                <a:rPr lang="en-US" altLang="zh-CN" b="0" i="1" dirty="0" smtClean="0">
                                  <a:latin typeface="Cambria Math" panose="02040503050406030204" pitchFamily="18" charset="0"/>
                                  <a:ea typeface="黑体" panose="02010609060101010101" pitchFamily="49" charset="-122"/>
                                </a:rPr>
                              </m:ctrlPr>
                            </m:limLowPr>
                            <m:e>
                              <m:r>
                                <m:rPr>
                                  <m:sty m:val="p"/>
                                </m:rPr>
                                <a:rPr lang="en-US" altLang="zh-CN" b="0" i="0" dirty="0" smtClean="0">
                                  <a:latin typeface="Cambria Math"/>
                                  <a:ea typeface="黑体" panose="02010609060101010101" pitchFamily="49" charset="-122"/>
                                </a:rPr>
                                <m:t>min</m:t>
                              </m:r>
                            </m:e>
                            <m:lim>
                              <m:r>
                                <a:rPr lang="en-US" altLang="zh-CN" b="0" i="1" dirty="0" smtClean="0">
                                  <a:latin typeface="Cambria Math"/>
                                  <a:ea typeface="黑体" panose="02010609060101010101" pitchFamily="49" charset="-122"/>
                                </a:rPr>
                                <m:t>𝑎</m:t>
                              </m:r>
                              <m:r>
                                <a:rPr lang="en-US" altLang="zh-CN" b="0" i="1" dirty="0" smtClean="0">
                                  <a:latin typeface="Cambria Math"/>
                                  <a:ea typeface="黑体" panose="02010609060101010101" pitchFamily="49" charset="-122"/>
                                </a:rPr>
                                <m:t>,</m:t>
                              </m:r>
                              <m:r>
                                <a:rPr lang="en-US" altLang="zh-CN" b="0" i="1" dirty="0" smtClean="0">
                                  <a:latin typeface="Cambria Math"/>
                                  <a:ea typeface="黑体" panose="02010609060101010101" pitchFamily="49" charset="-122"/>
                                </a:rPr>
                                <m:t>𝑏</m:t>
                              </m:r>
                            </m:lim>
                          </m:limLow>
                        </m:fName>
                        <m:e/>
                      </m:func>
                      <m:r>
                        <a:rPr lang="en-US" altLang="zh-CN" i="1" dirty="0" smtClean="0">
                          <a:latin typeface="Cambria Math"/>
                          <a:ea typeface="黑体" panose="02010609060101010101" pitchFamily="49" charset="-122"/>
                        </a:rPr>
                        <m:t>𝐿</m:t>
                      </m:r>
                      <m:r>
                        <a:rPr lang="en-US" altLang="zh-CN" i="1" dirty="0">
                          <a:latin typeface="Cambria Math"/>
                          <a:ea typeface="黑体" panose="02010609060101010101" pitchFamily="49" charset="-122"/>
                        </a:rPr>
                        <m:t>(</m:t>
                      </m:r>
                      <m:r>
                        <a:rPr lang="en-US" altLang="zh-CN" i="1" dirty="0">
                          <a:latin typeface="Cambria Math"/>
                          <a:ea typeface="黑体" panose="02010609060101010101" pitchFamily="49" charset="-122"/>
                        </a:rPr>
                        <m:t>𝑎</m:t>
                      </m:r>
                      <m:r>
                        <a:rPr lang="en-US" altLang="zh-CN" i="1" dirty="0">
                          <a:latin typeface="Cambria Math"/>
                          <a:ea typeface="黑体" panose="02010609060101010101" pitchFamily="49" charset="-122"/>
                        </a:rPr>
                        <m:t>,</m:t>
                      </m:r>
                      <m:r>
                        <a:rPr lang="en-US" altLang="zh-CN" i="1" dirty="0">
                          <a:latin typeface="Cambria Math"/>
                          <a:ea typeface="黑体" panose="02010609060101010101" pitchFamily="49" charset="-122"/>
                        </a:rPr>
                        <m:t>𝑏</m:t>
                      </m:r>
                      <m:r>
                        <a:rPr lang="en-US" altLang="zh-CN" i="1" dirty="0">
                          <a:latin typeface="Cambria Math"/>
                          <a:ea typeface="黑体" panose="02010609060101010101" pitchFamily="49" charset="-122"/>
                        </a:rPr>
                        <m:t>)=</m:t>
                      </m:r>
                      <m:nary>
                        <m:naryPr>
                          <m:chr m:val="∑"/>
                          <m:ctrlPr>
                            <a:rPr lang="en-US" altLang="zh-CN" i="1">
                              <a:latin typeface="Cambria Math" panose="02040503050406030204" pitchFamily="18" charset="0"/>
                              <a:ea typeface="黑体" panose="02010609060101010101" pitchFamily="49" charset="-122"/>
                            </a:rPr>
                          </m:ctrlPr>
                        </m:naryPr>
                        <m:sub>
                          <m:r>
                            <m:rPr>
                              <m:brk m:alnAt="23"/>
                            </m:rPr>
                            <a:rPr lang="en-US" altLang="zh-CN" i="1">
                              <a:latin typeface="Cambria Math"/>
                              <a:ea typeface="黑体" panose="02010609060101010101" pitchFamily="49" charset="-122"/>
                            </a:rPr>
                            <m:t>𝑖</m:t>
                          </m:r>
                          <m:r>
                            <a:rPr lang="en-US" altLang="zh-CN" i="1">
                              <a:latin typeface="Cambria Math"/>
                              <a:ea typeface="黑体" panose="02010609060101010101" pitchFamily="49" charset="-122"/>
                            </a:rPr>
                            <m:t>=1</m:t>
                          </m:r>
                        </m:sub>
                        <m:sup>
                          <m:r>
                            <a:rPr lang="en-US" altLang="zh-CN" i="1">
                              <a:latin typeface="Cambria Math"/>
                              <a:ea typeface="黑体" panose="02010609060101010101" pitchFamily="49" charset="-122"/>
                            </a:rPr>
                            <m:t>𝑛</m:t>
                          </m:r>
                        </m:sup>
                        <m:e>
                          <m:sSup>
                            <m:sSupPr>
                              <m:ctrlPr>
                                <a:rPr lang="en-US" altLang="zh-CN" i="1">
                                  <a:latin typeface="Cambria Math" panose="02040503050406030204" pitchFamily="18" charset="0"/>
                                  <a:ea typeface="黑体" panose="02010609060101010101" pitchFamily="49" charset="-122"/>
                                </a:rPr>
                              </m:ctrlPr>
                            </m:sSupPr>
                            <m:e>
                              <m:r>
                                <a:rPr lang="en-US" altLang="zh-CN" i="1">
                                  <a:latin typeface="Cambria Math"/>
                                  <a:ea typeface="黑体" panose="02010609060101010101" pitchFamily="49" charset="-122"/>
                                </a:rPr>
                                <m:t>(</m:t>
                              </m:r>
                              <m:sSub>
                                <m:sSubPr>
                                  <m:ctrlPr>
                                    <a:rPr lang="en-US" altLang="zh-CN" i="1">
                                      <a:latin typeface="Cambria Math" panose="02040503050406030204" pitchFamily="18" charset="0"/>
                                      <a:ea typeface="黑体" panose="02010609060101010101" pitchFamily="49" charset="-122"/>
                                    </a:rPr>
                                  </m:ctrlPr>
                                </m:sSubPr>
                                <m:e>
                                  <m:r>
                                    <a:rPr lang="en-US" altLang="zh-CN" i="1">
                                      <a:latin typeface="Cambria Math"/>
                                      <a:ea typeface="黑体" panose="02010609060101010101" pitchFamily="49" charset="-122"/>
                                    </a:rPr>
                                    <m:t>𝑦</m:t>
                                  </m:r>
                                </m:e>
                                <m:sub>
                                  <m:r>
                                    <a:rPr lang="en-US" altLang="zh-CN" i="1">
                                      <a:latin typeface="Cambria Math"/>
                                      <a:ea typeface="黑体" panose="02010609060101010101" pitchFamily="49" charset="-122"/>
                                    </a:rPr>
                                    <m:t>𝑖</m:t>
                                  </m:r>
                                </m:sub>
                              </m:sSub>
                              <m:r>
                                <a:rPr lang="en-US" altLang="zh-CN" i="1">
                                  <a:latin typeface="Cambria Math"/>
                                  <a:ea typeface="黑体" panose="02010609060101010101" pitchFamily="49" charset="-122"/>
                                </a:rPr>
                                <m:t>−</m:t>
                              </m:r>
                              <m:r>
                                <a:rPr lang="en-US" altLang="zh-CN" i="1">
                                  <a:latin typeface="Cambria Math"/>
                                  <a:ea typeface="黑体" panose="02010609060101010101" pitchFamily="49" charset="-122"/>
                                </a:rPr>
                                <m:t>𝑎</m:t>
                              </m:r>
                              <m:r>
                                <a:rPr lang="en-US" altLang="zh-CN" i="1">
                                  <a:latin typeface="Cambria Math"/>
                                  <a:ea typeface="Cambria Math"/>
                                </a:rPr>
                                <m:t>×</m:t>
                              </m:r>
                              <m:sSub>
                                <m:sSubPr>
                                  <m:ctrlPr>
                                    <a:rPr lang="en-US" altLang="zh-CN" i="1">
                                      <a:latin typeface="Cambria Math" panose="02040503050406030204" pitchFamily="18" charset="0"/>
                                      <a:ea typeface="黑体" panose="02010609060101010101" pitchFamily="49" charset="-122"/>
                                    </a:rPr>
                                  </m:ctrlPr>
                                </m:sSubPr>
                                <m:e>
                                  <m:r>
                                    <a:rPr lang="en-US" altLang="zh-CN" i="1">
                                      <a:latin typeface="Cambria Math"/>
                                      <a:ea typeface="黑体" panose="02010609060101010101" pitchFamily="49" charset="-122"/>
                                    </a:rPr>
                                    <m:t>𝑥</m:t>
                                  </m:r>
                                </m:e>
                                <m:sub>
                                  <m:r>
                                    <a:rPr lang="en-US" altLang="zh-CN" i="1">
                                      <a:latin typeface="Cambria Math"/>
                                      <a:ea typeface="黑体" panose="02010609060101010101" pitchFamily="49" charset="-122"/>
                                    </a:rPr>
                                    <m:t>𝑖</m:t>
                                  </m:r>
                                </m:sub>
                              </m:sSub>
                              <m:r>
                                <a:rPr lang="en-US" altLang="zh-CN" i="1">
                                  <a:latin typeface="Cambria Math"/>
                                  <a:ea typeface="黑体" panose="02010609060101010101" pitchFamily="49" charset="-122"/>
                                </a:rPr>
                                <m:t>−</m:t>
                              </m:r>
                              <m:r>
                                <a:rPr lang="en-US" altLang="zh-CN" i="1">
                                  <a:latin typeface="Cambria Math"/>
                                  <a:ea typeface="黑体" panose="02010609060101010101" pitchFamily="49" charset="-122"/>
                                </a:rPr>
                                <m:t>𝑏</m:t>
                              </m:r>
                              <m:r>
                                <a:rPr lang="en-US" altLang="zh-CN" i="1">
                                  <a:latin typeface="Cambria Math"/>
                                  <a:ea typeface="黑体" panose="02010609060101010101" pitchFamily="49" charset="-122"/>
                                </a:rPr>
                                <m:t> )</m:t>
                              </m:r>
                            </m:e>
                            <m:sup>
                              <m:r>
                                <a:rPr lang="en-US" altLang="zh-CN" i="1">
                                  <a:latin typeface="Cambria Math"/>
                                  <a:ea typeface="黑体" panose="02010609060101010101" pitchFamily="49" charset="-122"/>
                                </a:rPr>
                                <m:t>2</m:t>
                              </m:r>
                            </m:sup>
                          </m:sSup>
                        </m:e>
                      </m:nary>
                    </m:oMath>
                  </m:oMathPara>
                </a14:m>
                <a:endParaRPr lang="en-US" altLang="zh-CN" dirty="0">
                  <a:latin typeface="黑体" panose="02010609060101010101" pitchFamily="49" charset="-122"/>
                  <a:ea typeface="黑体" panose="02010609060101010101" pitchFamily="49" charset="-122"/>
                </a:endParaRPr>
              </a:p>
            </p:txBody>
          </p:sp>
        </mc:Choice>
        <mc:Fallback xmlns="">
          <p:sp>
            <p:nvSpPr>
              <p:cNvPr id="2" name="矩形 1"/>
              <p:cNvSpPr>
                <a:spLocks noRot="1" noChangeAspect="1" noMove="1" noResize="1" noEditPoints="1" noAdjustHandles="1" noChangeArrowheads="1" noChangeShapeType="1" noTextEdit="1"/>
              </p:cNvSpPr>
              <p:nvPr/>
            </p:nvSpPr>
            <p:spPr>
              <a:xfrm>
                <a:off x="4068180" y="546947"/>
                <a:ext cx="5506395" cy="1226682"/>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矩形 2"/>
              <p:cNvSpPr/>
              <p:nvPr/>
            </p:nvSpPr>
            <p:spPr>
              <a:xfrm>
                <a:off x="186234" y="1701183"/>
                <a:ext cx="4307268" cy="847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CN" i="1" smtClean="0">
                              <a:latin typeface="Cambria Math" panose="02040503050406030204" pitchFamily="18" charset="0"/>
                            </a:rPr>
                          </m:ctrlPr>
                        </m:fPr>
                        <m:num>
                          <m:r>
                            <a:rPr lang="zh-CN" altLang="en-US" b="0" i="1" smtClean="0">
                              <a:latin typeface="Cambria Math"/>
                            </a:rPr>
                            <m:t>𝜕</m:t>
                          </m:r>
                          <m:r>
                            <a:rPr lang="en-US" altLang="zh-CN" b="0" i="1" smtClean="0">
                              <a:latin typeface="Cambria Math"/>
                            </a:rPr>
                            <m:t>𝐿</m:t>
                          </m:r>
                          <m:r>
                            <a:rPr lang="en-US" altLang="zh-CN" b="0" i="1" smtClean="0">
                              <a:latin typeface="Cambria Math"/>
                            </a:rPr>
                            <m:t>(</m:t>
                          </m:r>
                          <m:r>
                            <a:rPr lang="en-US" altLang="zh-CN" b="0" i="1" smtClean="0">
                              <a:latin typeface="Cambria Math"/>
                            </a:rPr>
                            <m:t>𝑎</m:t>
                          </m:r>
                          <m:r>
                            <a:rPr lang="en-US" altLang="zh-CN" b="0" i="1" smtClean="0">
                              <a:latin typeface="Cambria Math"/>
                            </a:rPr>
                            <m:t>,</m:t>
                          </m:r>
                          <m:r>
                            <a:rPr lang="en-US" altLang="zh-CN" b="0" i="1" smtClean="0">
                              <a:latin typeface="Cambria Math"/>
                            </a:rPr>
                            <m:t>𝑏</m:t>
                          </m:r>
                          <m:r>
                            <a:rPr lang="en-US" altLang="zh-CN" b="0" i="1" smtClean="0">
                              <a:latin typeface="Cambria Math"/>
                            </a:rPr>
                            <m:t>)</m:t>
                          </m:r>
                        </m:num>
                        <m:den>
                          <m:r>
                            <a:rPr lang="zh-CN" altLang="en-US" b="0" i="1" smtClean="0">
                              <a:latin typeface="Cambria Math"/>
                            </a:rPr>
                            <m:t>𝜕</m:t>
                          </m:r>
                          <m:r>
                            <a:rPr lang="en-US" altLang="zh-CN" b="0" i="1" smtClean="0">
                              <a:latin typeface="Cambria Math"/>
                            </a:rPr>
                            <m:t>𝑎</m:t>
                          </m:r>
                        </m:den>
                      </m:f>
                      <m:r>
                        <a:rPr lang="en-US" altLang="zh-CN" b="0" i="1" smtClean="0">
                          <a:latin typeface="Cambria Math"/>
                        </a:rPr>
                        <m:t>=</m:t>
                      </m:r>
                      <m:nary>
                        <m:naryPr>
                          <m:chr m:val="∑"/>
                          <m:ctrlPr>
                            <a:rPr lang="en-US" altLang="zh-CN" i="1" smtClean="0">
                              <a:latin typeface="Cambria Math" panose="02040503050406030204" pitchFamily="18" charset="0"/>
                            </a:rPr>
                          </m:ctrlPr>
                        </m:naryPr>
                        <m:sub>
                          <m:r>
                            <m:rPr>
                              <m:brk m:alnAt="23"/>
                            </m:rPr>
                            <a:rPr lang="en-US" altLang="zh-CN" b="0" i="1" smtClean="0">
                              <a:latin typeface="Cambria Math"/>
                            </a:rPr>
                            <m:t>𝑖</m:t>
                          </m:r>
                          <m:r>
                            <a:rPr lang="en-US" altLang="zh-CN" b="0" i="1" smtClean="0">
                              <a:latin typeface="Cambria Math"/>
                            </a:rPr>
                            <m:t>=1</m:t>
                          </m:r>
                        </m:sub>
                        <m:sup>
                          <m:r>
                            <a:rPr lang="en-US" altLang="zh-CN" b="0" i="1" smtClean="0">
                              <a:latin typeface="Cambria Math"/>
                            </a:rPr>
                            <m:t>𝑛</m:t>
                          </m:r>
                        </m:sup>
                        <m:e>
                          <m:r>
                            <a:rPr lang="en-US" altLang="zh-CN" b="0" i="1" smtClean="0">
                              <a:latin typeface="Cambria Math"/>
                            </a:rPr>
                            <m:t>2</m:t>
                          </m:r>
                          <m:d>
                            <m:dPr>
                              <m:ctrlPr>
                                <a:rPr lang="en-US" altLang="zh-CN" i="1" smtClean="0">
                                  <a:latin typeface="Cambria Math" panose="02040503050406030204" pitchFamily="18" charset="0"/>
                                </a:rPr>
                              </m:ctrlPr>
                            </m:dPr>
                            <m:e>
                              <m:sSub>
                                <m:sSubPr>
                                  <m:ctrlPr>
                                    <a:rPr lang="en-US" altLang="zh-CN" i="1" smtClean="0">
                                      <a:latin typeface="Cambria Math" panose="02040503050406030204" pitchFamily="18" charset="0"/>
                                    </a:rPr>
                                  </m:ctrlPr>
                                </m:sSubPr>
                                <m:e>
                                  <m:r>
                                    <a:rPr lang="en-US" altLang="zh-CN" b="0" i="1" smtClean="0">
                                      <a:latin typeface="Cambria Math"/>
                                    </a:rPr>
                                    <m:t>𝑦</m:t>
                                  </m:r>
                                </m:e>
                                <m:sub>
                                  <m:r>
                                    <a:rPr lang="en-US" altLang="zh-CN" b="0" i="1" smtClean="0">
                                      <a:latin typeface="Cambria Math"/>
                                    </a:rPr>
                                    <m:t>𝑖</m:t>
                                  </m:r>
                                </m:sub>
                              </m:sSub>
                              <m:r>
                                <a:rPr lang="en-US" altLang="zh-CN" b="0" i="1" smtClean="0">
                                  <a:latin typeface="Cambria Math"/>
                                </a:rPr>
                                <m:t>−</m:t>
                              </m:r>
                              <m:r>
                                <a:rPr lang="en-US" altLang="zh-CN" b="0" i="1" smtClean="0">
                                  <a:latin typeface="Cambria Math"/>
                                </a:rPr>
                                <m:t>𝑎</m:t>
                              </m:r>
                              <m:sSub>
                                <m:sSubPr>
                                  <m:ctrlPr>
                                    <a:rPr lang="en-US" altLang="zh-CN" i="1" smtClean="0">
                                      <a:latin typeface="Cambria Math" panose="02040503050406030204" pitchFamily="18" charset="0"/>
                                    </a:rPr>
                                  </m:ctrlPr>
                                </m:sSubPr>
                                <m:e>
                                  <m:r>
                                    <a:rPr lang="en-US" altLang="zh-CN" b="0" i="1" smtClean="0">
                                      <a:latin typeface="Cambria Math"/>
                                    </a:rPr>
                                    <m:t>𝑥</m:t>
                                  </m:r>
                                </m:e>
                                <m:sub>
                                  <m:r>
                                    <a:rPr lang="en-US" altLang="zh-CN" b="0" i="1" smtClean="0">
                                      <a:latin typeface="Cambria Math"/>
                                    </a:rPr>
                                    <m:t>𝑖</m:t>
                                  </m:r>
                                </m:sub>
                              </m:sSub>
                              <m:r>
                                <a:rPr lang="en-US" altLang="zh-CN" b="0" i="1" smtClean="0">
                                  <a:latin typeface="Cambria Math"/>
                                </a:rPr>
                                <m:t>−</m:t>
                              </m:r>
                              <m:r>
                                <a:rPr lang="en-US" altLang="zh-CN" b="0" i="1" smtClean="0">
                                  <a:latin typeface="Cambria Math"/>
                                </a:rPr>
                                <m:t>𝑏</m:t>
                              </m:r>
                            </m:e>
                          </m:d>
                          <m:d>
                            <m:dPr>
                              <m:ctrlPr>
                                <a:rPr lang="en-US" altLang="zh-CN" i="1" smtClean="0">
                                  <a:latin typeface="Cambria Math" panose="02040503050406030204" pitchFamily="18" charset="0"/>
                                </a:rPr>
                              </m:ctrlPr>
                            </m:dPr>
                            <m:e>
                              <m:r>
                                <a:rPr lang="en-US" altLang="zh-CN" b="0" i="1" smtClean="0">
                                  <a:latin typeface="Cambria Math"/>
                                </a:rPr>
                                <m:t>−</m:t>
                              </m:r>
                              <m:sSub>
                                <m:sSubPr>
                                  <m:ctrlPr>
                                    <a:rPr lang="en-US" altLang="zh-CN" i="1" smtClean="0">
                                      <a:latin typeface="Cambria Math" panose="02040503050406030204" pitchFamily="18" charset="0"/>
                                    </a:rPr>
                                  </m:ctrlPr>
                                </m:sSubPr>
                                <m:e>
                                  <m:r>
                                    <a:rPr lang="en-US" altLang="zh-CN" b="0" i="1" smtClean="0">
                                      <a:latin typeface="Cambria Math"/>
                                    </a:rPr>
                                    <m:t>𝑥</m:t>
                                  </m:r>
                                </m:e>
                                <m:sub>
                                  <m:r>
                                    <a:rPr lang="en-US" altLang="zh-CN" b="0" i="1" smtClean="0">
                                      <a:latin typeface="Cambria Math"/>
                                    </a:rPr>
                                    <m:t>𝑖</m:t>
                                  </m:r>
                                </m:sub>
                              </m:sSub>
                            </m:e>
                          </m:d>
                          <m:r>
                            <a:rPr lang="en-US" altLang="zh-CN" b="0" i="1" smtClean="0">
                              <a:latin typeface="Cambria Math"/>
                            </a:rPr>
                            <m:t>=0</m:t>
                          </m:r>
                        </m:e>
                      </m:nary>
                    </m:oMath>
                  </m:oMathPara>
                </a14:m>
                <a:endParaRPr lang="zh-CN" altLang="en-US" dirty="0">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3" name="矩形 2"/>
              <p:cNvSpPr>
                <a:spLocks noRot="1" noChangeAspect="1" noMove="1" noResize="1" noEditPoints="1" noAdjustHandles="1" noChangeArrowheads="1" noChangeShapeType="1" noTextEdit="1"/>
              </p:cNvSpPr>
              <p:nvPr/>
            </p:nvSpPr>
            <p:spPr>
              <a:xfrm>
                <a:off x="186234" y="1701183"/>
                <a:ext cx="4307268" cy="847220"/>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p:cNvSpPr/>
              <p:nvPr/>
            </p:nvSpPr>
            <p:spPr>
              <a:xfrm>
                <a:off x="93264" y="2596082"/>
                <a:ext cx="4203865" cy="806375"/>
              </a:xfrm>
              <a:prstGeom prst="rect">
                <a:avLst/>
              </a:prstGeom>
            </p:spPr>
            <p:txBody>
              <a:bodyPr wrap="square">
                <a:spAutoFit/>
              </a:bodyPr>
              <a:lstStyle/>
              <a:p>
                <a:r>
                  <a:rPr lang="zh-CN" altLang="en-US" dirty="0">
                    <a:latin typeface="Times New Roman" panose="02020603050405020304" pitchFamily="18" charset="0"/>
                    <a:ea typeface="楷体" panose="02010609060101010101" pitchFamily="49" charset="-122"/>
                    <a:cs typeface="Times New Roman" panose="02020603050405020304" pitchFamily="18" charset="0"/>
                  </a:rPr>
                  <a:t>将</a:t>
                </a:r>
                <a14:m>
                  <m:oMath xmlns:m="http://schemas.openxmlformats.org/officeDocument/2006/math">
                    <m:r>
                      <a:rPr lang="en-US" altLang="zh-CN" b="0" i="1" smtClean="0">
                        <a:latin typeface="Cambria Math"/>
                        <a:ea typeface="黑体" panose="02010609060101010101" pitchFamily="49" charset="-122"/>
                      </a:rPr>
                      <m:t>𝑏</m:t>
                    </m:r>
                    <m:r>
                      <a:rPr lang="en-US" altLang="zh-CN" b="0" i="1" smtClean="0">
                        <a:latin typeface="Cambria Math"/>
                        <a:ea typeface="黑体" panose="02010609060101010101" pitchFamily="49" charset="-122"/>
                      </a:rPr>
                      <m:t>=</m:t>
                    </m:r>
                    <m:acc>
                      <m:accPr>
                        <m:chr m:val="̅"/>
                        <m:ctrlPr>
                          <a:rPr lang="en-US" altLang="zh-CN" i="1" smtClean="0">
                            <a:latin typeface="Cambria Math" panose="02040503050406030204" pitchFamily="18" charset="0"/>
                            <a:ea typeface="黑体" panose="02010609060101010101" pitchFamily="49" charset="-122"/>
                          </a:rPr>
                        </m:ctrlPr>
                      </m:accPr>
                      <m:e>
                        <m:r>
                          <a:rPr lang="en-US" altLang="zh-CN" b="0" i="1" smtClean="0">
                            <a:latin typeface="Cambria Math"/>
                            <a:ea typeface="黑体" panose="02010609060101010101" pitchFamily="49" charset="-122"/>
                          </a:rPr>
                          <m:t>𝑦</m:t>
                        </m:r>
                      </m:e>
                    </m:acc>
                    <m:r>
                      <a:rPr lang="en-US" altLang="zh-CN" b="0" i="1" smtClean="0">
                        <a:latin typeface="Cambria Math"/>
                        <a:ea typeface="黑体" panose="02010609060101010101" pitchFamily="49" charset="-122"/>
                      </a:rPr>
                      <m:t>−</m:t>
                    </m:r>
                    <m:r>
                      <a:rPr lang="en-US" altLang="zh-CN" b="0" i="1" smtClean="0">
                        <a:latin typeface="Cambria Math"/>
                        <a:ea typeface="黑体" panose="02010609060101010101" pitchFamily="49" charset="-122"/>
                      </a:rPr>
                      <m:t>𝑎</m:t>
                    </m:r>
                    <m:acc>
                      <m:accPr>
                        <m:chr m:val="̅"/>
                        <m:ctrlPr>
                          <a:rPr lang="en-US" altLang="zh-CN" i="1" smtClean="0">
                            <a:latin typeface="Cambria Math" panose="02040503050406030204" pitchFamily="18" charset="0"/>
                            <a:ea typeface="黑体" panose="02010609060101010101" pitchFamily="49" charset="-122"/>
                          </a:rPr>
                        </m:ctrlPr>
                      </m:accPr>
                      <m:e>
                        <m:r>
                          <a:rPr lang="en-US" altLang="zh-CN" b="0" i="1" smtClean="0">
                            <a:latin typeface="Cambria Math"/>
                            <a:ea typeface="黑体" panose="02010609060101010101" pitchFamily="49" charset="-122"/>
                          </a:rPr>
                          <m:t>𝑥</m:t>
                        </m:r>
                      </m:e>
                    </m:acc>
                  </m:oMath>
                </a14:m>
                <a:r>
                  <a:rPr lang="zh-CN" altLang="en-US"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dirty="0">
                    <a:latin typeface="Times New Roman" panose="02020603050405020304" pitchFamily="18" charset="0"/>
                    <a:ea typeface="楷体" panose="02010609060101010101" pitchFamily="49" charset="-122"/>
                    <a:cs typeface="Times New Roman" panose="02020603050405020304" pitchFamily="18" charset="0"/>
                  </a:rPr>
                  <a:t>(</a:t>
                </a:r>
                <a14:m>
                  <m:oMath xmlns:m="http://schemas.openxmlformats.org/officeDocument/2006/math">
                    <m:acc>
                      <m:accPr>
                        <m:chr m:val="̅"/>
                        <m:ctrlPr>
                          <a:rPr lang="en-US" altLang="zh-CN" i="1">
                            <a:latin typeface="Cambria Math" panose="02040503050406030204" pitchFamily="18" charset="0"/>
                            <a:ea typeface="黑体" panose="02010609060101010101" pitchFamily="49" charset="-122"/>
                          </a:rPr>
                        </m:ctrlPr>
                      </m:accPr>
                      <m:e>
                        <m:r>
                          <a:rPr lang="en-US" altLang="zh-CN" b="0" i="1" smtClean="0">
                            <a:latin typeface="Cambria Math"/>
                            <a:ea typeface="黑体" panose="02010609060101010101" pitchFamily="49" charset="-122"/>
                          </a:rPr>
                          <m:t>𝑦</m:t>
                        </m:r>
                      </m:e>
                    </m:acc>
                    <m:r>
                      <a:rPr lang="en-US" altLang="zh-CN" b="0" i="1" smtClean="0">
                        <a:latin typeface="Cambria Math"/>
                        <a:ea typeface="黑体" panose="02010609060101010101" pitchFamily="49" charset="-122"/>
                      </a:rPr>
                      <m:t>=</m:t>
                    </m:r>
                    <m:f>
                      <m:fPr>
                        <m:ctrlPr>
                          <a:rPr lang="en-US" altLang="zh-CN" i="1" smtClean="0">
                            <a:latin typeface="Cambria Math" panose="02040503050406030204" pitchFamily="18" charset="0"/>
                            <a:ea typeface="黑体" panose="02010609060101010101" pitchFamily="49" charset="-122"/>
                          </a:rPr>
                        </m:ctrlPr>
                      </m:fPr>
                      <m:num>
                        <m:nary>
                          <m:naryPr>
                            <m:chr m:val="∑"/>
                            <m:limLoc m:val="subSup"/>
                            <m:ctrlPr>
                              <a:rPr lang="en-US" altLang="zh-CN" i="1" smtClean="0">
                                <a:latin typeface="Cambria Math" panose="02040503050406030204" pitchFamily="18" charset="0"/>
                                <a:ea typeface="黑体" panose="02010609060101010101" pitchFamily="49" charset="-122"/>
                              </a:rPr>
                            </m:ctrlPr>
                          </m:naryPr>
                          <m:sub>
                            <m:r>
                              <m:rPr>
                                <m:brk m:alnAt="25"/>
                              </m:rPr>
                              <a:rPr lang="en-US" altLang="zh-CN" b="0" i="1" smtClean="0">
                                <a:latin typeface="Cambria Math"/>
                                <a:ea typeface="黑体" panose="02010609060101010101" pitchFamily="49" charset="-122"/>
                              </a:rPr>
                              <m:t>𝑖</m:t>
                            </m:r>
                            <m:r>
                              <a:rPr lang="en-US" altLang="zh-CN" b="0" i="1" smtClean="0">
                                <a:latin typeface="Cambria Math"/>
                                <a:ea typeface="黑体" panose="02010609060101010101" pitchFamily="49" charset="-122"/>
                              </a:rPr>
                              <m:t>=1</m:t>
                            </m:r>
                          </m:sub>
                          <m:sup>
                            <m:r>
                              <a:rPr lang="en-US" altLang="zh-CN" b="0" i="1" smtClean="0">
                                <a:latin typeface="Cambria Math"/>
                                <a:ea typeface="黑体" panose="02010609060101010101" pitchFamily="49" charset="-122"/>
                              </a:rPr>
                              <m:t>𝑛</m:t>
                            </m:r>
                          </m:sup>
                          <m:e>
                            <m:sSub>
                              <m:sSubPr>
                                <m:ctrlPr>
                                  <a:rPr lang="en-US" altLang="zh-CN" i="1" smtClean="0">
                                    <a:latin typeface="Cambria Math" panose="02040503050406030204" pitchFamily="18" charset="0"/>
                                    <a:ea typeface="黑体" panose="02010609060101010101" pitchFamily="49" charset="-122"/>
                                  </a:rPr>
                                </m:ctrlPr>
                              </m:sSubPr>
                              <m:e>
                                <m:r>
                                  <a:rPr lang="en-US" altLang="zh-CN" b="0" i="1" smtClean="0">
                                    <a:latin typeface="Cambria Math"/>
                                    <a:ea typeface="黑体" panose="02010609060101010101" pitchFamily="49" charset="-122"/>
                                  </a:rPr>
                                  <m:t>𝑦</m:t>
                                </m:r>
                              </m:e>
                              <m:sub>
                                <m:r>
                                  <a:rPr lang="en-US" altLang="zh-CN" b="0" i="1" smtClean="0">
                                    <a:latin typeface="Cambria Math"/>
                                    <a:ea typeface="黑体" panose="02010609060101010101" pitchFamily="49" charset="-122"/>
                                  </a:rPr>
                                  <m:t>𝑖</m:t>
                                </m:r>
                              </m:sub>
                            </m:sSub>
                          </m:e>
                        </m:nary>
                      </m:num>
                      <m:den>
                        <m:r>
                          <a:rPr lang="en-US" altLang="zh-CN" b="0" i="1" smtClean="0">
                            <a:latin typeface="Cambria Math"/>
                            <a:ea typeface="黑体" panose="02010609060101010101" pitchFamily="49" charset="-122"/>
                          </a:rPr>
                          <m:t>𝑛</m:t>
                        </m:r>
                      </m:den>
                    </m:f>
                  </m:oMath>
                </a14:m>
                <a:r>
                  <a:rPr lang="en-US" altLang="zh-CN" dirty="0">
                    <a:latin typeface="Times New Roman" panose="02020603050405020304" pitchFamily="18" charset="0"/>
                    <a:ea typeface="楷体" panose="02010609060101010101" pitchFamily="49" charset="-122"/>
                    <a:cs typeface="Times New Roman" panose="02020603050405020304" pitchFamily="18" charset="0"/>
                  </a:rPr>
                  <a:t>, </a:t>
                </a:r>
                <a14:m>
                  <m:oMath xmlns:m="http://schemas.openxmlformats.org/officeDocument/2006/math">
                    <m:acc>
                      <m:accPr>
                        <m:chr m:val="̅"/>
                        <m:ctrlPr>
                          <a:rPr lang="en-US" altLang="zh-CN" i="1">
                            <a:latin typeface="Cambria Math" panose="02040503050406030204" pitchFamily="18" charset="0"/>
                            <a:ea typeface="黑体" panose="02010609060101010101" pitchFamily="49" charset="-122"/>
                          </a:rPr>
                        </m:ctrlPr>
                      </m:accPr>
                      <m:e>
                        <m:r>
                          <a:rPr lang="en-US" altLang="zh-CN" b="0" i="1" smtClean="0">
                            <a:latin typeface="Cambria Math"/>
                            <a:ea typeface="黑体" panose="02010609060101010101" pitchFamily="49" charset="-122"/>
                          </a:rPr>
                          <m:t>𝑥</m:t>
                        </m:r>
                      </m:e>
                    </m:acc>
                    <m:r>
                      <a:rPr lang="en-US" altLang="zh-CN" b="0" i="1" smtClean="0">
                        <a:latin typeface="Cambria Math"/>
                        <a:ea typeface="黑体" panose="02010609060101010101" pitchFamily="49" charset="-122"/>
                      </a:rPr>
                      <m:t>=</m:t>
                    </m:r>
                    <m:f>
                      <m:fPr>
                        <m:ctrlPr>
                          <a:rPr lang="en-US" altLang="zh-CN" i="1">
                            <a:latin typeface="Cambria Math" panose="02040503050406030204" pitchFamily="18" charset="0"/>
                            <a:ea typeface="黑体" panose="02010609060101010101" pitchFamily="49" charset="-122"/>
                          </a:rPr>
                        </m:ctrlPr>
                      </m:fPr>
                      <m:num>
                        <m:nary>
                          <m:naryPr>
                            <m:chr m:val="∑"/>
                            <m:limLoc m:val="subSup"/>
                            <m:ctrlPr>
                              <a:rPr lang="en-US" altLang="zh-CN" i="1">
                                <a:latin typeface="Cambria Math" panose="02040503050406030204" pitchFamily="18" charset="0"/>
                                <a:ea typeface="黑体" panose="02010609060101010101" pitchFamily="49" charset="-122"/>
                              </a:rPr>
                            </m:ctrlPr>
                          </m:naryPr>
                          <m:sub>
                            <m:r>
                              <m:rPr>
                                <m:brk m:alnAt="25"/>
                              </m:rPr>
                              <a:rPr lang="en-US" altLang="zh-CN" b="0" i="1" smtClean="0">
                                <a:latin typeface="Cambria Math"/>
                                <a:ea typeface="黑体" panose="02010609060101010101" pitchFamily="49" charset="-122"/>
                              </a:rPr>
                              <m:t>𝑖</m:t>
                            </m:r>
                            <m:r>
                              <a:rPr lang="en-US" altLang="zh-CN" b="0" i="1" smtClean="0">
                                <a:latin typeface="Cambria Math"/>
                                <a:ea typeface="黑体" panose="02010609060101010101" pitchFamily="49" charset="-122"/>
                              </a:rPr>
                              <m:t>=1</m:t>
                            </m:r>
                          </m:sub>
                          <m:sup>
                            <m:r>
                              <a:rPr lang="en-US" altLang="zh-CN" b="0" i="1" smtClean="0">
                                <a:latin typeface="Cambria Math"/>
                                <a:ea typeface="黑体" panose="02010609060101010101" pitchFamily="49" charset="-122"/>
                              </a:rPr>
                              <m:t>𝑛</m:t>
                            </m:r>
                          </m:sup>
                          <m:e>
                            <m:sSub>
                              <m:sSubPr>
                                <m:ctrlPr>
                                  <a:rPr lang="en-US" altLang="zh-CN" i="1">
                                    <a:latin typeface="Cambria Math" panose="02040503050406030204" pitchFamily="18" charset="0"/>
                                    <a:ea typeface="黑体" panose="02010609060101010101" pitchFamily="49" charset="-122"/>
                                  </a:rPr>
                                </m:ctrlPr>
                              </m:sSubPr>
                              <m:e>
                                <m:r>
                                  <a:rPr lang="en-US" altLang="zh-CN" b="0" i="1" smtClean="0">
                                    <a:latin typeface="Cambria Math"/>
                                    <a:ea typeface="黑体" panose="02010609060101010101" pitchFamily="49" charset="-122"/>
                                  </a:rPr>
                                  <m:t>𝑥</m:t>
                                </m:r>
                              </m:e>
                              <m:sub>
                                <m:r>
                                  <a:rPr lang="en-US" altLang="zh-CN" b="0" i="1" smtClean="0">
                                    <a:latin typeface="Cambria Math"/>
                                    <a:ea typeface="黑体" panose="02010609060101010101" pitchFamily="49" charset="-122"/>
                                  </a:rPr>
                                  <m:t>𝑖</m:t>
                                </m:r>
                              </m:sub>
                            </m:sSub>
                          </m:e>
                        </m:nary>
                      </m:num>
                      <m:den>
                        <m:r>
                          <a:rPr lang="en-US" altLang="zh-CN" b="0" i="1" smtClean="0">
                            <a:latin typeface="Cambria Math"/>
                            <a:ea typeface="黑体" panose="02010609060101010101" pitchFamily="49" charset="-122"/>
                          </a:rPr>
                          <m:t>𝑛</m:t>
                        </m:r>
                      </m:den>
                    </m:f>
                  </m:oMath>
                </a14:m>
                <a:r>
                  <a:rPr lang="en-US" altLang="zh-CN"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dirty="0">
                    <a:latin typeface="Times New Roman" panose="02020603050405020304" pitchFamily="18" charset="0"/>
                    <a:ea typeface="楷体" panose="02010609060101010101" pitchFamily="49" charset="-122"/>
                    <a:cs typeface="Times New Roman" panose="02020603050405020304" pitchFamily="18" charset="0"/>
                  </a:rPr>
                  <a:t>代入上式</a:t>
                </a:r>
              </a:p>
            </p:txBody>
          </p:sp>
        </mc:Choice>
        <mc:Fallback xmlns="">
          <p:sp>
            <p:nvSpPr>
              <p:cNvPr id="4" name="矩形 3"/>
              <p:cNvSpPr>
                <a:spLocks noRot="1" noChangeAspect="1" noMove="1" noResize="1" noEditPoints="1" noAdjustHandles="1" noChangeArrowheads="1" noChangeShapeType="1" noTextEdit="1"/>
              </p:cNvSpPr>
              <p:nvPr/>
            </p:nvSpPr>
            <p:spPr>
              <a:xfrm>
                <a:off x="93264" y="2596082"/>
                <a:ext cx="4203865" cy="806375"/>
              </a:xfrm>
              <a:prstGeom prst="rect">
                <a:avLst/>
              </a:prstGeom>
              <a:blipFill>
                <a:blip r:embed="rId5"/>
                <a:stretch>
                  <a:fillRect l="-1159" b="-984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p:cNvSpPr/>
              <p:nvPr/>
            </p:nvSpPr>
            <p:spPr>
              <a:xfrm>
                <a:off x="497339" y="3523584"/>
                <a:ext cx="3625223" cy="84856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a:ea typeface="Cambria Math"/>
                        </a:rPr>
                        <m:t>→</m:t>
                      </m:r>
                      <m:nary>
                        <m:naryPr>
                          <m:chr m:val="∑"/>
                          <m:ctrlPr>
                            <a:rPr lang="en-US" altLang="zh-CN" i="1">
                              <a:latin typeface="Cambria Math" panose="02040503050406030204" pitchFamily="18" charset="0"/>
                            </a:rPr>
                          </m:ctrlPr>
                        </m:naryPr>
                        <m:sub>
                          <m:r>
                            <m:rPr>
                              <m:brk m:alnAt="23"/>
                            </m:rPr>
                            <a:rPr lang="en-US" altLang="zh-CN" b="0" i="1" smtClean="0">
                              <a:latin typeface="Cambria Math"/>
                            </a:rPr>
                            <m:t>𝑖</m:t>
                          </m:r>
                          <m:r>
                            <a:rPr lang="en-US" altLang="zh-CN" b="0" i="1" smtClean="0">
                              <a:latin typeface="Cambria Math"/>
                            </a:rPr>
                            <m:t>=1</m:t>
                          </m:r>
                        </m:sub>
                        <m:sup>
                          <m:r>
                            <a:rPr lang="en-US" altLang="zh-CN" b="0" i="1" smtClean="0">
                              <a:latin typeface="Cambria Math"/>
                            </a:rPr>
                            <m:t>𝑛</m:t>
                          </m:r>
                        </m:sup>
                        <m:e>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b="0" i="1" smtClean="0">
                                      <a:latin typeface="Cambria Math"/>
                                    </a:rPr>
                                    <m:t>𝑦</m:t>
                                  </m:r>
                                </m:e>
                                <m:sub>
                                  <m:r>
                                    <a:rPr lang="en-US" altLang="zh-CN" b="0" i="1" smtClean="0">
                                      <a:latin typeface="Cambria Math"/>
                                    </a:rPr>
                                    <m:t>𝑖</m:t>
                                  </m:r>
                                </m:sub>
                              </m:sSub>
                              <m:r>
                                <a:rPr lang="en-US" altLang="zh-CN" b="0" i="1" smtClean="0">
                                  <a:latin typeface="Cambria Math"/>
                                </a:rPr>
                                <m:t>−</m:t>
                              </m:r>
                              <m:r>
                                <a:rPr lang="en-US" altLang="zh-CN" b="0" i="1" smtClean="0">
                                  <a:latin typeface="Cambria Math"/>
                                </a:rPr>
                                <m:t>𝑎</m:t>
                              </m:r>
                              <m:sSub>
                                <m:sSubPr>
                                  <m:ctrlPr>
                                    <a:rPr lang="en-US" altLang="zh-CN" i="1">
                                      <a:latin typeface="Cambria Math" panose="02040503050406030204" pitchFamily="18" charset="0"/>
                                    </a:rPr>
                                  </m:ctrlPr>
                                </m:sSubPr>
                                <m:e>
                                  <m:r>
                                    <a:rPr lang="en-US" altLang="zh-CN" b="0" i="1" smtClean="0">
                                      <a:latin typeface="Cambria Math"/>
                                    </a:rPr>
                                    <m:t>𝑥</m:t>
                                  </m:r>
                                </m:e>
                                <m:sub>
                                  <m:r>
                                    <a:rPr lang="en-US" altLang="zh-CN" b="0" i="1" smtClean="0">
                                      <a:latin typeface="Cambria Math"/>
                                    </a:rPr>
                                    <m:t>𝑖</m:t>
                                  </m:r>
                                </m:sub>
                              </m:sSub>
                              <m:r>
                                <a:rPr lang="en-US" altLang="zh-CN" b="0" i="1" smtClean="0">
                                  <a:latin typeface="Cambria Math"/>
                                </a:rPr>
                                <m:t>−</m:t>
                              </m:r>
                              <m:acc>
                                <m:accPr>
                                  <m:chr m:val="̅"/>
                                  <m:ctrlPr>
                                    <a:rPr lang="en-US" altLang="zh-CN" i="1">
                                      <a:latin typeface="Cambria Math" panose="02040503050406030204" pitchFamily="18" charset="0"/>
                                      <a:ea typeface="黑体" panose="02010609060101010101" pitchFamily="49" charset="-122"/>
                                    </a:rPr>
                                  </m:ctrlPr>
                                </m:accPr>
                                <m:e>
                                  <m:r>
                                    <a:rPr lang="en-US" altLang="zh-CN" b="0" i="1" smtClean="0">
                                      <a:latin typeface="Cambria Math"/>
                                      <a:ea typeface="黑体" panose="02010609060101010101" pitchFamily="49" charset="-122"/>
                                    </a:rPr>
                                    <m:t>𝑦</m:t>
                                  </m:r>
                                </m:e>
                              </m:acc>
                              <m:r>
                                <a:rPr lang="en-US" altLang="zh-CN" b="0" i="1" smtClean="0">
                                  <a:latin typeface="Cambria Math"/>
                                  <a:ea typeface="黑体" panose="02010609060101010101" pitchFamily="49" charset="-122"/>
                                </a:rPr>
                                <m:t>+</m:t>
                              </m:r>
                              <m:r>
                                <a:rPr lang="en-US" altLang="zh-CN" b="0" i="1" smtClean="0">
                                  <a:latin typeface="Cambria Math"/>
                                  <a:ea typeface="黑体" panose="02010609060101010101" pitchFamily="49" charset="-122"/>
                                </a:rPr>
                                <m:t>𝑎</m:t>
                              </m:r>
                              <m:acc>
                                <m:accPr>
                                  <m:chr m:val="̅"/>
                                  <m:ctrlPr>
                                    <a:rPr lang="en-US" altLang="zh-CN" i="1">
                                      <a:latin typeface="Cambria Math" panose="02040503050406030204" pitchFamily="18" charset="0"/>
                                      <a:ea typeface="黑体" panose="02010609060101010101" pitchFamily="49" charset="-122"/>
                                    </a:rPr>
                                  </m:ctrlPr>
                                </m:accPr>
                                <m:e>
                                  <m:r>
                                    <a:rPr lang="en-US" altLang="zh-CN" b="0" i="1" smtClean="0">
                                      <a:latin typeface="Cambria Math"/>
                                      <a:ea typeface="黑体" panose="02010609060101010101" pitchFamily="49" charset="-122"/>
                                    </a:rPr>
                                    <m:t>𝑥</m:t>
                                  </m:r>
                                </m:e>
                              </m:acc>
                            </m:e>
                          </m:d>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b="0" i="1" smtClean="0">
                                      <a:latin typeface="Cambria Math"/>
                                    </a:rPr>
                                    <m:t>𝑥</m:t>
                                  </m:r>
                                </m:e>
                                <m:sub>
                                  <m:r>
                                    <a:rPr lang="en-US" altLang="zh-CN" b="0" i="1" smtClean="0">
                                      <a:latin typeface="Cambria Math"/>
                                    </a:rPr>
                                    <m:t>𝑖</m:t>
                                  </m:r>
                                </m:sub>
                              </m:sSub>
                            </m:e>
                          </m:d>
                          <m:r>
                            <a:rPr lang="en-US" altLang="zh-CN" b="0" i="1" smtClean="0">
                              <a:latin typeface="Cambria Math"/>
                            </a:rPr>
                            <m:t>=0</m:t>
                          </m:r>
                        </m:e>
                      </m:nary>
                    </m:oMath>
                  </m:oMathPara>
                </a14:m>
                <a:endParaRPr lang="zh-CN" altLang="en-US" dirty="0">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5" name="矩形 4"/>
              <p:cNvSpPr>
                <a:spLocks noRot="1" noChangeAspect="1" noMove="1" noResize="1" noEditPoints="1" noAdjustHandles="1" noChangeArrowheads="1" noChangeShapeType="1" noTextEdit="1"/>
              </p:cNvSpPr>
              <p:nvPr/>
            </p:nvSpPr>
            <p:spPr>
              <a:xfrm>
                <a:off x="497339" y="3523584"/>
                <a:ext cx="3625223" cy="848566"/>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p:cNvSpPr/>
              <p:nvPr/>
            </p:nvSpPr>
            <p:spPr>
              <a:xfrm>
                <a:off x="497340" y="4826090"/>
                <a:ext cx="4021101" cy="84856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a:ea typeface="Cambria Math"/>
                        </a:rPr>
                        <m:t>→</m:t>
                      </m:r>
                      <m:nary>
                        <m:naryPr>
                          <m:chr m:val="∑"/>
                          <m:ctrlPr>
                            <a:rPr lang="en-US" altLang="zh-CN" i="1">
                              <a:latin typeface="Cambria Math" panose="02040503050406030204" pitchFamily="18" charset="0"/>
                            </a:rPr>
                          </m:ctrlPr>
                        </m:naryPr>
                        <m:sub>
                          <m:r>
                            <m:rPr>
                              <m:brk m:alnAt="23"/>
                            </m:rPr>
                            <a:rPr lang="en-US" altLang="zh-CN" b="0" i="1" smtClean="0">
                              <a:latin typeface="Cambria Math"/>
                            </a:rPr>
                            <m:t>𝑖</m:t>
                          </m:r>
                          <m:r>
                            <a:rPr lang="en-US" altLang="zh-CN" b="0" i="1" smtClean="0">
                              <a:latin typeface="Cambria Math"/>
                            </a:rPr>
                            <m:t>=1</m:t>
                          </m:r>
                        </m:sub>
                        <m:sup>
                          <m:r>
                            <a:rPr lang="en-US" altLang="zh-CN" b="0" i="1" smtClean="0">
                              <a:latin typeface="Cambria Math"/>
                            </a:rPr>
                            <m:t>𝑛</m:t>
                          </m:r>
                        </m:sup>
                        <m:e>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b="0" i="1" smtClean="0">
                                      <a:latin typeface="Cambria Math"/>
                                    </a:rPr>
                                    <m:t>𝑦</m:t>
                                  </m:r>
                                </m:e>
                                <m:sub>
                                  <m:r>
                                    <a:rPr lang="en-US" altLang="zh-CN" b="0" i="1" smtClean="0">
                                      <a:latin typeface="Cambria Math"/>
                                    </a:rPr>
                                    <m:t>𝑖</m:t>
                                  </m:r>
                                </m:sub>
                              </m:sSub>
                              <m:sSub>
                                <m:sSubPr>
                                  <m:ctrlPr>
                                    <a:rPr lang="en-US" altLang="zh-CN" i="1" smtClean="0">
                                      <a:latin typeface="Cambria Math" panose="02040503050406030204" pitchFamily="18" charset="0"/>
                                    </a:rPr>
                                  </m:ctrlPr>
                                </m:sSubPr>
                                <m:e>
                                  <m:r>
                                    <a:rPr lang="en-US" altLang="zh-CN" b="0" i="1" smtClean="0">
                                      <a:latin typeface="Cambria Math"/>
                                    </a:rPr>
                                    <m:t>𝑥</m:t>
                                  </m:r>
                                </m:e>
                                <m:sub>
                                  <m:r>
                                    <a:rPr lang="en-US" altLang="zh-CN" b="0" i="1" smtClean="0">
                                      <a:latin typeface="Cambria Math"/>
                                    </a:rPr>
                                    <m:t>𝑖</m:t>
                                  </m:r>
                                </m:sub>
                              </m:sSub>
                              <m:r>
                                <a:rPr lang="en-US" altLang="zh-CN" b="0" i="1" smtClean="0">
                                  <a:latin typeface="Cambria Math"/>
                                </a:rPr>
                                <m:t>−</m:t>
                              </m:r>
                              <m:r>
                                <a:rPr lang="en-US" altLang="zh-CN" b="0" i="1" smtClean="0">
                                  <a:latin typeface="Cambria Math"/>
                                </a:rPr>
                                <m:t>𝑎</m:t>
                              </m:r>
                              <m:sSub>
                                <m:sSubPr>
                                  <m:ctrlPr>
                                    <a:rPr lang="en-US" altLang="zh-CN" i="1">
                                      <a:latin typeface="Cambria Math" panose="02040503050406030204" pitchFamily="18" charset="0"/>
                                    </a:rPr>
                                  </m:ctrlPr>
                                </m:sSubPr>
                                <m:e>
                                  <m:r>
                                    <a:rPr lang="en-US" altLang="zh-CN" b="0" i="1" smtClean="0">
                                      <a:latin typeface="Cambria Math"/>
                                    </a:rPr>
                                    <m:t>𝑥</m:t>
                                  </m:r>
                                </m:e>
                                <m:sub>
                                  <m:r>
                                    <a:rPr lang="en-US" altLang="zh-CN" b="0" i="1" smtClean="0">
                                      <a:latin typeface="Cambria Math"/>
                                    </a:rPr>
                                    <m:t>𝑖</m:t>
                                  </m:r>
                                </m:sub>
                              </m:sSub>
                              <m:sSub>
                                <m:sSubPr>
                                  <m:ctrlPr>
                                    <a:rPr lang="en-US" altLang="zh-CN" i="1" smtClean="0">
                                      <a:latin typeface="Cambria Math" panose="02040503050406030204" pitchFamily="18" charset="0"/>
                                    </a:rPr>
                                  </m:ctrlPr>
                                </m:sSubPr>
                                <m:e>
                                  <m:r>
                                    <a:rPr lang="en-US" altLang="zh-CN" b="0" i="1" smtClean="0">
                                      <a:latin typeface="Cambria Math"/>
                                    </a:rPr>
                                    <m:t>𝑥</m:t>
                                  </m:r>
                                </m:e>
                                <m:sub>
                                  <m:r>
                                    <a:rPr lang="en-US" altLang="zh-CN" b="0" i="1" smtClean="0">
                                      <a:latin typeface="Cambria Math"/>
                                    </a:rPr>
                                    <m:t>𝑖</m:t>
                                  </m:r>
                                </m:sub>
                              </m:sSub>
                              <m:r>
                                <a:rPr lang="en-US" altLang="zh-CN" b="0" i="1" smtClean="0">
                                  <a:latin typeface="Cambria Math"/>
                                </a:rPr>
                                <m:t>−</m:t>
                              </m:r>
                              <m:acc>
                                <m:accPr>
                                  <m:chr m:val="̅"/>
                                  <m:ctrlPr>
                                    <a:rPr lang="en-US" altLang="zh-CN" i="1">
                                      <a:latin typeface="Cambria Math" panose="02040503050406030204" pitchFamily="18" charset="0"/>
                                      <a:ea typeface="黑体" panose="02010609060101010101" pitchFamily="49" charset="-122"/>
                                    </a:rPr>
                                  </m:ctrlPr>
                                </m:accPr>
                                <m:e>
                                  <m:r>
                                    <a:rPr lang="en-US" altLang="zh-CN" b="0" i="1" smtClean="0">
                                      <a:latin typeface="Cambria Math"/>
                                      <a:ea typeface="黑体" panose="02010609060101010101" pitchFamily="49" charset="-122"/>
                                    </a:rPr>
                                    <m:t>𝑦</m:t>
                                  </m:r>
                                </m:e>
                              </m:acc>
                              <m:sSub>
                                <m:sSubPr>
                                  <m:ctrlPr>
                                    <a:rPr lang="en-US" altLang="zh-CN" i="1" smtClean="0">
                                      <a:latin typeface="Cambria Math" panose="02040503050406030204" pitchFamily="18" charset="0"/>
                                      <a:ea typeface="黑体" panose="02010609060101010101" pitchFamily="49" charset="-122"/>
                                    </a:rPr>
                                  </m:ctrlPr>
                                </m:sSubPr>
                                <m:e>
                                  <m:r>
                                    <a:rPr lang="en-US" altLang="zh-CN" b="0" i="1" smtClean="0">
                                      <a:latin typeface="Cambria Math"/>
                                      <a:ea typeface="黑体" panose="02010609060101010101" pitchFamily="49" charset="-122"/>
                                    </a:rPr>
                                    <m:t>𝑥</m:t>
                                  </m:r>
                                </m:e>
                                <m:sub>
                                  <m:r>
                                    <a:rPr lang="en-US" altLang="zh-CN" b="0" i="1" smtClean="0">
                                      <a:latin typeface="Cambria Math"/>
                                      <a:ea typeface="黑体" panose="02010609060101010101" pitchFamily="49" charset="-122"/>
                                    </a:rPr>
                                    <m:t>𝑖</m:t>
                                  </m:r>
                                </m:sub>
                              </m:sSub>
                              <m:r>
                                <a:rPr lang="en-US" altLang="zh-CN" b="0" i="1" smtClean="0">
                                  <a:latin typeface="Cambria Math"/>
                                  <a:ea typeface="黑体" panose="02010609060101010101" pitchFamily="49" charset="-122"/>
                                </a:rPr>
                                <m:t>+</m:t>
                              </m:r>
                              <m:r>
                                <a:rPr lang="en-US" altLang="zh-CN" b="0" i="1" smtClean="0">
                                  <a:latin typeface="Cambria Math"/>
                                  <a:ea typeface="黑体" panose="02010609060101010101" pitchFamily="49" charset="-122"/>
                                </a:rPr>
                                <m:t>𝑎</m:t>
                              </m:r>
                              <m:acc>
                                <m:accPr>
                                  <m:chr m:val="̅"/>
                                  <m:ctrlPr>
                                    <a:rPr lang="en-US" altLang="zh-CN" i="1">
                                      <a:latin typeface="Cambria Math" panose="02040503050406030204" pitchFamily="18" charset="0"/>
                                      <a:ea typeface="黑体" panose="02010609060101010101" pitchFamily="49" charset="-122"/>
                                    </a:rPr>
                                  </m:ctrlPr>
                                </m:accPr>
                                <m:e>
                                  <m:r>
                                    <a:rPr lang="en-US" altLang="zh-CN" b="0" i="1" smtClean="0">
                                      <a:latin typeface="Cambria Math"/>
                                      <a:ea typeface="黑体" panose="02010609060101010101" pitchFamily="49" charset="-122"/>
                                    </a:rPr>
                                    <m:t>𝑥</m:t>
                                  </m:r>
                                </m:e>
                              </m:acc>
                              <m:sSub>
                                <m:sSubPr>
                                  <m:ctrlPr>
                                    <a:rPr lang="en-US" altLang="zh-CN" i="1" smtClean="0">
                                      <a:latin typeface="Cambria Math" panose="02040503050406030204" pitchFamily="18" charset="0"/>
                                      <a:ea typeface="黑体" panose="02010609060101010101" pitchFamily="49" charset="-122"/>
                                    </a:rPr>
                                  </m:ctrlPr>
                                </m:sSubPr>
                                <m:e>
                                  <m:r>
                                    <a:rPr lang="en-US" altLang="zh-CN" b="0" i="1" smtClean="0">
                                      <a:latin typeface="Cambria Math"/>
                                      <a:ea typeface="黑体" panose="02010609060101010101" pitchFamily="49" charset="-122"/>
                                    </a:rPr>
                                    <m:t>𝑥</m:t>
                                  </m:r>
                                </m:e>
                                <m:sub>
                                  <m:r>
                                    <a:rPr lang="en-US" altLang="zh-CN" b="0" i="1" smtClean="0">
                                      <a:latin typeface="Cambria Math"/>
                                      <a:ea typeface="黑体" panose="02010609060101010101" pitchFamily="49" charset="-122"/>
                                    </a:rPr>
                                    <m:t>𝑖</m:t>
                                  </m:r>
                                </m:sub>
                              </m:sSub>
                            </m:e>
                          </m:d>
                          <m:r>
                            <a:rPr lang="en-US" altLang="zh-CN" b="0" i="1" smtClean="0">
                              <a:latin typeface="Cambria Math"/>
                            </a:rPr>
                            <m:t>=0</m:t>
                          </m:r>
                        </m:e>
                      </m:nary>
                    </m:oMath>
                  </m:oMathPara>
                </a14:m>
                <a:endParaRPr lang="zh-CN" altLang="en-US" dirty="0">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7" name="矩形 6"/>
              <p:cNvSpPr>
                <a:spLocks noRot="1" noChangeAspect="1" noMove="1" noResize="1" noEditPoints="1" noAdjustHandles="1" noChangeArrowheads="1" noChangeShapeType="1" noTextEdit="1"/>
              </p:cNvSpPr>
              <p:nvPr/>
            </p:nvSpPr>
            <p:spPr>
              <a:xfrm>
                <a:off x="497340" y="4826090"/>
                <a:ext cx="4021101" cy="848566"/>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p:cNvSpPr/>
              <p:nvPr/>
            </p:nvSpPr>
            <p:spPr>
              <a:xfrm>
                <a:off x="4572000" y="2431356"/>
                <a:ext cx="4424032" cy="84856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a:ea typeface="Cambria Math"/>
                        </a:rPr>
                        <m:t>→</m:t>
                      </m:r>
                      <m:nary>
                        <m:naryPr>
                          <m:chr m:val="∑"/>
                          <m:ctrlPr>
                            <a:rPr lang="en-US" altLang="zh-CN" i="1">
                              <a:latin typeface="Cambria Math" panose="02040503050406030204" pitchFamily="18" charset="0"/>
                            </a:rPr>
                          </m:ctrlPr>
                        </m:naryPr>
                        <m:sub>
                          <m:r>
                            <m:rPr>
                              <m:brk m:alnAt="23"/>
                            </m:rPr>
                            <a:rPr lang="en-US" altLang="zh-CN" b="0" i="1" smtClean="0">
                              <a:latin typeface="Cambria Math"/>
                            </a:rPr>
                            <m:t>𝑖</m:t>
                          </m:r>
                          <m:r>
                            <a:rPr lang="en-US" altLang="zh-CN" b="0" i="1" smtClean="0">
                              <a:latin typeface="Cambria Math"/>
                            </a:rPr>
                            <m:t>=1</m:t>
                          </m:r>
                        </m:sub>
                        <m:sup>
                          <m:r>
                            <a:rPr lang="en-US" altLang="zh-CN" b="0" i="1" smtClean="0">
                              <a:latin typeface="Cambria Math"/>
                            </a:rPr>
                            <m:t>𝑛</m:t>
                          </m:r>
                        </m:sup>
                        <m:e>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b="0" i="1" smtClean="0">
                                      <a:latin typeface="Cambria Math"/>
                                    </a:rPr>
                                    <m:t>𝑦</m:t>
                                  </m:r>
                                </m:e>
                                <m:sub>
                                  <m:r>
                                    <a:rPr lang="en-US" altLang="zh-CN" b="0" i="1" smtClean="0">
                                      <a:latin typeface="Cambria Math"/>
                                    </a:rPr>
                                    <m:t>𝑖</m:t>
                                  </m:r>
                                </m:sub>
                              </m:sSub>
                              <m:sSub>
                                <m:sSubPr>
                                  <m:ctrlPr>
                                    <a:rPr lang="en-US" altLang="zh-CN" i="1">
                                      <a:latin typeface="Cambria Math" panose="02040503050406030204" pitchFamily="18" charset="0"/>
                                    </a:rPr>
                                  </m:ctrlPr>
                                </m:sSubPr>
                                <m:e>
                                  <m:r>
                                    <a:rPr lang="en-US" altLang="zh-CN" b="0" i="1" smtClean="0">
                                      <a:latin typeface="Cambria Math"/>
                                    </a:rPr>
                                    <m:t>𝑥</m:t>
                                  </m:r>
                                </m:e>
                                <m:sub>
                                  <m:r>
                                    <a:rPr lang="en-US" altLang="zh-CN" b="0" i="1" smtClean="0">
                                      <a:latin typeface="Cambria Math"/>
                                    </a:rPr>
                                    <m:t>𝑖</m:t>
                                  </m:r>
                                </m:sub>
                              </m:sSub>
                              <m:r>
                                <a:rPr lang="en-US" altLang="zh-CN" b="0" i="1" smtClean="0">
                                  <a:latin typeface="Cambria Math"/>
                                </a:rPr>
                                <m:t>−</m:t>
                              </m:r>
                              <m:acc>
                                <m:accPr>
                                  <m:chr m:val="̅"/>
                                  <m:ctrlPr>
                                    <a:rPr lang="en-US" altLang="zh-CN" i="1">
                                      <a:latin typeface="Cambria Math" panose="02040503050406030204" pitchFamily="18" charset="0"/>
                                      <a:ea typeface="黑体" panose="02010609060101010101" pitchFamily="49" charset="-122"/>
                                    </a:rPr>
                                  </m:ctrlPr>
                                </m:accPr>
                                <m:e>
                                  <m:r>
                                    <a:rPr lang="en-US" altLang="zh-CN" b="0" i="1" smtClean="0">
                                      <a:latin typeface="Cambria Math"/>
                                      <a:ea typeface="黑体" panose="02010609060101010101" pitchFamily="49" charset="-122"/>
                                    </a:rPr>
                                    <m:t>𝑦</m:t>
                                  </m:r>
                                </m:e>
                              </m:acc>
                              <m:sSub>
                                <m:sSubPr>
                                  <m:ctrlPr>
                                    <a:rPr lang="en-US" altLang="zh-CN" i="1">
                                      <a:latin typeface="Cambria Math" panose="02040503050406030204" pitchFamily="18" charset="0"/>
                                      <a:ea typeface="黑体" panose="02010609060101010101" pitchFamily="49" charset="-122"/>
                                    </a:rPr>
                                  </m:ctrlPr>
                                </m:sSubPr>
                                <m:e>
                                  <m:r>
                                    <a:rPr lang="en-US" altLang="zh-CN" b="0" i="1" smtClean="0">
                                      <a:latin typeface="Cambria Math"/>
                                      <a:ea typeface="黑体" panose="02010609060101010101" pitchFamily="49" charset="-122"/>
                                    </a:rPr>
                                    <m:t>𝑥</m:t>
                                  </m:r>
                                </m:e>
                                <m:sub>
                                  <m:r>
                                    <a:rPr lang="en-US" altLang="zh-CN" b="0" i="1" smtClean="0">
                                      <a:latin typeface="Cambria Math"/>
                                      <a:ea typeface="黑体" panose="02010609060101010101" pitchFamily="49" charset="-122"/>
                                    </a:rPr>
                                    <m:t>𝑖</m:t>
                                  </m:r>
                                </m:sub>
                              </m:sSub>
                            </m:e>
                          </m:d>
                          <m:r>
                            <a:rPr lang="en-US" altLang="zh-CN" b="0" i="1" smtClean="0">
                              <a:latin typeface="Cambria Math"/>
                              <a:ea typeface="黑体" panose="02010609060101010101" pitchFamily="49" charset="-122"/>
                            </a:rPr>
                            <m:t>−</m:t>
                          </m:r>
                          <m:r>
                            <a:rPr lang="en-US" altLang="zh-CN" b="0" i="1" smtClean="0">
                              <a:latin typeface="Cambria Math"/>
                              <a:ea typeface="黑体" panose="02010609060101010101" pitchFamily="49" charset="-122"/>
                            </a:rPr>
                            <m:t>𝑎</m:t>
                          </m:r>
                          <m:nary>
                            <m:naryPr>
                              <m:chr m:val="∑"/>
                              <m:ctrlPr>
                                <a:rPr lang="en-US" altLang="zh-CN" i="1" smtClean="0">
                                  <a:latin typeface="Cambria Math" panose="02040503050406030204" pitchFamily="18" charset="0"/>
                                  <a:ea typeface="黑体" panose="02010609060101010101" pitchFamily="49" charset="-122"/>
                                </a:rPr>
                              </m:ctrlPr>
                            </m:naryPr>
                            <m:sub>
                              <m:r>
                                <m:rPr>
                                  <m:brk m:alnAt="23"/>
                                </m:rPr>
                                <a:rPr lang="en-US" altLang="zh-CN" b="0" i="1" smtClean="0">
                                  <a:latin typeface="Cambria Math"/>
                                  <a:ea typeface="黑体" panose="02010609060101010101" pitchFamily="49" charset="-122"/>
                                </a:rPr>
                                <m:t>𝑖</m:t>
                              </m:r>
                              <m:r>
                                <a:rPr lang="en-US" altLang="zh-CN" b="0" i="1" smtClean="0">
                                  <a:latin typeface="Cambria Math"/>
                                  <a:ea typeface="黑体" panose="02010609060101010101" pitchFamily="49" charset="-122"/>
                                </a:rPr>
                                <m:t>=1</m:t>
                              </m:r>
                            </m:sub>
                            <m:sup>
                              <m:r>
                                <a:rPr lang="en-US" altLang="zh-CN" b="0" i="1" smtClean="0">
                                  <a:latin typeface="Cambria Math"/>
                                  <a:ea typeface="黑体" panose="02010609060101010101" pitchFamily="49" charset="-122"/>
                                </a:rPr>
                                <m:t>𝑛</m:t>
                              </m:r>
                            </m:sup>
                            <m:e>
                              <m:r>
                                <a:rPr lang="en-US" altLang="zh-CN" b="0" i="1" smtClean="0">
                                  <a:latin typeface="Cambria Math"/>
                                  <a:ea typeface="黑体" panose="02010609060101010101" pitchFamily="49" charset="-122"/>
                                </a:rPr>
                                <m:t>(</m:t>
                              </m:r>
                              <m:sSub>
                                <m:sSubPr>
                                  <m:ctrlPr>
                                    <a:rPr lang="en-US" altLang="zh-CN" i="1" smtClean="0">
                                      <a:latin typeface="Cambria Math" panose="02040503050406030204" pitchFamily="18" charset="0"/>
                                      <a:ea typeface="黑体" panose="02010609060101010101" pitchFamily="49" charset="-122"/>
                                    </a:rPr>
                                  </m:ctrlPr>
                                </m:sSubPr>
                                <m:e>
                                  <m:r>
                                    <a:rPr lang="en-US" altLang="zh-CN" b="0" i="1" smtClean="0">
                                      <a:latin typeface="Cambria Math"/>
                                      <a:ea typeface="黑体" panose="02010609060101010101" pitchFamily="49" charset="-122"/>
                                    </a:rPr>
                                    <m:t>𝑥</m:t>
                                  </m:r>
                                </m:e>
                                <m:sub>
                                  <m:r>
                                    <a:rPr lang="en-US" altLang="zh-CN" b="0" i="1" smtClean="0">
                                      <a:latin typeface="Cambria Math"/>
                                      <a:ea typeface="黑体" panose="02010609060101010101" pitchFamily="49" charset="-122"/>
                                    </a:rPr>
                                    <m:t>𝑖</m:t>
                                  </m:r>
                                </m:sub>
                              </m:sSub>
                              <m:sSub>
                                <m:sSubPr>
                                  <m:ctrlPr>
                                    <a:rPr lang="en-US" altLang="zh-CN" i="1" smtClean="0">
                                      <a:latin typeface="Cambria Math" panose="02040503050406030204" pitchFamily="18" charset="0"/>
                                      <a:ea typeface="黑体" panose="02010609060101010101" pitchFamily="49" charset="-122"/>
                                    </a:rPr>
                                  </m:ctrlPr>
                                </m:sSubPr>
                                <m:e>
                                  <m:r>
                                    <a:rPr lang="en-US" altLang="zh-CN" b="0" i="1" smtClean="0">
                                      <a:latin typeface="Cambria Math"/>
                                      <a:ea typeface="黑体" panose="02010609060101010101" pitchFamily="49" charset="-122"/>
                                    </a:rPr>
                                    <m:t>𝑥</m:t>
                                  </m:r>
                                </m:e>
                                <m:sub>
                                  <m:r>
                                    <a:rPr lang="en-US" altLang="zh-CN" b="0" i="1" smtClean="0">
                                      <a:latin typeface="Cambria Math"/>
                                      <a:ea typeface="黑体" panose="02010609060101010101" pitchFamily="49" charset="-122"/>
                                    </a:rPr>
                                    <m:t>𝑖</m:t>
                                  </m:r>
                                </m:sub>
                              </m:sSub>
                              <m:r>
                                <a:rPr lang="en-US" altLang="zh-CN" b="0" i="1" smtClean="0">
                                  <a:latin typeface="Cambria Math"/>
                                  <a:ea typeface="黑体" panose="02010609060101010101" pitchFamily="49" charset="-122"/>
                                </a:rPr>
                                <m:t>−</m:t>
                              </m:r>
                              <m:acc>
                                <m:accPr>
                                  <m:chr m:val="̅"/>
                                  <m:ctrlPr>
                                    <a:rPr lang="en-US" altLang="zh-CN" i="1">
                                      <a:latin typeface="Cambria Math" panose="02040503050406030204" pitchFamily="18" charset="0"/>
                                      <a:ea typeface="黑体" panose="02010609060101010101" pitchFamily="49" charset="-122"/>
                                    </a:rPr>
                                  </m:ctrlPr>
                                </m:accPr>
                                <m:e>
                                  <m:r>
                                    <a:rPr lang="en-US" altLang="zh-CN" b="0" i="1" smtClean="0">
                                      <a:latin typeface="Cambria Math"/>
                                      <a:ea typeface="黑体" panose="02010609060101010101" pitchFamily="49" charset="-122"/>
                                    </a:rPr>
                                    <m:t>𝑥</m:t>
                                  </m:r>
                                </m:e>
                              </m:acc>
                              <m:sSub>
                                <m:sSubPr>
                                  <m:ctrlPr>
                                    <a:rPr lang="en-US" altLang="zh-CN" i="1" smtClean="0">
                                      <a:latin typeface="Cambria Math" panose="02040503050406030204" pitchFamily="18" charset="0"/>
                                      <a:ea typeface="黑体" panose="02010609060101010101" pitchFamily="49" charset="-122"/>
                                    </a:rPr>
                                  </m:ctrlPr>
                                </m:sSubPr>
                                <m:e>
                                  <m:r>
                                    <a:rPr lang="en-US" altLang="zh-CN" b="0" i="1" smtClean="0">
                                      <a:latin typeface="Cambria Math"/>
                                      <a:ea typeface="黑体" panose="02010609060101010101" pitchFamily="49" charset="-122"/>
                                    </a:rPr>
                                    <m:t>𝑥</m:t>
                                  </m:r>
                                </m:e>
                                <m:sub>
                                  <m:r>
                                    <a:rPr lang="en-US" altLang="zh-CN" b="0" i="1" smtClean="0">
                                      <a:latin typeface="Cambria Math"/>
                                      <a:ea typeface="黑体" panose="02010609060101010101" pitchFamily="49" charset="-122"/>
                                    </a:rPr>
                                    <m:t>𝑖</m:t>
                                  </m:r>
                                </m:sub>
                              </m:sSub>
                              <m:r>
                                <a:rPr lang="en-US" altLang="zh-CN" b="0" i="1" smtClean="0">
                                  <a:latin typeface="Cambria Math"/>
                                  <a:ea typeface="黑体" panose="02010609060101010101" pitchFamily="49" charset="-122"/>
                                </a:rPr>
                                <m:t>)</m:t>
                              </m:r>
                            </m:e>
                          </m:nary>
                          <m:r>
                            <a:rPr lang="en-US" altLang="zh-CN" b="0" i="1" smtClean="0">
                              <a:latin typeface="Cambria Math"/>
                            </a:rPr>
                            <m:t>=0</m:t>
                          </m:r>
                        </m:e>
                      </m:nary>
                    </m:oMath>
                  </m:oMathPara>
                </a14:m>
                <a:endParaRPr lang="zh-CN" altLang="en-US" dirty="0">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8" name="矩形 7"/>
              <p:cNvSpPr>
                <a:spLocks noRot="1" noChangeAspect="1" noMove="1" noResize="1" noEditPoints="1" noAdjustHandles="1" noChangeArrowheads="1" noChangeShapeType="1" noTextEdit="1"/>
              </p:cNvSpPr>
              <p:nvPr/>
            </p:nvSpPr>
            <p:spPr>
              <a:xfrm>
                <a:off x="4572000" y="2431356"/>
                <a:ext cx="4424032" cy="848566"/>
              </a:xfrm>
              <a:prstGeom prst="rect">
                <a:avLst/>
              </a:prstGeom>
              <a:blipFill>
                <a:blip r:embed="rId8"/>
                <a:stretch>
                  <a:fillRect/>
                </a:stretch>
              </a:blipFill>
            </p:spPr>
            <p:txBody>
              <a:bodyPr/>
              <a:lstStyle/>
              <a:p>
                <a:r>
                  <a:rPr lang="zh-CN" altLang="en-US">
                    <a:noFill/>
                  </a:rPr>
                  <a:t> </a:t>
                </a:r>
              </a:p>
            </p:txBody>
          </p:sp>
        </mc:Fallback>
      </mc:AlternateContent>
      <p:grpSp>
        <p:nvGrpSpPr>
          <p:cNvPr id="11" name="组合 10"/>
          <p:cNvGrpSpPr/>
          <p:nvPr/>
        </p:nvGrpSpPr>
        <p:grpSpPr>
          <a:xfrm>
            <a:off x="4844335" y="4772774"/>
            <a:ext cx="2712573" cy="1377537"/>
            <a:chOff x="4863884" y="3942610"/>
            <a:chExt cx="2712573" cy="1033153"/>
          </a:xfrm>
        </p:grpSpPr>
        <p:sp>
          <p:nvSpPr>
            <p:cNvPr id="10" name="椭圆形标注 9"/>
            <p:cNvSpPr/>
            <p:nvPr/>
          </p:nvSpPr>
          <p:spPr>
            <a:xfrm>
              <a:off x="4863884" y="3942610"/>
              <a:ext cx="2712573" cy="1033153"/>
            </a:xfrm>
            <a:prstGeom prst="wedgeEllipseCallou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latin typeface="Times New Roman" panose="02020603050405020304" pitchFamily="18" charset="0"/>
                <a:ea typeface="楷体" panose="02010609060101010101" pitchFamily="49"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9" name="矩形 8"/>
                <p:cNvSpPr/>
                <p:nvPr/>
              </p:nvSpPr>
              <p:spPr>
                <a:xfrm>
                  <a:off x="4863884" y="4142426"/>
                  <a:ext cx="2330831" cy="52495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a:ea typeface="Cambria Math"/>
                          </a:rPr>
                          <m:t>𝑎</m:t>
                        </m:r>
                        <m:r>
                          <a:rPr lang="en-US" altLang="zh-CN" b="0" i="1" smtClean="0">
                            <a:latin typeface="Cambria Math"/>
                            <a:ea typeface="Cambria Math"/>
                          </a:rPr>
                          <m:t>=</m:t>
                        </m:r>
                        <m:f>
                          <m:fPr>
                            <m:ctrlPr>
                              <a:rPr lang="en-US" altLang="zh-CN" i="1" smtClean="0">
                                <a:latin typeface="Cambria Math" panose="02040503050406030204" pitchFamily="18" charset="0"/>
                                <a:ea typeface="Cambria Math"/>
                              </a:rPr>
                            </m:ctrlPr>
                          </m:fPr>
                          <m:num>
                            <m:nary>
                              <m:naryPr>
                                <m:chr m:val="∑"/>
                                <m:ctrlPr>
                                  <a:rPr lang="en-US" altLang="zh-CN" i="1" smtClean="0">
                                    <a:latin typeface="Cambria Math" panose="02040503050406030204" pitchFamily="18" charset="0"/>
                                    <a:ea typeface="Cambria Math"/>
                                  </a:rPr>
                                </m:ctrlPr>
                              </m:naryPr>
                              <m:sub>
                                <m:r>
                                  <m:rPr>
                                    <m:brk m:alnAt="23"/>
                                  </m:rPr>
                                  <a:rPr lang="en-US" altLang="zh-CN" b="0" i="1" smtClean="0">
                                    <a:latin typeface="Cambria Math"/>
                                    <a:ea typeface="Cambria Math"/>
                                  </a:rPr>
                                  <m:t>𝑖</m:t>
                                </m:r>
                                <m:r>
                                  <a:rPr lang="en-US" altLang="zh-CN" b="0" i="1" smtClean="0">
                                    <a:latin typeface="Cambria Math"/>
                                    <a:ea typeface="Cambria Math"/>
                                  </a:rPr>
                                  <m:t>=1</m:t>
                                </m:r>
                              </m:sub>
                              <m:sup>
                                <m:r>
                                  <a:rPr lang="en-US" altLang="zh-CN" b="0" i="1" smtClean="0">
                                    <a:latin typeface="Cambria Math"/>
                                    <a:ea typeface="Cambria Math"/>
                                  </a:rPr>
                                  <m:t>𝑛</m:t>
                                </m:r>
                              </m:sup>
                              <m:e>
                                <m:sSub>
                                  <m:sSubPr>
                                    <m:ctrlPr>
                                      <a:rPr lang="en-US" altLang="zh-CN" i="1" smtClean="0">
                                        <a:latin typeface="Cambria Math" panose="02040503050406030204" pitchFamily="18" charset="0"/>
                                        <a:ea typeface="Cambria Math"/>
                                      </a:rPr>
                                    </m:ctrlPr>
                                  </m:sSubPr>
                                  <m:e>
                                    <m:r>
                                      <a:rPr lang="en-US" altLang="zh-CN" b="0" i="1" smtClean="0">
                                        <a:latin typeface="Cambria Math"/>
                                        <a:ea typeface="Cambria Math"/>
                                      </a:rPr>
                                      <m:t>𝑥</m:t>
                                    </m:r>
                                  </m:e>
                                  <m:sub>
                                    <m:r>
                                      <a:rPr lang="en-US" altLang="zh-CN" b="0" i="1" smtClean="0">
                                        <a:latin typeface="Cambria Math"/>
                                        <a:ea typeface="Cambria Math"/>
                                      </a:rPr>
                                      <m:t>𝑖</m:t>
                                    </m:r>
                                  </m:sub>
                                </m:sSub>
                                <m:sSub>
                                  <m:sSubPr>
                                    <m:ctrlPr>
                                      <a:rPr lang="en-US" altLang="zh-CN" i="1" smtClean="0">
                                        <a:latin typeface="Cambria Math" panose="02040503050406030204" pitchFamily="18" charset="0"/>
                                        <a:ea typeface="Cambria Math"/>
                                      </a:rPr>
                                    </m:ctrlPr>
                                  </m:sSubPr>
                                  <m:e>
                                    <m:r>
                                      <a:rPr lang="en-US" altLang="zh-CN" b="0" i="1" smtClean="0">
                                        <a:latin typeface="Cambria Math"/>
                                        <a:ea typeface="Cambria Math"/>
                                      </a:rPr>
                                      <m:t>𝑦</m:t>
                                    </m:r>
                                  </m:e>
                                  <m:sub>
                                    <m:r>
                                      <a:rPr lang="en-US" altLang="zh-CN" b="0" i="1" smtClean="0">
                                        <a:latin typeface="Cambria Math"/>
                                        <a:ea typeface="Cambria Math"/>
                                      </a:rPr>
                                      <m:t>𝑖</m:t>
                                    </m:r>
                                  </m:sub>
                                </m:sSub>
                                <m:r>
                                  <a:rPr lang="en-US" altLang="zh-CN" b="0" i="1" smtClean="0">
                                    <a:latin typeface="Cambria Math"/>
                                    <a:ea typeface="Cambria Math"/>
                                  </a:rPr>
                                  <m:t>−</m:t>
                                </m:r>
                                <m:r>
                                  <a:rPr lang="en-US" altLang="zh-CN" b="0" i="1" smtClean="0">
                                    <a:latin typeface="Cambria Math"/>
                                    <a:ea typeface="Cambria Math"/>
                                  </a:rPr>
                                  <m:t>𝑛</m:t>
                                </m:r>
                                <m:acc>
                                  <m:accPr>
                                    <m:chr m:val="̅"/>
                                    <m:ctrlPr>
                                      <a:rPr lang="en-US" altLang="zh-CN" i="1" smtClean="0">
                                        <a:latin typeface="Cambria Math" panose="02040503050406030204" pitchFamily="18" charset="0"/>
                                        <a:ea typeface="黑体" panose="02010609060101010101" pitchFamily="49" charset="-122"/>
                                      </a:rPr>
                                    </m:ctrlPr>
                                  </m:accPr>
                                  <m:e>
                                    <m:r>
                                      <a:rPr lang="en-US" altLang="zh-CN" b="0" i="1" smtClean="0">
                                        <a:latin typeface="Cambria Math"/>
                                        <a:ea typeface="黑体" panose="02010609060101010101" pitchFamily="49" charset="-122"/>
                                      </a:rPr>
                                      <m:t>𝑥</m:t>
                                    </m:r>
                                  </m:e>
                                </m:acc>
                              </m:e>
                            </m:nary>
                            <m:acc>
                              <m:accPr>
                                <m:chr m:val="̅"/>
                                <m:ctrlPr>
                                  <a:rPr lang="en-US" altLang="zh-CN" i="1">
                                    <a:latin typeface="Cambria Math" panose="02040503050406030204" pitchFamily="18" charset="0"/>
                                    <a:ea typeface="黑体" panose="02010609060101010101" pitchFamily="49" charset="-122"/>
                                  </a:rPr>
                                </m:ctrlPr>
                              </m:accPr>
                              <m:e>
                                <m:r>
                                  <a:rPr lang="en-US" altLang="zh-CN" b="0" i="1" smtClean="0">
                                    <a:latin typeface="Cambria Math"/>
                                    <a:ea typeface="黑体" panose="02010609060101010101" pitchFamily="49" charset="-122"/>
                                  </a:rPr>
                                  <m:t>𝑦</m:t>
                                </m:r>
                              </m:e>
                            </m:acc>
                          </m:num>
                          <m:den>
                            <m:nary>
                              <m:naryPr>
                                <m:chr m:val="∑"/>
                                <m:ctrlPr>
                                  <a:rPr lang="en-US" altLang="zh-CN" i="1" smtClean="0">
                                    <a:latin typeface="Cambria Math" panose="02040503050406030204" pitchFamily="18" charset="0"/>
                                    <a:ea typeface="Cambria Math"/>
                                  </a:rPr>
                                </m:ctrlPr>
                              </m:naryPr>
                              <m:sub>
                                <m:r>
                                  <m:rPr>
                                    <m:brk m:alnAt="23"/>
                                  </m:rPr>
                                  <a:rPr lang="en-US" altLang="zh-CN" b="0" i="1" smtClean="0">
                                    <a:latin typeface="Cambria Math"/>
                                    <a:ea typeface="Cambria Math"/>
                                  </a:rPr>
                                  <m:t>𝑖</m:t>
                                </m:r>
                                <m:r>
                                  <a:rPr lang="en-US" altLang="zh-CN" b="0" i="1" smtClean="0">
                                    <a:latin typeface="Cambria Math"/>
                                    <a:ea typeface="Cambria Math"/>
                                  </a:rPr>
                                  <m:t>=1</m:t>
                                </m:r>
                              </m:sub>
                              <m:sup>
                                <m:r>
                                  <a:rPr lang="en-US" altLang="zh-CN" b="0" i="1" smtClean="0">
                                    <a:latin typeface="Cambria Math"/>
                                    <a:ea typeface="Cambria Math"/>
                                  </a:rPr>
                                  <m:t>𝑛</m:t>
                                </m:r>
                              </m:sup>
                              <m:e>
                                <m:sSub>
                                  <m:sSubPr>
                                    <m:ctrlPr>
                                      <a:rPr lang="en-US" altLang="zh-CN" i="1" smtClean="0">
                                        <a:latin typeface="Cambria Math" panose="02040503050406030204" pitchFamily="18" charset="0"/>
                                        <a:ea typeface="Cambria Math"/>
                                      </a:rPr>
                                    </m:ctrlPr>
                                  </m:sSubPr>
                                  <m:e>
                                    <m:r>
                                      <a:rPr lang="en-US" altLang="zh-CN" b="0" i="1" smtClean="0">
                                        <a:latin typeface="Cambria Math"/>
                                        <a:ea typeface="Cambria Math"/>
                                      </a:rPr>
                                      <m:t>𝑥</m:t>
                                    </m:r>
                                  </m:e>
                                  <m:sub>
                                    <m:r>
                                      <a:rPr lang="en-US" altLang="zh-CN" b="0" i="1" smtClean="0">
                                        <a:latin typeface="Cambria Math"/>
                                        <a:ea typeface="Cambria Math"/>
                                      </a:rPr>
                                      <m:t>𝑖</m:t>
                                    </m:r>
                                  </m:sub>
                                </m:sSub>
                                <m:sSub>
                                  <m:sSubPr>
                                    <m:ctrlPr>
                                      <a:rPr lang="en-US" altLang="zh-CN" i="1" smtClean="0">
                                        <a:latin typeface="Cambria Math" panose="02040503050406030204" pitchFamily="18" charset="0"/>
                                        <a:ea typeface="Cambria Math"/>
                                      </a:rPr>
                                    </m:ctrlPr>
                                  </m:sSubPr>
                                  <m:e>
                                    <m:r>
                                      <a:rPr lang="en-US" altLang="zh-CN" b="0" i="1" smtClean="0">
                                        <a:latin typeface="Cambria Math"/>
                                        <a:ea typeface="Cambria Math"/>
                                      </a:rPr>
                                      <m:t>𝑥</m:t>
                                    </m:r>
                                  </m:e>
                                  <m:sub>
                                    <m:r>
                                      <a:rPr lang="en-US" altLang="zh-CN" b="0" i="1" smtClean="0">
                                        <a:latin typeface="Cambria Math"/>
                                        <a:ea typeface="Cambria Math"/>
                                      </a:rPr>
                                      <m:t>𝑖</m:t>
                                    </m:r>
                                  </m:sub>
                                </m:sSub>
                                <m:r>
                                  <a:rPr lang="en-US" altLang="zh-CN" b="0" i="1" smtClean="0">
                                    <a:latin typeface="Cambria Math"/>
                                    <a:ea typeface="Cambria Math"/>
                                  </a:rPr>
                                  <m:t>−</m:t>
                                </m:r>
                                <m:r>
                                  <a:rPr lang="en-US" altLang="zh-CN" b="0" i="1" smtClean="0">
                                    <a:latin typeface="Cambria Math"/>
                                    <a:ea typeface="Cambria Math"/>
                                  </a:rPr>
                                  <m:t>𝑛</m:t>
                                </m:r>
                                <m:sSup>
                                  <m:sSupPr>
                                    <m:ctrlPr>
                                      <a:rPr lang="en-US" altLang="zh-CN" i="1" smtClean="0">
                                        <a:latin typeface="Cambria Math" panose="02040503050406030204" pitchFamily="18" charset="0"/>
                                        <a:ea typeface="Cambria Math"/>
                                      </a:rPr>
                                    </m:ctrlPr>
                                  </m:sSupPr>
                                  <m:e>
                                    <m:acc>
                                      <m:accPr>
                                        <m:chr m:val="̅"/>
                                        <m:ctrlPr>
                                          <a:rPr lang="en-US" altLang="zh-CN" i="1" smtClean="0">
                                            <a:latin typeface="Cambria Math" panose="02040503050406030204" pitchFamily="18" charset="0"/>
                                            <a:ea typeface="Cambria Math"/>
                                          </a:rPr>
                                        </m:ctrlPr>
                                      </m:accPr>
                                      <m:e>
                                        <m:r>
                                          <a:rPr lang="en-US" altLang="zh-CN" b="0" i="1" smtClean="0">
                                            <a:latin typeface="Cambria Math"/>
                                            <a:ea typeface="Cambria Math"/>
                                          </a:rPr>
                                          <m:t>𝑥</m:t>
                                        </m:r>
                                      </m:e>
                                    </m:acc>
                                  </m:e>
                                  <m:sup>
                                    <m:r>
                                      <a:rPr lang="en-US" altLang="zh-CN" b="0" i="1" smtClean="0">
                                        <a:latin typeface="Cambria Math"/>
                                        <a:ea typeface="Cambria Math"/>
                                      </a:rPr>
                                      <m:t>2</m:t>
                                    </m:r>
                                  </m:sup>
                                </m:sSup>
                              </m:e>
                            </m:nary>
                          </m:den>
                        </m:f>
                      </m:oMath>
                    </m:oMathPara>
                  </a14:m>
                  <a:endParaRPr lang="zh-CN" altLang="en-US" dirty="0">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9" name="矩形 8"/>
                <p:cNvSpPr>
                  <a:spLocks noRot="1" noChangeAspect="1" noMove="1" noResize="1" noEditPoints="1" noAdjustHandles="1" noChangeArrowheads="1" noChangeShapeType="1" noTextEdit="1"/>
                </p:cNvSpPr>
                <p:nvPr/>
              </p:nvSpPr>
              <p:spPr>
                <a:xfrm>
                  <a:off x="4863884" y="4142426"/>
                  <a:ext cx="2330831" cy="524951"/>
                </a:xfrm>
                <a:prstGeom prst="rect">
                  <a:avLst/>
                </a:prstGeom>
                <a:blipFill>
                  <a:blip r:embed="rId9"/>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15" name="矩形 14"/>
              <p:cNvSpPr/>
              <p:nvPr/>
            </p:nvSpPr>
            <p:spPr>
              <a:xfrm>
                <a:off x="4572000" y="3783060"/>
                <a:ext cx="4589077" cy="84856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a:ea typeface="Cambria Math"/>
                        </a:rPr>
                        <m:t>→(</m:t>
                      </m:r>
                      <m:nary>
                        <m:naryPr>
                          <m:chr m:val="∑"/>
                          <m:ctrlPr>
                            <a:rPr lang="en-US" altLang="zh-CN" i="1">
                              <a:latin typeface="Cambria Math" panose="02040503050406030204" pitchFamily="18" charset="0"/>
                            </a:rPr>
                          </m:ctrlPr>
                        </m:naryPr>
                        <m:sub>
                          <m:r>
                            <m:rPr>
                              <m:brk m:alnAt="23"/>
                            </m:rPr>
                            <a:rPr lang="en-US" altLang="zh-CN" b="0" i="1" smtClean="0">
                              <a:latin typeface="Cambria Math"/>
                            </a:rPr>
                            <m:t>𝑖</m:t>
                          </m:r>
                          <m:r>
                            <a:rPr lang="en-US" altLang="zh-CN" b="0" i="1" smtClean="0">
                              <a:latin typeface="Cambria Math"/>
                            </a:rPr>
                            <m:t>=1</m:t>
                          </m:r>
                        </m:sub>
                        <m:sup>
                          <m:r>
                            <a:rPr lang="en-US" altLang="zh-CN" b="0" i="1" smtClean="0">
                              <a:latin typeface="Cambria Math"/>
                            </a:rPr>
                            <m:t>𝑛</m:t>
                          </m:r>
                        </m:sup>
                        <m:e>
                          <m:sSub>
                            <m:sSubPr>
                              <m:ctrlPr>
                                <a:rPr lang="en-US" altLang="zh-CN" i="1" smtClean="0">
                                  <a:latin typeface="Cambria Math" panose="02040503050406030204" pitchFamily="18" charset="0"/>
                                </a:rPr>
                              </m:ctrlPr>
                            </m:sSubPr>
                            <m:e>
                              <m:r>
                                <a:rPr lang="en-US" altLang="zh-CN" b="0" i="1" smtClean="0">
                                  <a:latin typeface="Cambria Math"/>
                                </a:rPr>
                                <m:t>𝑥</m:t>
                              </m:r>
                            </m:e>
                            <m:sub>
                              <m:r>
                                <a:rPr lang="en-US" altLang="zh-CN" b="0" i="1" smtClean="0">
                                  <a:latin typeface="Cambria Math"/>
                                </a:rPr>
                                <m:t>𝑖</m:t>
                              </m:r>
                            </m:sub>
                          </m:sSub>
                          <m:sSub>
                            <m:sSubPr>
                              <m:ctrlPr>
                                <a:rPr lang="en-US" altLang="zh-CN" i="1" smtClean="0">
                                  <a:latin typeface="Cambria Math" panose="02040503050406030204" pitchFamily="18" charset="0"/>
                                </a:rPr>
                              </m:ctrlPr>
                            </m:sSubPr>
                            <m:e>
                              <m:r>
                                <a:rPr lang="en-US" altLang="zh-CN" b="0" i="1" smtClean="0">
                                  <a:latin typeface="Cambria Math"/>
                                </a:rPr>
                                <m:t>𝑦</m:t>
                              </m:r>
                            </m:e>
                            <m:sub>
                              <m:r>
                                <a:rPr lang="en-US" altLang="zh-CN" b="0" i="1" smtClean="0">
                                  <a:latin typeface="Cambria Math"/>
                                </a:rPr>
                                <m:t>𝑖</m:t>
                              </m:r>
                            </m:sub>
                          </m:sSub>
                          <m:r>
                            <a:rPr lang="en-US" altLang="zh-CN" b="0" i="1" smtClean="0">
                              <a:latin typeface="Cambria Math"/>
                            </a:rPr>
                            <m:t>−</m:t>
                          </m:r>
                          <m:r>
                            <a:rPr lang="en-US" altLang="zh-CN" b="0" i="1" smtClean="0">
                              <a:latin typeface="Cambria Math"/>
                            </a:rPr>
                            <m:t>𝑛</m:t>
                          </m:r>
                          <m:acc>
                            <m:accPr>
                              <m:chr m:val="̅"/>
                              <m:ctrlPr>
                                <a:rPr lang="en-US" altLang="zh-CN" i="1" smtClean="0">
                                  <a:latin typeface="Cambria Math" panose="02040503050406030204" pitchFamily="18" charset="0"/>
                                  <a:ea typeface="Cambria Math"/>
                                </a:rPr>
                              </m:ctrlPr>
                            </m:accPr>
                            <m:e>
                              <m:r>
                                <a:rPr lang="en-US" altLang="zh-CN" b="0" i="1" smtClean="0">
                                  <a:latin typeface="Cambria Math"/>
                                  <a:ea typeface="Cambria Math"/>
                                </a:rPr>
                                <m:t>𝑥</m:t>
                              </m:r>
                            </m:e>
                          </m:acc>
                          <m:acc>
                            <m:accPr>
                              <m:chr m:val="̅"/>
                              <m:ctrlPr>
                                <a:rPr lang="en-US" altLang="zh-CN" i="1">
                                  <a:latin typeface="Cambria Math" panose="02040503050406030204" pitchFamily="18" charset="0"/>
                                  <a:ea typeface="黑体" panose="02010609060101010101" pitchFamily="49" charset="-122"/>
                                </a:rPr>
                              </m:ctrlPr>
                            </m:accPr>
                            <m:e>
                              <m:r>
                                <a:rPr lang="en-US" altLang="zh-CN" b="0" i="1" smtClean="0">
                                  <a:latin typeface="Cambria Math"/>
                                  <a:ea typeface="黑体" panose="02010609060101010101" pitchFamily="49" charset="-122"/>
                                </a:rPr>
                                <m:t>𝑦</m:t>
                              </m:r>
                            </m:e>
                          </m:acc>
                          <m:r>
                            <a:rPr lang="en-US" altLang="zh-CN" b="0" i="1" smtClean="0">
                              <a:latin typeface="Cambria Math"/>
                              <a:ea typeface="Cambria Math"/>
                            </a:rPr>
                            <m:t>)</m:t>
                          </m:r>
                          <m:r>
                            <a:rPr lang="en-US" altLang="zh-CN" b="0" i="1" smtClean="0">
                              <a:latin typeface="Cambria Math"/>
                              <a:ea typeface="黑体" panose="02010609060101010101" pitchFamily="49" charset="-122"/>
                            </a:rPr>
                            <m:t>−</m:t>
                          </m:r>
                          <m:r>
                            <a:rPr lang="en-US" altLang="zh-CN" b="0" i="1" smtClean="0">
                              <a:latin typeface="Cambria Math"/>
                              <a:ea typeface="黑体" panose="02010609060101010101" pitchFamily="49" charset="-122"/>
                            </a:rPr>
                            <m:t>𝑎</m:t>
                          </m:r>
                          <m:r>
                            <a:rPr lang="en-US" altLang="zh-CN" b="0" i="1" smtClean="0">
                              <a:latin typeface="Cambria Math"/>
                              <a:ea typeface="黑体" panose="02010609060101010101" pitchFamily="49" charset="-122"/>
                            </a:rPr>
                            <m:t>(</m:t>
                          </m:r>
                          <m:nary>
                            <m:naryPr>
                              <m:chr m:val="∑"/>
                              <m:ctrlPr>
                                <a:rPr lang="en-US" altLang="zh-CN" i="1" smtClean="0">
                                  <a:latin typeface="Cambria Math" panose="02040503050406030204" pitchFamily="18" charset="0"/>
                                  <a:ea typeface="黑体" panose="02010609060101010101" pitchFamily="49" charset="-122"/>
                                </a:rPr>
                              </m:ctrlPr>
                            </m:naryPr>
                            <m:sub>
                              <m:r>
                                <m:rPr>
                                  <m:brk m:alnAt="23"/>
                                </m:rPr>
                                <a:rPr lang="en-US" altLang="zh-CN" b="0" i="1" smtClean="0">
                                  <a:latin typeface="Cambria Math"/>
                                  <a:ea typeface="黑体" panose="02010609060101010101" pitchFamily="49" charset="-122"/>
                                </a:rPr>
                                <m:t>𝑖</m:t>
                              </m:r>
                              <m:r>
                                <a:rPr lang="en-US" altLang="zh-CN" b="0" i="1" smtClean="0">
                                  <a:latin typeface="Cambria Math"/>
                                  <a:ea typeface="黑体" panose="02010609060101010101" pitchFamily="49" charset="-122"/>
                                </a:rPr>
                                <m:t>=1</m:t>
                              </m:r>
                            </m:sub>
                            <m:sup>
                              <m:r>
                                <a:rPr lang="en-US" altLang="zh-CN" b="0" i="1" smtClean="0">
                                  <a:latin typeface="Cambria Math"/>
                                  <a:ea typeface="黑体" panose="02010609060101010101" pitchFamily="49" charset="-122"/>
                                </a:rPr>
                                <m:t>𝑛</m:t>
                              </m:r>
                            </m:sup>
                            <m:e>
                              <m:sSub>
                                <m:sSubPr>
                                  <m:ctrlPr>
                                    <a:rPr lang="en-US" altLang="zh-CN" i="1" smtClean="0">
                                      <a:latin typeface="Cambria Math" panose="02040503050406030204" pitchFamily="18" charset="0"/>
                                      <a:ea typeface="黑体" panose="02010609060101010101" pitchFamily="49" charset="-122"/>
                                    </a:rPr>
                                  </m:ctrlPr>
                                </m:sSubPr>
                                <m:e>
                                  <m:r>
                                    <a:rPr lang="en-US" altLang="zh-CN" b="0" i="1" smtClean="0">
                                      <a:latin typeface="Cambria Math"/>
                                      <a:ea typeface="黑体" panose="02010609060101010101" pitchFamily="49" charset="-122"/>
                                    </a:rPr>
                                    <m:t>𝑥</m:t>
                                  </m:r>
                                </m:e>
                                <m:sub>
                                  <m:r>
                                    <a:rPr lang="en-US" altLang="zh-CN" b="0" i="1" smtClean="0">
                                      <a:latin typeface="Cambria Math"/>
                                      <a:ea typeface="黑体" panose="02010609060101010101" pitchFamily="49" charset="-122"/>
                                    </a:rPr>
                                    <m:t>𝑖</m:t>
                                  </m:r>
                                </m:sub>
                              </m:sSub>
                              <m:sSub>
                                <m:sSubPr>
                                  <m:ctrlPr>
                                    <a:rPr lang="en-US" altLang="zh-CN" i="1" smtClean="0">
                                      <a:latin typeface="Cambria Math" panose="02040503050406030204" pitchFamily="18" charset="0"/>
                                      <a:ea typeface="黑体" panose="02010609060101010101" pitchFamily="49" charset="-122"/>
                                    </a:rPr>
                                  </m:ctrlPr>
                                </m:sSubPr>
                                <m:e>
                                  <m:r>
                                    <a:rPr lang="en-US" altLang="zh-CN" b="0" i="1" smtClean="0">
                                      <a:latin typeface="Cambria Math"/>
                                      <a:ea typeface="黑体" panose="02010609060101010101" pitchFamily="49" charset="-122"/>
                                    </a:rPr>
                                    <m:t>𝑥</m:t>
                                  </m:r>
                                </m:e>
                                <m:sub>
                                  <m:r>
                                    <a:rPr lang="en-US" altLang="zh-CN" b="0" i="1" smtClean="0">
                                      <a:latin typeface="Cambria Math"/>
                                      <a:ea typeface="黑体" panose="02010609060101010101" pitchFamily="49" charset="-122"/>
                                    </a:rPr>
                                    <m:t>𝑖</m:t>
                                  </m:r>
                                </m:sub>
                              </m:sSub>
                              <m:r>
                                <a:rPr lang="en-US" altLang="zh-CN" b="0" i="1" smtClean="0">
                                  <a:latin typeface="Cambria Math"/>
                                  <a:ea typeface="黑体" panose="02010609060101010101" pitchFamily="49" charset="-122"/>
                                </a:rPr>
                                <m:t>−</m:t>
                              </m:r>
                              <m:r>
                                <a:rPr lang="en-US" altLang="zh-CN" b="0" i="1" smtClean="0">
                                  <a:latin typeface="Cambria Math"/>
                                  <a:ea typeface="黑体" panose="02010609060101010101" pitchFamily="49" charset="-122"/>
                                </a:rPr>
                                <m:t>𝑛</m:t>
                              </m:r>
                              <m:sSup>
                                <m:sSupPr>
                                  <m:ctrlPr>
                                    <a:rPr lang="en-US" altLang="zh-CN" i="1" smtClean="0">
                                      <a:latin typeface="Cambria Math" panose="02040503050406030204" pitchFamily="18" charset="0"/>
                                      <a:ea typeface="黑体" panose="02010609060101010101" pitchFamily="49" charset="-122"/>
                                    </a:rPr>
                                  </m:ctrlPr>
                                </m:sSupPr>
                                <m:e>
                                  <m:acc>
                                    <m:accPr>
                                      <m:chr m:val="̅"/>
                                      <m:ctrlPr>
                                        <a:rPr lang="en-US" altLang="zh-CN" i="1" smtClean="0">
                                          <a:latin typeface="Cambria Math" panose="02040503050406030204" pitchFamily="18" charset="0"/>
                                          <a:ea typeface="黑体" panose="02010609060101010101" pitchFamily="49" charset="-122"/>
                                        </a:rPr>
                                      </m:ctrlPr>
                                    </m:accPr>
                                    <m:e>
                                      <m:r>
                                        <a:rPr lang="en-US" altLang="zh-CN" b="0" i="1" smtClean="0">
                                          <a:latin typeface="Cambria Math"/>
                                          <a:ea typeface="黑体" panose="02010609060101010101" pitchFamily="49" charset="-122"/>
                                        </a:rPr>
                                        <m:t>𝑥</m:t>
                                      </m:r>
                                    </m:e>
                                  </m:acc>
                                </m:e>
                                <m:sup>
                                  <m:r>
                                    <a:rPr lang="en-US" altLang="zh-CN" b="0" i="1" smtClean="0">
                                      <a:latin typeface="Cambria Math"/>
                                      <a:ea typeface="黑体" panose="02010609060101010101" pitchFamily="49" charset="-122"/>
                                    </a:rPr>
                                    <m:t>2</m:t>
                                  </m:r>
                                </m:sup>
                              </m:sSup>
                            </m:e>
                          </m:nary>
                          <m:r>
                            <a:rPr lang="en-US" altLang="zh-CN" b="0" i="1" smtClean="0">
                              <a:latin typeface="Cambria Math"/>
                              <a:ea typeface="黑体" panose="02010609060101010101" pitchFamily="49" charset="-122"/>
                            </a:rPr>
                            <m:t>)</m:t>
                          </m:r>
                          <m:r>
                            <a:rPr lang="en-US" altLang="zh-CN" b="0" i="1" smtClean="0">
                              <a:latin typeface="Cambria Math"/>
                            </a:rPr>
                            <m:t>=0</m:t>
                          </m:r>
                        </m:e>
                      </m:nary>
                    </m:oMath>
                  </m:oMathPara>
                </a14:m>
                <a:endParaRPr lang="zh-CN" altLang="en-US" dirty="0">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15" name="矩形 14"/>
              <p:cNvSpPr>
                <a:spLocks noRot="1" noChangeAspect="1" noMove="1" noResize="1" noEditPoints="1" noAdjustHandles="1" noChangeArrowheads="1" noChangeShapeType="1" noTextEdit="1"/>
              </p:cNvSpPr>
              <p:nvPr/>
            </p:nvSpPr>
            <p:spPr>
              <a:xfrm>
                <a:off x="4572000" y="3783060"/>
                <a:ext cx="4589077" cy="848566"/>
              </a:xfrm>
              <a:prstGeom prst="rect">
                <a:avLst/>
              </a:prstGeom>
              <a:blipFill>
                <a:blip r:embed="rId10"/>
                <a:stretch>
                  <a:fillRect/>
                </a:stretch>
              </a:blipFill>
            </p:spPr>
            <p:txBody>
              <a:bodyPr/>
              <a:lstStyle/>
              <a:p>
                <a:r>
                  <a:rPr lang="zh-CN" altLang="en-US">
                    <a:noFill/>
                  </a:rPr>
                  <a:t> </a:t>
                </a:r>
              </a:p>
            </p:txBody>
          </p:sp>
        </mc:Fallback>
      </mc:AlternateContent>
      <p:sp>
        <p:nvSpPr>
          <p:cNvPr id="18" name="减号 17"/>
          <p:cNvSpPr/>
          <p:nvPr/>
        </p:nvSpPr>
        <p:spPr>
          <a:xfrm rot="5400000">
            <a:off x="2185262" y="4285235"/>
            <a:ext cx="4591108" cy="182368"/>
          </a:xfrm>
          <a:prstGeom prst="mathMinus">
            <a:avLst>
              <a:gd name="adj1" fmla="val 100000"/>
            </a:avLst>
          </a:prstGeom>
          <a:solidFill>
            <a:srgbClr val="FFFF00"/>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19" name="右弧形箭头 18"/>
          <p:cNvSpPr/>
          <p:nvPr/>
        </p:nvSpPr>
        <p:spPr>
          <a:xfrm>
            <a:off x="7556908" y="4694767"/>
            <a:ext cx="391885" cy="1012771"/>
          </a:xfrm>
          <a:prstGeom prst="curvedLef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20" name="标题 1">
            <a:extLst>
              <a:ext uri="{FF2B5EF4-FFF2-40B4-BE49-F238E27FC236}">
                <a16:creationId xmlns:a16="http://schemas.microsoft.com/office/drawing/2014/main" id="{085FBD5D-61BF-4202-B542-606E255C15B6}"/>
              </a:ext>
            </a:extLst>
          </p:cNvPr>
          <p:cNvSpPr>
            <a:spLocks noGrp="1"/>
          </p:cNvSpPr>
          <p:nvPr>
            <p:ph type="title"/>
          </p:nvPr>
        </p:nvSpPr>
        <p:spPr>
          <a:xfrm>
            <a:off x="0" y="4763"/>
            <a:ext cx="9144000" cy="817562"/>
          </a:xfrm>
        </p:spPr>
        <p:txBody>
          <a:bodyPr/>
          <a:lstStyle/>
          <a:p>
            <a:pPr marL="0" defTabSz="914400" fontAlgn="base">
              <a:spcAft>
                <a:spcPct val="0"/>
              </a:spcAft>
              <a:defRPr/>
            </a:pPr>
            <a:r>
              <a:rPr lang="zh-CN" altLang="en-US" sz="2400" dirty="0">
                <a:latin typeface="Times New Roman" panose="02020603050405020304" pitchFamily="18" charset="0"/>
                <a:cs typeface="Times New Roman" panose="02020603050405020304" pitchFamily="18" charset="0"/>
              </a:rPr>
              <a:t>线性回归：</a:t>
            </a:r>
            <a:r>
              <a:rPr lang="zh-CN" altLang="en-US" sz="2400" kern="0" dirty="0">
                <a:solidFill>
                  <a:srgbClr val="0070C0"/>
                </a:solidFill>
                <a:latin typeface="Times New Roman" pitchFamily="18" charset="0"/>
                <a:cs typeface="Times New Roman" pitchFamily="18" charset="0"/>
              </a:rPr>
              <a:t>一元线性回归</a:t>
            </a:r>
          </a:p>
        </p:txBody>
      </p:sp>
    </p:spTree>
    <p:extLst>
      <p:ext uri="{BB962C8B-B14F-4D97-AF65-F5344CB8AC3E}">
        <p14:creationId xmlns:p14="http://schemas.microsoft.com/office/powerpoint/2010/main" val="24685993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椭圆形标注 15"/>
          <p:cNvSpPr/>
          <p:nvPr/>
        </p:nvSpPr>
        <p:spPr>
          <a:xfrm>
            <a:off x="4092909" y="5188795"/>
            <a:ext cx="1321196" cy="957348"/>
          </a:xfrm>
          <a:prstGeom prst="wedgeEllipseCallou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b="1" dirty="0">
              <a:latin typeface="Times New Roman" panose="02020603050405020304" pitchFamily="18" charset="0"/>
              <a:ea typeface="楷体" panose="02010609060101010101" pitchFamily="49"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3" name="矩形 12"/>
              <p:cNvSpPr/>
              <p:nvPr/>
            </p:nvSpPr>
            <p:spPr>
              <a:xfrm>
                <a:off x="1" y="1143657"/>
                <a:ext cx="4726378" cy="369332"/>
              </a:xfrm>
              <a:prstGeom prst="rect">
                <a:avLst/>
              </a:prstGeom>
            </p:spPr>
            <p:txBody>
              <a:bodyPr wrap="square">
                <a:spAutoFit/>
              </a:bodyPr>
              <a:lstStyle/>
              <a:p>
                <a:pPr algn="ctr"/>
                <a:r>
                  <a:rPr lang="zh-CN" altLang="en-US" b="1" dirty="0">
                    <a:latin typeface="Times New Roman" panose="02020603050405020304" pitchFamily="18" charset="0"/>
                    <a:ea typeface="楷体" panose="02010609060101010101" pitchFamily="49" charset="-122"/>
                    <a:cs typeface="Times New Roman" panose="02020603050405020304" pitchFamily="18" charset="0"/>
                  </a:rPr>
                  <a:t>回归模型参数求取：</a:t>
                </a:r>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a:rPr>
                          <m:t>𝒚</m:t>
                        </m:r>
                      </m:e>
                      <m:sub>
                        <m:r>
                          <a:rPr lang="en-US" altLang="zh-CN" b="1" i="1" smtClean="0">
                            <a:latin typeface="Cambria Math"/>
                          </a:rPr>
                          <m:t>𝒊</m:t>
                        </m:r>
                      </m:sub>
                    </m:sSub>
                    <m:r>
                      <a:rPr lang="en-US" altLang="zh-CN" b="1" i="1" smtClean="0">
                        <a:latin typeface="Cambria Math"/>
                      </a:rPr>
                      <m:t>=</m:t>
                    </m:r>
                    <m:r>
                      <a:rPr lang="en-US" altLang="zh-CN" b="1" i="1" smtClean="0">
                        <a:latin typeface="Cambria Math"/>
                      </a:rPr>
                      <m:t>𝒂</m:t>
                    </m:r>
                    <m:sSub>
                      <m:sSubPr>
                        <m:ctrlPr>
                          <a:rPr lang="en-US" altLang="zh-CN" b="1" i="1" smtClean="0">
                            <a:latin typeface="Cambria Math" panose="02040503050406030204" pitchFamily="18" charset="0"/>
                          </a:rPr>
                        </m:ctrlPr>
                      </m:sSubPr>
                      <m:e>
                        <m:r>
                          <a:rPr lang="en-US" altLang="zh-CN" b="1" i="1" smtClean="0">
                            <a:latin typeface="Cambria Math"/>
                          </a:rPr>
                          <m:t>𝒙</m:t>
                        </m:r>
                      </m:e>
                      <m:sub>
                        <m:r>
                          <a:rPr lang="en-US" altLang="zh-CN" b="1" i="1" smtClean="0">
                            <a:latin typeface="Cambria Math"/>
                          </a:rPr>
                          <m:t>𝒊</m:t>
                        </m:r>
                      </m:sub>
                    </m:sSub>
                    <m:r>
                      <a:rPr lang="en-US" altLang="zh-CN" b="1" i="1" smtClean="0">
                        <a:latin typeface="Cambria Math"/>
                      </a:rPr>
                      <m:t>+</m:t>
                    </m:r>
                    <m:r>
                      <a:rPr lang="en-US" altLang="zh-CN" b="1" i="1" smtClean="0">
                        <a:latin typeface="Cambria Math"/>
                      </a:rPr>
                      <m:t>𝒃</m:t>
                    </m:r>
                    <m:r>
                      <a:rPr lang="en-US" altLang="zh-CN" b="1" i="1" smtClean="0">
                        <a:latin typeface="Cambria Math"/>
                      </a:rPr>
                      <m:t> (</m:t>
                    </m:r>
                    <m:r>
                      <a:rPr lang="en-US" altLang="zh-CN" b="1" i="1" smtClean="0">
                        <a:latin typeface="Cambria Math"/>
                      </a:rPr>
                      <m:t>𝟏</m:t>
                    </m:r>
                    <m:r>
                      <a:rPr lang="en-US" altLang="zh-CN" b="1" i="1" smtClean="0">
                        <a:latin typeface="Cambria Math"/>
                        <a:ea typeface="Cambria Math"/>
                      </a:rPr>
                      <m:t>≤</m:t>
                    </m:r>
                    <m:r>
                      <a:rPr lang="en-US" altLang="zh-CN" b="1" i="1" smtClean="0">
                        <a:latin typeface="Cambria Math"/>
                        <a:ea typeface="Cambria Math"/>
                      </a:rPr>
                      <m:t>𝒊</m:t>
                    </m:r>
                    <m:r>
                      <a:rPr lang="en-US" altLang="zh-CN" b="1" i="1" smtClean="0">
                        <a:latin typeface="Cambria Math"/>
                        <a:ea typeface="Cambria Math"/>
                      </a:rPr>
                      <m:t>≤</m:t>
                    </m:r>
                    <m:r>
                      <a:rPr lang="en-US" altLang="zh-CN" b="1" i="1" smtClean="0">
                        <a:latin typeface="Cambria Math"/>
                        <a:ea typeface="Cambria Math"/>
                      </a:rPr>
                      <m:t>𝒏</m:t>
                    </m:r>
                    <m:r>
                      <a:rPr lang="en-US" altLang="zh-CN" b="1" i="1" smtClean="0">
                        <a:latin typeface="Cambria Math"/>
                        <a:ea typeface="Cambria Math"/>
                      </a:rPr>
                      <m:t>)</m:t>
                    </m:r>
                  </m:oMath>
                </a14:m>
                <a:endParaRPr lang="zh-CN" altLang="en-US" b="1" dirty="0">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13" name="矩形 12"/>
              <p:cNvSpPr>
                <a:spLocks noRot="1" noChangeAspect="1" noMove="1" noResize="1" noEditPoints="1" noAdjustHandles="1" noChangeArrowheads="1" noChangeShapeType="1" noTextEdit="1"/>
              </p:cNvSpPr>
              <p:nvPr/>
            </p:nvSpPr>
            <p:spPr>
              <a:xfrm>
                <a:off x="1" y="1143657"/>
                <a:ext cx="4726378" cy="369332"/>
              </a:xfrm>
              <a:prstGeom prst="rect">
                <a:avLst/>
              </a:prstGeom>
              <a:blipFill>
                <a:blip r:embed="rId2"/>
                <a:stretch>
                  <a:fillRect l="-1032" t="-13333" r="-516" b="-2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 name="矩形 1"/>
              <p:cNvSpPr/>
              <p:nvPr/>
            </p:nvSpPr>
            <p:spPr>
              <a:xfrm>
                <a:off x="4048411" y="558089"/>
                <a:ext cx="5506395" cy="1226682"/>
              </a:xfrm>
              <a:prstGeom prst="rect">
                <a:avLst/>
              </a:prstGeom>
            </p:spPr>
            <p:txBody>
              <a:bodyPr wrap="square">
                <a:spAutoFit/>
              </a:bodyPr>
              <a:lstStyle/>
              <a:p>
                <a:pPr>
                  <a:lnSpc>
                    <a:spcPct val="150000"/>
                  </a:lnSpc>
                </a:pPr>
                <a14:m>
                  <m:oMathPara xmlns:m="http://schemas.openxmlformats.org/officeDocument/2006/math">
                    <m:oMathParaPr>
                      <m:jc m:val="centerGroup"/>
                    </m:oMathParaPr>
                    <m:oMath xmlns:m="http://schemas.openxmlformats.org/officeDocument/2006/math">
                      <m:func>
                        <m:funcPr>
                          <m:ctrlPr>
                            <a:rPr lang="en-US" altLang="zh-CN" b="0" i="1" dirty="0" smtClean="0">
                              <a:latin typeface="Cambria Math" panose="02040503050406030204" pitchFamily="18" charset="0"/>
                              <a:ea typeface="黑体" panose="02010609060101010101" pitchFamily="49" charset="-122"/>
                            </a:rPr>
                          </m:ctrlPr>
                        </m:funcPr>
                        <m:fName>
                          <m:limLow>
                            <m:limLowPr>
                              <m:ctrlPr>
                                <a:rPr lang="en-US" altLang="zh-CN" b="0" i="1" dirty="0" smtClean="0">
                                  <a:latin typeface="Cambria Math" panose="02040503050406030204" pitchFamily="18" charset="0"/>
                                  <a:ea typeface="黑体" panose="02010609060101010101" pitchFamily="49" charset="-122"/>
                                </a:rPr>
                              </m:ctrlPr>
                            </m:limLowPr>
                            <m:e>
                              <m:r>
                                <m:rPr>
                                  <m:sty m:val="p"/>
                                </m:rPr>
                                <a:rPr lang="en-US" altLang="zh-CN" b="0" i="0" dirty="0" smtClean="0">
                                  <a:latin typeface="Cambria Math"/>
                                  <a:ea typeface="黑体" panose="02010609060101010101" pitchFamily="49" charset="-122"/>
                                </a:rPr>
                                <m:t>min</m:t>
                              </m:r>
                            </m:e>
                            <m:lim>
                              <m:r>
                                <a:rPr lang="en-US" altLang="zh-CN" b="0" i="1" dirty="0" smtClean="0">
                                  <a:latin typeface="Cambria Math"/>
                                  <a:ea typeface="黑体" panose="02010609060101010101" pitchFamily="49" charset="-122"/>
                                </a:rPr>
                                <m:t>𝑎</m:t>
                              </m:r>
                              <m:r>
                                <a:rPr lang="en-US" altLang="zh-CN" b="0" i="1" dirty="0" smtClean="0">
                                  <a:latin typeface="Cambria Math"/>
                                  <a:ea typeface="黑体" panose="02010609060101010101" pitchFamily="49" charset="-122"/>
                                </a:rPr>
                                <m:t>,</m:t>
                              </m:r>
                              <m:r>
                                <a:rPr lang="en-US" altLang="zh-CN" b="0" i="1" dirty="0" smtClean="0">
                                  <a:latin typeface="Cambria Math"/>
                                  <a:ea typeface="黑体" panose="02010609060101010101" pitchFamily="49" charset="-122"/>
                                </a:rPr>
                                <m:t>𝑏</m:t>
                              </m:r>
                            </m:lim>
                          </m:limLow>
                        </m:fName>
                        <m:e/>
                      </m:func>
                      <m:r>
                        <a:rPr lang="en-US" altLang="zh-CN" i="1" dirty="0" smtClean="0">
                          <a:latin typeface="Cambria Math"/>
                          <a:ea typeface="黑体" panose="02010609060101010101" pitchFamily="49" charset="-122"/>
                        </a:rPr>
                        <m:t>𝐿</m:t>
                      </m:r>
                      <m:r>
                        <a:rPr lang="en-US" altLang="zh-CN" i="1" dirty="0">
                          <a:latin typeface="Cambria Math"/>
                          <a:ea typeface="黑体" panose="02010609060101010101" pitchFamily="49" charset="-122"/>
                        </a:rPr>
                        <m:t>(</m:t>
                      </m:r>
                      <m:r>
                        <a:rPr lang="en-US" altLang="zh-CN" i="1" dirty="0">
                          <a:latin typeface="Cambria Math"/>
                          <a:ea typeface="黑体" panose="02010609060101010101" pitchFamily="49" charset="-122"/>
                        </a:rPr>
                        <m:t>𝑎</m:t>
                      </m:r>
                      <m:r>
                        <a:rPr lang="en-US" altLang="zh-CN" i="1" dirty="0">
                          <a:latin typeface="Cambria Math"/>
                          <a:ea typeface="黑体" panose="02010609060101010101" pitchFamily="49" charset="-122"/>
                        </a:rPr>
                        <m:t>,</m:t>
                      </m:r>
                      <m:r>
                        <a:rPr lang="en-US" altLang="zh-CN" i="1" dirty="0">
                          <a:latin typeface="Cambria Math"/>
                          <a:ea typeface="黑体" panose="02010609060101010101" pitchFamily="49" charset="-122"/>
                        </a:rPr>
                        <m:t>𝑏</m:t>
                      </m:r>
                      <m:r>
                        <a:rPr lang="en-US" altLang="zh-CN" i="1" dirty="0">
                          <a:latin typeface="Cambria Math"/>
                          <a:ea typeface="黑体" panose="02010609060101010101" pitchFamily="49" charset="-122"/>
                        </a:rPr>
                        <m:t>)=</m:t>
                      </m:r>
                      <m:nary>
                        <m:naryPr>
                          <m:chr m:val="∑"/>
                          <m:ctrlPr>
                            <a:rPr lang="en-US" altLang="zh-CN" i="1">
                              <a:latin typeface="Cambria Math" panose="02040503050406030204" pitchFamily="18" charset="0"/>
                              <a:ea typeface="黑体" panose="02010609060101010101" pitchFamily="49" charset="-122"/>
                            </a:rPr>
                          </m:ctrlPr>
                        </m:naryPr>
                        <m:sub>
                          <m:r>
                            <m:rPr>
                              <m:brk m:alnAt="23"/>
                            </m:rPr>
                            <a:rPr lang="en-US" altLang="zh-CN" i="1">
                              <a:latin typeface="Cambria Math"/>
                              <a:ea typeface="黑体" panose="02010609060101010101" pitchFamily="49" charset="-122"/>
                            </a:rPr>
                            <m:t>𝑖</m:t>
                          </m:r>
                          <m:r>
                            <a:rPr lang="en-US" altLang="zh-CN" i="1">
                              <a:latin typeface="Cambria Math"/>
                              <a:ea typeface="黑体" panose="02010609060101010101" pitchFamily="49" charset="-122"/>
                            </a:rPr>
                            <m:t>=1</m:t>
                          </m:r>
                        </m:sub>
                        <m:sup>
                          <m:r>
                            <a:rPr lang="en-US" altLang="zh-CN" i="1">
                              <a:latin typeface="Cambria Math"/>
                              <a:ea typeface="黑体" panose="02010609060101010101" pitchFamily="49" charset="-122"/>
                            </a:rPr>
                            <m:t>𝑛</m:t>
                          </m:r>
                        </m:sup>
                        <m:e>
                          <m:sSup>
                            <m:sSupPr>
                              <m:ctrlPr>
                                <a:rPr lang="en-US" altLang="zh-CN" i="1">
                                  <a:latin typeface="Cambria Math" panose="02040503050406030204" pitchFamily="18" charset="0"/>
                                  <a:ea typeface="黑体" panose="02010609060101010101" pitchFamily="49" charset="-122"/>
                                </a:rPr>
                              </m:ctrlPr>
                            </m:sSupPr>
                            <m:e>
                              <m:r>
                                <a:rPr lang="en-US" altLang="zh-CN" i="1">
                                  <a:latin typeface="Cambria Math"/>
                                  <a:ea typeface="黑体" panose="02010609060101010101" pitchFamily="49" charset="-122"/>
                                </a:rPr>
                                <m:t>(</m:t>
                              </m:r>
                              <m:sSub>
                                <m:sSubPr>
                                  <m:ctrlPr>
                                    <a:rPr lang="en-US" altLang="zh-CN" i="1">
                                      <a:latin typeface="Cambria Math" panose="02040503050406030204" pitchFamily="18" charset="0"/>
                                      <a:ea typeface="黑体" panose="02010609060101010101" pitchFamily="49" charset="-122"/>
                                    </a:rPr>
                                  </m:ctrlPr>
                                </m:sSubPr>
                                <m:e>
                                  <m:r>
                                    <a:rPr lang="en-US" altLang="zh-CN" i="1">
                                      <a:latin typeface="Cambria Math"/>
                                      <a:ea typeface="黑体" panose="02010609060101010101" pitchFamily="49" charset="-122"/>
                                    </a:rPr>
                                    <m:t>𝑦</m:t>
                                  </m:r>
                                </m:e>
                                <m:sub>
                                  <m:r>
                                    <a:rPr lang="en-US" altLang="zh-CN" i="1">
                                      <a:latin typeface="Cambria Math"/>
                                      <a:ea typeface="黑体" panose="02010609060101010101" pitchFamily="49" charset="-122"/>
                                    </a:rPr>
                                    <m:t>𝑖</m:t>
                                  </m:r>
                                </m:sub>
                              </m:sSub>
                              <m:r>
                                <a:rPr lang="en-US" altLang="zh-CN" i="1">
                                  <a:latin typeface="Cambria Math"/>
                                  <a:ea typeface="黑体" panose="02010609060101010101" pitchFamily="49" charset="-122"/>
                                </a:rPr>
                                <m:t>−</m:t>
                              </m:r>
                              <m:r>
                                <a:rPr lang="en-US" altLang="zh-CN" i="1">
                                  <a:latin typeface="Cambria Math"/>
                                  <a:ea typeface="黑体" panose="02010609060101010101" pitchFamily="49" charset="-122"/>
                                </a:rPr>
                                <m:t>𝑎</m:t>
                              </m:r>
                              <m:r>
                                <a:rPr lang="en-US" altLang="zh-CN" i="1">
                                  <a:latin typeface="Cambria Math"/>
                                  <a:ea typeface="Cambria Math"/>
                                </a:rPr>
                                <m:t>×</m:t>
                              </m:r>
                              <m:sSub>
                                <m:sSubPr>
                                  <m:ctrlPr>
                                    <a:rPr lang="en-US" altLang="zh-CN" i="1">
                                      <a:latin typeface="Cambria Math" panose="02040503050406030204" pitchFamily="18" charset="0"/>
                                      <a:ea typeface="黑体" panose="02010609060101010101" pitchFamily="49" charset="-122"/>
                                    </a:rPr>
                                  </m:ctrlPr>
                                </m:sSubPr>
                                <m:e>
                                  <m:r>
                                    <a:rPr lang="en-US" altLang="zh-CN" i="1">
                                      <a:latin typeface="Cambria Math"/>
                                      <a:ea typeface="黑体" panose="02010609060101010101" pitchFamily="49" charset="-122"/>
                                    </a:rPr>
                                    <m:t>𝑥</m:t>
                                  </m:r>
                                </m:e>
                                <m:sub>
                                  <m:r>
                                    <a:rPr lang="en-US" altLang="zh-CN" i="1">
                                      <a:latin typeface="Cambria Math"/>
                                      <a:ea typeface="黑体" panose="02010609060101010101" pitchFamily="49" charset="-122"/>
                                    </a:rPr>
                                    <m:t>𝑖</m:t>
                                  </m:r>
                                </m:sub>
                              </m:sSub>
                              <m:r>
                                <a:rPr lang="en-US" altLang="zh-CN" i="1">
                                  <a:latin typeface="Cambria Math"/>
                                  <a:ea typeface="黑体" panose="02010609060101010101" pitchFamily="49" charset="-122"/>
                                </a:rPr>
                                <m:t>−</m:t>
                              </m:r>
                              <m:r>
                                <a:rPr lang="en-US" altLang="zh-CN" i="1">
                                  <a:latin typeface="Cambria Math"/>
                                  <a:ea typeface="黑体" panose="02010609060101010101" pitchFamily="49" charset="-122"/>
                                </a:rPr>
                                <m:t>𝑏</m:t>
                              </m:r>
                              <m:r>
                                <a:rPr lang="en-US" altLang="zh-CN" i="1">
                                  <a:latin typeface="Cambria Math"/>
                                  <a:ea typeface="黑体" panose="02010609060101010101" pitchFamily="49" charset="-122"/>
                                </a:rPr>
                                <m:t> )</m:t>
                              </m:r>
                            </m:e>
                            <m:sup>
                              <m:r>
                                <a:rPr lang="en-US" altLang="zh-CN" i="1">
                                  <a:latin typeface="Cambria Math"/>
                                  <a:ea typeface="黑体" panose="02010609060101010101" pitchFamily="49" charset="-122"/>
                                </a:rPr>
                                <m:t>2</m:t>
                              </m:r>
                            </m:sup>
                          </m:sSup>
                        </m:e>
                      </m:nary>
                    </m:oMath>
                  </m:oMathPara>
                </a14:m>
                <a:endParaRPr lang="en-US" altLang="zh-CN" dirty="0">
                  <a:latin typeface="黑体" panose="02010609060101010101" pitchFamily="49" charset="-122"/>
                  <a:ea typeface="黑体" panose="02010609060101010101" pitchFamily="49" charset="-122"/>
                </a:endParaRPr>
              </a:p>
            </p:txBody>
          </p:sp>
        </mc:Choice>
        <mc:Fallback xmlns="">
          <p:sp>
            <p:nvSpPr>
              <p:cNvPr id="2" name="矩形 1"/>
              <p:cNvSpPr>
                <a:spLocks noRot="1" noChangeAspect="1" noMove="1" noResize="1" noEditPoints="1" noAdjustHandles="1" noChangeArrowheads="1" noChangeShapeType="1" noTextEdit="1"/>
              </p:cNvSpPr>
              <p:nvPr/>
            </p:nvSpPr>
            <p:spPr>
              <a:xfrm>
                <a:off x="4048411" y="558089"/>
                <a:ext cx="5506395" cy="1226682"/>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矩形 2"/>
              <p:cNvSpPr/>
              <p:nvPr/>
            </p:nvSpPr>
            <p:spPr>
              <a:xfrm>
                <a:off x="186234" y="1891183"/>
                <a:ext cx="4240776" cy="847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CN" b="1" i="1" smtClean="0">
                              <a:latin typeface="Cambria Math" panose="02040503050406030204" pitchFamily="18" charset="0"/>
                            </a:rPr>
                          </m:ctrlPr>
                        </m:fPr>
                        <m:num>
                          <m:r>
                            <a:rPr lang="zh-CN" altLang="en-US" b="1" i="1" smtClean="0">
                              <a:latin typeface="Cambria Math"/>
                            </a:rPr>
                            <m:t>𝝏</m:t>
                          </m:r>
                          <m:r>
                            <a:rPr lang="en-US" altLang="zh-CN" b="1" i="1" smtClean="0">
                              <a:latin typeface="Cambria Math"/>
                            </a:rPr>
                            <m:t>𝑳</m:t>
                          </m:r>
                          <m:r>
                            <a:rPr lang="en-US" altLang="zh-CN" b="1" i="1" smtClean="0">
                              <a:latin typeface="Cambria Math"/>
                            </a:rPr>
                            <m:t>(</m:t>
                          </m:r>
                          <m:r>
                            <a:rPr lang="en-US" altLang="zh-CN" b="1" i="1" smtClean="0">
                              <a:latin typeface="Cambria Math"/>
                            </a:rPr>
                            <m:t>𝒂</m:t>
                          </m:r>
                          <m:r>
                            <a:rPr lang="en-US" altLang="zh-CN" b="1" i="1" smtClean="0">
                              <a:latin typeface="Cambria Math"/>
                            </a:rPr>
                            <m:t>,</m:t>
                          </m:r>
                          <m:r>
                            <a:rPr lang="en-US" altLang="zh-CN" b="1" i="1" smtClean="0">
                              <a:latin typeface="Cambria Math"/>
                            </a:rPr>
                            <m:t>𝒃</m:t>
                          </m:r>
                          <m:r>
                            <a:rPr lang="en-US" altLang="zh-CN" b="1" i="1" smtClean="0">
                              <a:latin typeface="Cambria Math"/>
                            </a:rPr>
                            <m:t>)</m:t>
                          </m:r>
                        </m:num>
                        <m:den>
                          <m:r>
                            <a:rPr lang="zh-CN" altLang="en-US" b="1" i="1" smtClean="0">
                              <a:latin typeface="Cambria Math"/>
                            </a:rPr>
                            <m:t>𝝏</m:t>
                          </m:r>
                          <m:r>
                            <a:rPr lang="en-US" altLang="zh-CN" b="1" i="1" smtClean="0">
                              <a:latin typeface="Cambria Math"/>
                            </a:rPr>
                            <m:t>𝒃</m:t>
                          </m:r>
                        </m:den>
                      </m:f>
                      <m:r>
                        <a:rPr lang="en-US" altLang="zh-CN" b="1" i="1" smtClean="0">
                          <a:latin typeface="Cambria Math"/>
                        </a:rPr>
                        <m:t>=</m:t>
                      </m:r>
                      <m:nary>
                        <m:naryPr>
                          <m:chr m:val="∑"/>
                          <m:ctrlPr>
                            <a:rPr lang="en-US" altLang="zh-CN" b="1" i="1" smtClean="0">
                              <a:latin typeface="Cambria Math" panose="02040503050406030204" pitchFamily="18" charset="0"/>
                            </a:rPr>
                          </m:ctrlPr>
                        </m:naryPr>
                        <m:sub>
                          <m:r>
                            <m:rPr>
                              <m:brk m:alnAt="23"/>
                            </m:rPr>
                            <a:rPr lang="en-US" altLang="zh-CN" b="1" i="1" smtClean="0">
                              <a:latin typeface="Cambria Math"/>
                            </a:rPr>
                            <m:t>𝒊</m:t>
                          </m:r>
                          <m:r>
                            <a:rPr lang="en-US" altLang="zh-CN" b="1" i="1" smtClean="0">
                              <a:latin typeface="Cambria Math"/>
                            </a:rPr>
                            <m:t>=</m:t>
                          </m:r>
                          <m:r>
                            <a:rPr lang="en-US" altLang="zh-CN" b="1" i="1" smtClean="0">
                              <a:latin typeface="Cambria Math"/>
                            </a:rPr>
                            <m:t>𝟏</m:t>
                          </m:r>
                        </m:sub>
                        <m:sup>
                          <m:r>
                            <a:rPr lang="en-US" altLang="zh-CN" b="1" i="1" smtClean="0">
                              <a:latin typeface="Cambria Math"/>
                            </a:rPr>
                            <m:t>𝒏</m:t>
                          </m:r>
                        </m:sup>
                        <m:e>
                          <m:r>
                            <a:rPr lang="en-US" altLang="zh-CN" b="1" i="1" smtClean="0">
                              <a:latin typeface="Cambria Math"/>
                            </a:rPr>
                            <m:t>𝟐</m:t>
                          </m:r>
                          <m:d>
                            <m:dPr>
                              <m:ctrlPr>
                                <a:rPr lang="en-US" altLang="zh-CN" b="1" i="1" smtClean="0">
                                  <a:latin typeface="Cambria Math" panose="02040503050406030204" pitchFamily="18" charset="0"/>
                                </a:rPr>
                              </m:ctrlPr>
                            </m:dPr>
                            <m:e>
                              <m:sSub>
                                <m:sSubPr>
                                  <m:ctrlPr>
                                    <a:rPr lang="en-US" altLang="zh-CN" b="1" i="1" smtClean="0">
                                      <a:latin typeface="Cambria Math" panose="02040503050406030204" pitchFamily="18" charset="0"/>
                                    </a:rPr>
                                  </m:ctrlPr>
                                </m:sSubPr>
                                <m:e>
                                  <m:r>
                                    <a:rPr lang="en-US" altLang="zh-CN" b="1" i="1" smtClean="0">
                                      <a:latin typeface="Cambria Math"/>
                                    </a:rPr>
                                    <m:t>𝒚</m:t>
                                  </m:r>
                                </m:e>
                                <m:sub>
                                  <m:r>
                                    <a:rPr lang="en-US" altLang="zh-CN" b="1" i="1" smtClean="0">
                                      <a:latin typeface="Cambria Math"/>
                                    </a:rPr>
                                    <m:t>𝒊</m:t>
                                  </m:r>
                                </m:sub>
                              </m:sSub>
                              <m:r>
                                <a:rPr lang="en-US" altLang="zh-CN" b="1" i="1" smtClean="0">
                                  <a:latin typeface="Cambria Math"/>
                                </a:rPr>
                                <m:t>−</m:t>
                              </m:r>
                              <m:r>
                                <a:rPr lang="en-US" altLang="zh-CN" b="1" i="1" smtClean="0">
                                  <a:latin typeface="Cambria Math"/>
                                </a:rPr>
                                <m:t>𝒂</m:t>
                              </m:r>
                              <m:sSub>
                                <m:sSubPr>
                                  <m:ctrlPr>
                                    <a:rPr lang="en-US" altLang="zh-CN" b="1" i="1" smtClean="0">
                                      <a:latin typeface="Cambria Math" panose="02040503050406030204" pitchFamily="18" charset="0"/>
                                    </a:rPr>
                                  </m:ctrlPr>
                                </m:sSubPr>
                                <m:e>
                                  <m:r>
                                    <a:rPr lang="en-US" altLang="zh-CN" b="1" i="1" smtClean="0">
                                      <a:latin typeface="Cambria Math"/>
                                    </a:rPr>
                                    <m:t>𝒙</m:t>
                                  </m:r>
                                </m:e>
                                <m:sub>
                                  <m:r>
                                    <a:rPr lang="en-US" altLang="zh-CN" b="1" i="1" smtClean="0">
                                      <a:latin typeface="Cambria Math"/>
                                    </a:rPr>
                                    <m:t>𝒊</m:t>
                                  </m:r>
                                </m:sub>
                              </m:sSub>
                              <m:r>
                                <a:rPr lang="en-US" altLang="zh-CN" b="1" i="1" smtClean="0">
                                  <a:latin typeface="Cambria Math"/>
                                </a:rPr>
                                <m:t>−</m:t>
                              </m:r>
                              <m:r>
                                <a:rPr lang="en-US" altLang="zh-CN" b="1" i="1" smtClean="0">
                                  <a:latin typeface="Cambria Math"/>
                                </a:rPr>
                                <m:t>𝒃</m:t>
                              </m:r>
                            </m:e>
                          </m:d>
                          <m:r>
                            <a:rPr lang="en-US" altLang="zh-CN" b="1" i="1" smtClean="0">
                              <a:latin typeface="Cambria Math"/>
                            </a:rPr>
                            <m:t>(−</m:t>
                          </m:r>
                          <m:r>
                            <a:rPr lang="en-US" altLang="zh-CN" b="1" i="1" smtClean="0">
                              <a:latin typeface="Cambria Math"/>
                            </a:rPr>
                            <m:t>𝟏</m:t>
                          </m:r>
                          <m:r>
                            <a:rPr lang="en-US" altLang="zh-CN" b="1" i="1" smtClean="0">
                              <a:latin typeface="Cambria Math"/>
                            </a:rPr>
                            <m:t>)=</m:t>
                          </m:r>
                          <m:r>
                            <a:rPr lang="en-US" altLang="zh-CN" b="1" i="1" smtClean="0">
                              <a:latin typeface="Cambria Math"/>
                            </a:rPr>
                            <m:t>𝟎</m:t>
                          </m:r>
                        </m:e>
                      </m:nary>
                    </m:oMath>
                  </m:oMathPara>
                </a14:m>
                <a:endParaRPr lang="zh-CN" altLang="en-US" b="1" dirty="0">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3" name="矩形 2"/>
              <p:cNvSpPr>
                <a:spLocks noRot="1" noChangeAspect="1" noMove="1" noResize="1" noEditPoints="1" noAdjustHandles="1" noChangeArrowheads="1" noChangeShapeType="1" noTextEdit="1"/>
              </p:cNvSpPr>
              <p:nvPr/>
            </p:nvSpPr>
            <p:spPr>
              <a:xfrm>
                <a:off x="186234" y="1891183"/>
                <a:ext cx="4240776" cy="847220"/>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矩形 13"/>
              <p:cNvSpPr/>
              <p:nvPr/>
            </p:nvSpPr>
            <p:spPr>
              <a:xfrm>
                <a:off x="736574" y="3010784"/>
                <a:ext cx="2694071" cy="84856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1" i="1" smtClean="0">
                          <a:latin typeface="Cambria Math"/>
                          <a:ea typeface="Cambria Math"/>
                        </a:rPr>
                        <m:t>→</m:t>
                      </m:r>
                      <m:nary>
                        <m:naryPr>
                          <m:chr m:val="∑"/>
                          <m:ctrlPr>
                            <a:rPr lang="en-US" altLang="zh-CN" b="1" i="1">
                              <a:latin typeface="Cambria Math" panose="02040503050406030204" pitchFamily="18" charset="0"/>
                            </a:rPr>
                          </m:ctrlPr>
                        </m:naryPr>
                        <m:sub>
                          <m:r>
                            <m:rPr>
                              <m:brk m:alnAt="23"/>
                            </m:rPr>
                            <a:rPr lang="en-US" altLang="zh-CN" b="1" i="1" smtClean="0">
                              <a:latin typeface="Cambria Math"/>
                            </a:rPr>
                            <m:t>𝒊</m:t>
                          </m:r>
                          <m:r>
                            <a:rPr lang="en-US" altLang="zh-CN" b="1" i="1" smtClean="0">
                              <a:latin typeface="Cambria Math"/>
                            </a:rPr>
                            <m:t>=</m:t>
                          </m:r>
                          <m:r>
                            <a:rPr lang="en-US" altLang="zh-CN" b="1" i="1" smtClean="0">
                              <a:latin typeface="Cambria Math"/>
                            </a:rPr>
                            <m:t>𝟏</m:t>
                          </m:r>
                        </m:sub>
                        <m:sup>
                          <m:r>
                            <a:rPr lang="en-US" altLang="zh-CN" b="1" i="1" smtClean="0">
                              <a:latin typeface="Cambria Math"/>
                            </a:rPr>
                            <m:t>𝒏</m:t>
                          </m:r>
                        </m:sup>
                        <m:e>
                          <m:d>
                            <m:dPr>
                              <m:ctrlPr>
                                <a:rPr lang="en-US" altLang="zh-CN" b="1" i="1">
                                  <a:latin typeface="Cambria Math" panose="02040503050406030204" pitchFamily="18" charset="0"/>
                                </a:rPr>
                              </m:ctrlPr>
                            </m:dPr>
                            <m:e>
                              <m:sSub>
                                <m:sSubPr>
                                  <m:ctrlPr>
                                    <a:rPr lang="en-US" altLang="zh-CN" b="1" i="1">
                                      <a:latin typeface="Cambria Math" panose="02040503050406030204" pitchFamily="18" charset="0"/>
                                    </a:rPr>
                                  </m:ctrlPr>
                                </m:sSubPr>
                                <m:e>
                                  <m:r>
                                    <a:rPr lang="en-US" altLang="zh-CN" b="1" i="1" smtClean="0">
                                      <a:latin typeface="Cambria Math"/>
                                    </a:rPr>
                                    <m:t>𝒚</m:t>
                                  </m:r>
                                </m:e>
                                <m:sub>
                                  <m:r>
                                    <a:rPr lang="en-US" altLang="zh-CN" b="1" i="1" smtClean="0">
                                      <a:latin typeface="Cambria Math"/>
                                    </a:rPr>
                                    <m:t>𝒊</m:t>
                                  </m:r>
                                </m:sub>
                              </m:sSub>
                              <m:r>
                                <a:rPr lang="en-US" altLang="zh-CN" b="1" i="1" smtClean="0">
                                  <a:latin typeface="Cambria Math"/>
                                </a:rPr>
                                <m:t>−</m:t>
                              </m:r>
                              <m:r>
                                <a:rPr lang="en-US" altLang="zh-CN" b="1" i="1" smtClean="0">
                                  <a:latin typeface="Cambria Math"/>
                                </a:rPr>
                                <m:t>𝒂</m:t>
                              </m:r>
                              <m:sSub>
                                <m:sSubPr>
                                  <m:ctrlPr>
                                    <a:rPr lang="en-US" altLang="zh-CN" b="1" i="1">
                                      <a:latin typeface="Cambria Math" panose="02040503050406030204" pitchFamily="18" charset="0"/>
                                    </a:rPr>
                                  </m:ctrlPr>
                                </m:sSubPr>
                                <m:e>
                                  <m:r>
                                    <a:rPr lang="en-US" altLang="zh-CN" b="1" i="1" smtClean="0">
                                      <a:latin typeface="Cambria Math"/>
                                    </a:rPr>
                                    <m:t>𝒙</m:t>
                                  </m:r>
                                </m:e>
                                <m:sub>
                                  <m:r>
                                    <a:rPr lang="en-US" altLang="zh-CN" b="1" i="1" smtClean="0">
                                      <a:latin typeface="Cambria Math"/>
                                    </a:rPr>
                                    <m:t>𝒊</m:t>
                                  </m:r>
                                </m:sub>
                              </m:sSub>
                              <m:r>
                                <a:rPr lang="en-US" altLang="zh-CN" b="1" i="1" smtClean="0">
                                  <a:latin typeface="Cambria Math"/>
                                </a:rPr>
                                <m:t>−</m:t>
                              </m:r>
                              <m:r>
                                <a:rPr lang="en-US" altLang="zh-CN" b="1" i="1" smtClean="0">
                                  <a:latin typeface="Cambria Math"/>
                                </a:rPr>
                                <m:t>𝒃</m:t>
                              </m:r>
                            </m:e>
                          </m:d>
                          <m:r>
                            <a:rPr lang="en-US" altLang="zh-CN" b="1" i="1" smtClean="0">
                              <a:latin typeface="Cambria Math"/>
                            </a:rPr>
                            <m:t>=</m:t>
                          </m:r>
                          <m:r>
                            <a:rPr lang="en-US" altLang="zh-CN" b="1" i="1" smtClean="0">
                              <a:latin typeface="Cambria Math"/>
                            </a:rPr>
                            <m:t>𝟎</m:t>
                          </m:r>
                        </m:e>
                      </m:nary>
                    </m:oMath>
                  </m:oMathPara>
                </a14:m>
                <a:endParaRPr lang="zh-CN" altLang="en-US" b="1" dirty="0">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14" name="矩形 13"/>
              <p:cNvSpPr>
                <a:spLocks noRot="1" noChangeAspect="1" noMove="1" noResize="1" noEditPoints="1" noAdjustHandles="1" noChangeArrowheads="1" noChangeShapeType="1" noTextEdit="1"/>
              </p:cNvSpPr>
              <p:nvPr/>
            </p:nvSpPr>
            <p:spPr>
              <a:xfrm>
                <a:off x="736574" y="3010784"/>
                <a:ext cx="2694071" cy="848566"/>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矩形 14"/>
              <p:cNvSpPr/>
              <p:nvPr/>
            </p:nvSpPr>
            <p:spPr>
              <a:xfrm>
                <a:off x="736573" y="4196656"/>
                <a:ext cx="3421449" cy="84856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1" i="1" smtClean="0">
                          <a:latin typeface="Cambria Math"/>
                          <a:ea typeface="Cambria Math"/>
                        </a:rPr>
                        <m:t>→</m:t>
                      </m:r>
                      <m:nary>
                        <m:naryPr>
                          <m:chr m:val="∑"/>
                          <m:ctrlPr>
                            <a:rPr lang="en-US" altLang="zh-CN" b="1" i="1">
                              <a:latin typeface="Cambria Math" panose="02040503050406030204" pitchFamily="18" charset="0"/>
                            </a:rPr>
                          </m:ctrlPr>
                        </m:naryPr>
                        <m:sub>
                          <m:r>
                            <m:rPr>
                              <m:brk m:alnAt="23"/>
                            </m:rPr>
                            <a:rPr lang="en-US" altLang="zh-CN" b="1" i="1" smtClean="0">
                              <a:latin typeface="Cambria Math"/>
                            </a:rPr>
                            <m:t>𝒊</m:t>
                          </m:r>
                          <m:r>
                            <a:rPr lang="en-US" altLang="zh-CN" b="1" i="1" smtClean="0">
                              <a:latin typeface="Cambria Math"/>
                            </a:rPr>
                            <m:t>=</m:t>
                          </m:r>
                          <m:r>
                            <a:rPr lang="en-US" altLang="zh-CN" b="1" i="1" smtClean="0">
                              <a:latin typeface="Cambria Math"/>
                            </a:rPr>
                            <m:t>𝟏</m:t>
                          </m:r>
                        </m:sub>
                        <m:sup>
                          <m:r>
                            <a:rPr lang="en-US" altLang="zh-CN" b="1" i="1" smtClean="0">
                              <a:latin typeface="Cambria Math"/>
                            </a:rPr>
                            <m:t>𝒏</m:t>
                          </m:r>
                        </m:sup>
                        <m:e>
                          <m:d>
                            <m:dPr>
                              <m:ctrlPr>
                                <a:rPr lang="en-US" altLang="zh-CN" b="1" i="1" smtClean="0">
                                  <a:latin typeface="Cambria Math" panose="02040503050406030204" pitchFamily="18" charset="0"/>
                                </a:rPr>
                              </m:ctrlPr>
                            </m:dPr>
                            <m:e>
                              <m:sSub>
                                <m:sSubPr>
                                  <m:ctrlPr>
                                    <a:rPr lang="en-US" altLang="zh-CN" b="1" i="1">
                                      <a:latin typeface="Cambria Math" panose="02040503050406030204" pitchFamily="18" charset="0"/>
                                    </a:rPr>
                                  </m:ctrlPr>
                                </m:sSubPr>
                                <m:e>
                                  <m:r>
                                    <a:rPr lang="en-US" altLang="zh-CN" b="1" i="1" smtClean="0">
                                      <a:latin typeface="Cambria Math"/>
                                    </a:rPr>
                                    <m:t>𝒚</m:t>
                                  </m:r>
                                </m:e>
                                <m:sub>
                                  <m:r>
                                    <a:rPr lang="en-US" altLang="zh-CN" b="1" i="1" smtClean="0">
                                      <a:latin typeface="Cambria Math"/>
                                    </a:rPr>
                                    <m:t>𝒊</m:t>
                                  </m:r>
                                </m:sub>
                              </m:sSub>
                            </m:e>
                          </m:d>
                          <m:r>
                            <a:rPr lang="en-US" altLang="zh-CN" b="1" i="1" smtClean="0">
                              <a:latin typeface="Cambria Math"/>
                            </a:rPr>
                            <m:t>−</m:t>
                          </m:r>
                          <m:r>
                            <a:rPr lang="en-US" altLang="zh-CN" b="1" i="1" smtClean="0">
                              <a:latin typeface="Cambria Math"/>
                            </a:rPr>
                            <m:t>𝒂</m:t>
                          </m:r>
                          <m:nary>
                            <m:naryPr>
                              <m:chr m:val="∑"/>
                              <m:ctrlPr>
                                <a:rPr lang="en-US" altLang="zh-CN" b="1" i="1" smtClean="0">
                                  <a:latin typeface="Cambria Math" panose="02040503050406030204" pitchFamily="18" charset="0"/>
                                </a:rPr>
                              </m:ctrlPr>
                            </m:naryPr>
                            <m:sub>
                              <m:r>
                                <m:rPr>
                                  <m:brk m:alnAt="23"/>
                                </m:rPr>
                                <a:rPr lang="en-US" altLang="zh-CN" b="1" i="1" smtClean="0">
                                  <a:latin typeface="Cambria Math"/>
                                </a:rPr>
                                <m:t>𝒊</m:t>
                              </m:r>
                              <m:r>
                                <a:rPr lang="en-US" altLang="zh-CN" b="1" i="1" smtClean="0">
                                  <a:latin typeface="Cambria Math"/>
                                </a:rPr>
                                <m:t>=</m:t>
                              </m:r>
                              <m:r>
                                <a:rPr lang="en-US" altLang="zh-CN" b="1" i="1" smtClean="0">
                                  <a:latin typeface="Cambria Math"/>
                                </a:rPr>
                                <m:t>𝟏</m:t>
                              </m:r>
                            </m:sub>
                            <m:sup>
                              <m:r>
                                <a:rPr lang="en-US" altLang="zh-CN" b="1" i="1" smtClean="0">
                                  <a:latin typeface="Cambria Math"/>
                                </a:rPr>
                                <m:t>𝒏</m:t>
                              </m:r>
                            </m:sup>
                            <m:e>
                              <m:sSub>
                                <m:sSubPr>
                                  <m:ctrlPr>
                                    <a:rPr lang="en-US" altLang="zh-CN" b="1" i="1" smtClean="0">
                                      <a:latin typeface="Cambria Math" panose="02040503050406030204" pitchFamily="18" charset="0"/>
                                    </a:rPr>
                                  </m:ctrlPr>
                                </m:sSubPr>
                                <m:e>
                                  <m:r>
                                    <a:rPr lang="en-US" altLang="zh-CN" b="1" i="1" smtClean="0">
                                      <a:latin typeface="Cambria Math"/>
                                    </a:rPr>
                                    <m:t>𝒙</m:t>
                                  </m:r>
                                </m:e>
                                <m:sub>
                                  <m:r>
                                    <a:rPr lang="en-US" altLang="zh-CN" b="1" i="1" smtClean="0">
                                      <a:latin typeface="Cambria Math"/>
                                    </a:rPr>
                                    <m:t>𝒊</m:t>
                                  </m:r>
                                </m:sub>
                              </m:sSub>
                              <m:r>
                                <a:rPr lang="en-US" altLang="zh-CN" b="1" i="1" smtClean="0">
                                  <a:latin typeface="Cambria Math"/>
                                </a:rPr>
                                <m:t>−</m:t>
                              </m:r>
                              <m:nary>
                                <m:naryPr>
                                  <m:chr m:val="∑"/>
                                  <m:ctrlPr>
                                    <a:rPr lang="en-US" altLang="zh-CN" b="1" i="1" smtClean="0">
                                      <a:latin typeface="Cambria Math" panose="02040503050406030204" pitchFamily="18" charset="0"/>
                                    </a:rPr>
                                  </m:ctrlPr>
                                </m:naryPr>
                                <m:sub>
                                  <m:r>
                                    <m:rPr>
                                      <m:brk m:alnAt="23"/>
                                    </m:rPr>
                                    <a:rPr lang="en-US" altLang="zh-CN" b="1" i="1" smtClean="0">
                                      <a:latin typeface="Cambria Math"/>
                                    </a:rPr>
                                    <m:t>𝒊</m:t>
                                  </m:r>
                                  <m:r>
                                    <a:rPr lang="en-US" altLang="zh-CN" b="1" i="1" smtClean="0">
                                      <a:latin typeface="Cambria Math"/>
                                    </a:rPr>
                                    <m:t>=</m:t>
                                  </m:r>
                                  <m:r>
                                    <a:rPr lang="en-US" altLang="zh-CN" b="1" i="1" smtClean="0">
                                      <a:latin typeface="Cambria Math"/>
                                    </a:rPr>
                                    <m:t>𝟏</m:t>
                                  </m:r>
                                </m:sub>
                                <m:sup>
                                  <m:r>
                                    <a:rPr lang="en-US" altLang="zh-CN" b="1" i="1" smtClean="0">
                                      <a:latin typeface="Cambria Math"/>
                                    </a:rPr>
                                    <m:t>𝒏</m:t>
                                  </m:r>
                                </m:sup>
                                <m:e>
                                  <m:r>
                                    <a:rPr lang="en-US" altLang="zh-CN" b="1" i="1" smtClean="0">
                                      <a:latin typeface="Cambria Math"/>
                                    </a:rPr>
                                    <m:t>𝒃</m:t>
                                  </m:r>
                                </m:e>
                              </m:nary>
                            </m:e>
                          </m:nary>
                          <m:r>
                            <a:rPr lang="en-US" altLang="zh-CN" b="1" i="1" smtClean="0">
                              <a:latin typeface="Cambria Math"/>
                            </a:rPr>
                            <m:t>=</m:t>
                          </m:r>
                          <m:r>
                            <a:rPr lang="en-US" altLang="zh-CN" b="1" i="1" smtClean="0">
                              <a:latin typeface="Cambria Math"/>
                            </a:rPr>
                            <m:t>𝟎</m:t>
                          </m:r>
                        </m:e>
                      </m:nary>
                    </m:oMath>
                  </m:oMathPara>
                </a14:m>
                <a:endParaRPr lang="zh-CN" altLang="en-US" b="1" dirty="0">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15" name="矩形 14"/>
              <p:cNvSpPr>
                <a:spLocks noRot="1" noChangeAspect="1" noMove="1" noResize="1" noEditPoints="1" noAdjustHandles="1" noChangeArrowheads="1" noChangeShapeType="1" noTextEdit="1"/>
              </p:cNvSpPr>
              <p:nvPr/>
            </p:nvSpPr>
            <p:spPr>
              <a:xfrm>
                <a:off x="736573" y="4196656"/>
                <a:ext cx="3421449" cy="848566"/>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p:cNvSpPr/>
              <p:nvPr/>
            </p:nvSpPr>
            <p:spPr>
              <a:xfrm>
                <a:off x="4092908" y="5409196"/>
                <a:ext cx="137249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1" i="1" smtClean="0">
                          <a:latin typeface="Cambria Math"/>
                        </a:rPr>
                        <m:t>𝒃</m:t>
                      </m:r>
                      <m:r>
                        <a:rPr lang="en-US" altLang="zh-CN" b="1" i="1" smtClean="0">
                          <a:latin typeface="Cambria Math"/>
                        </a:rPr>
                        <m:t>=</m:t>
                      </m:r>
                      <m:acc>
                        <m:accPr>
                          <m:chr m:val="̅"/>
                          <m:ctrlPr>
                            <a:rPr lang="zh-CN" altLang="zh-CN" b="1" i="1">
                              <a:latin typeface="Cambria Math" panose="02040503050406030204" pitchFamily="18" charset="0"/>
                            </a:rPr>
                          </m:ctrlPr>
                        </m:accPr>
                        <m:e>
                          <m:r>
                            <a:rPr lang="en-US" altLang="zh-CN" b="1" i="1" smtClean="0">
                              <a:latin typeface="Cambria Math"/>
                            </a:rPr>
                            <m:t>𝒚</m:t>
                          </m:r>
                        </m:e>
                      </m:acc>
                      <m:r>
                        <a:rPr lang="en-US" altLang="zh-CN" b="1" i="1" smtClean="0">
                          <a:latin typeface="Cambria Math"/>
                        </a:rPr>
                        <m:t>−</m:t>
                      </m:r>
                      <m:r>
                        <a:rPr lang="en-US" altLang="zh-CN" b="1" i="1" smtClean="0">
                          <a:latin typeface="Cambria Math"/>
                        </a:rPr>
                        <m:t>𝒂</m:t>
                      </m:r>
                      <m:acc>
                        <m:accPr>
                          <m:chr m:val="̅"/>
                          <m:ctrlPr>
                            <a:rPr lang="zh-CN" altLang="zh-CN" b="1" i="1">
                              <a:latin typeface="Cambria Math" panose="02040503050406030204" pitchFamily="18" charset="0"/>
                            </a:rPr>
                          </m:ctrlPr>
                        </m:accPr>
                        <m:e>
                          <m:r>
                            <a:rPr lang="en-US" altLang="zh-CN" b="1" i="1" smtClean="0">
                              <a:latin typeface="Cambria Math"/>
                            </a:rPr>
                            <m:t>𝒙</m:t>
                          </m:r>
                        </m:e>
                      </m:acc>
                    </m:oMath>
                  </m:oMathPara>
                </a14:m>
                <a:endParaRPr lang="zh-CN" altLang="en-US" b="1" dirty="0">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11" name="矩形 10"/>
              <p:cNvSpPr>
                <a:spLocks noRot="1" noChangeAspect="1" noMove="1" noResize="1" noEditPoints="1" noAdjustHandles="1" noChangeArrowheads="1" noChangeShapeType="1" noTextEdit="1"/>
              </p:cNvSpPr>
              <p:nvPr/>
            </p:nvSpPr>
            <p:spPr>
              <a:xfrm>
                <a:off x="4092908" y="5409196"/>
                <a:ext cx="1372492" cy="369332"/>
              </a:xfrm>
              <a:prstGeom prst="rect">
                <a:avLst/>
              </a:prstGeom>
              <a:blipFill>
                <a:blip r:embed="rId7"/>
                <a:stretch>
                  <a:fillRect r="-22124" b="-819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矩形 16"/>
              <p:cNvSpPr/>
              <p:nvPr/>
            </p:nvSpPr>
            <p:spPr>
              <a:xfrm>
                <a:off x="4416356" y="2145790"/>
                <a:ext cx="4632641" cy="2169825"/>
              </a:xfrm>
              <a:prstGeom prst="rect">
                <a:avLst/>
              </a:prstGeom>
              <a:ln w="31750">
                <a:solidFill>
                  <a:srgbClr val="FF0000"/>
                </a:solidFill>
              </a:ln>
            </p:spPr>
            <p:txBody>
              <a:bodyPr wrap="square">
                <a:spAutoFit/>
              </a:bodyPr>
              <a:lstStyle/>
              <a:p>
                <a:pPr lvl="0">
                  <a:lnSpc>
                    <a:spcPct val="150000"/>
                  </a:lnSpc>
                </a:pPr>
                <a:r>
                  <a:rPr lang="zh-CN" altLang="en-US" b="1" dirty="0">
                    <a:latin typeface="Times New Roman" panose="02020603050405020304" pitchFamily="18" charset="0"/>
                    <a:ea typeface="楷体" panose="02010609060101010101" pitchFamily="49" charset="-122"/>
                    <a:cs typeface="Times New Roman" panose="02020603050405020304" pitchFamily="18" charset="0"/>
                  </a:rPr>
                  <a:t>可以看出：只要给出了训练样本</a:t>
                </a:r>
                <a14:m>
                  <m:oMath xmlns:m="http://schemas.openxmlformats.org/officeDocument/2006/math">
                    <m:d>
                      <m:dPr>
                        <m:ctrlPr>
                          <a:rPr lang="en-US" altLang="zh-CN" b="1" i="1" kern="0">
                            <a:solidFill>
                              <a:srgbClr val="0070C0"/>
                            </a:solidFill>
                            <a:latin typeface="Cambria Math" panose="02040503050406030204" pitchFamily="18" charset="0"/>
                            <a:ea typeface="微软雅黑" pitchFamily="34" charset="-122"/>
                            <a:cs typeface="Times New Roman" pitchFamily="18" charset="0"/>
                          </a:rPr>
                        </m:ctrlPr>
                      </m:dPr>
                      <m:e>
                        <m:sSub>
                          <m:sSubPr>
                            <m:ctrlPr>
                              <a:rPr lang="en-US" altLang="zh-CN" b="1" i="1" kern="0">
                                <a:solidFill>
                                  <a:srgbClr val="0070C0"/>
                                </a:solidFill>
                                <a:latin typeface="Cambria Math" panose="02040503050406030204" pitchFamily="18" charset="0"/>
                                <a:ea typeface="微软雅黑" pitchFamily="34" charset="-122"/>
                                <a:cs typeface="Times New Roman" pitchFamily="18" charset="0"/>
                              </a:rPr>
                            </m:ctrlPr>
                          </m:sSubPr>
                          <m:e>
                            <m:r>
                              <a:rPr lang="en-US" altLang="zh-CN" b="1" i="1" kern="0" smtClean="0">
                                <a:solidFill>
                                  <a:srgbClr val="0070C0"/>
                                </a:solidFill>
                                <a:latin typeface="Cambria Math"/>
                                <a:ea typeface="微软雅黑" pitchFamily="34" charset="-122"/>
                                <a:cs typeface="Times New Roman" pitchFamily="18" charset="0"/>
                              </a:rPr>
                              <m:t>𝒙</m:t>
                            </m:r>
                          </m:e>
                          <m:sub>
                            <m:r>
                              <a:rPr lang="en-US" altLang="zh-CN" b="1" i="1" kern="0" smtClean="0">
                                <a:solidFill>
                                  <a:srgbClr val="0070C0"/>
                                </a:solidFill>
                                <a:latin typeface="Cambria Math"/>
                                <a:ea typeface="微软雅黑" pitchFamily="34" charset="-122"/>
                                <a:cs typeface="Times New Roman" pitchFamily="18" charset="0"/>
                              </a:rPr>
                              <m:t>𝒊</m:t>
                            </m:r>
                          </m:sub>
                        </m:sSub>
                        <m:r>
                          <a:rPr lang="en-US" altLang="zh-CN" b="1" i="1" kern="0" smtClean="0">
                            <a:solidFill>
                              <a:srgbClr val="0070C0"/>
                            </a:solidFill>
                            <a:latin typeface="Cambria Math"/>
                            <a:ea typeface="微软雅黑" pitchFamily="34" charset="-122"/>
                            <a:cs typeface="Times New Roman" pitchFamily="18" charset="0"/>
                          </a:rPr>
                          <m:t>,</m:t>
                        </m:r>
                        <m:sSub>
                          <m:sSubPr>
                            <m:ctrlPr>
                              <a:rPr lang="en-US" altLang="zh-CN" b="1" i="1" kern="0">
                                <a:solidFill>
                                  <a:srgbClr val="0070C0"/>
                                </a:solidFill>
                                <a:latin typeface="Cambria Math" panose="02040503050406030204" pitchFamily="18" charset="0"/>
                                <a:ea typeface="微软雅黑" pitchFamily="34" charset="-122"/>
                                <a:cs typeface="Times New Roman" pitchFamily="18" charset="0"/>
                              </a:rPr>
                            </m:ctrlPr>
                          </m:sSubPr>
                          <m:e>
                            <m:r>
                              <a:rPr lang="en-US" altLang="zh-CN" b="1" i="1" kern="0" smtClean="0">
                                <a:solidFill>
                                  <a:srgbClr val="0070C0"/>
                                </a:solidFill>
                                <a:latin typeface="Cambria Math"/>
                                <a:ea typeface="微软雅黑" pitchFamily="34" charset="-122"/>
                                <a:cs typeface="Times New Roman" pitchFamily="18" charset="0"/>
                              </a:rPr>
                              <m:t>𝒚</m:t>
                            </m:r>
                          </m:e>
                          <m:sub>
                            <m:r>
                              <a:rPr lang="en-US" altLang="zh-CN" b="1" i="1" kern="0" smtClean="0">
                                <a:solidFill>
                                  <a:srgbClr val="0070C0"/>
                                </a:solidFill>
                                <a:latin typeface="Cambria Math"/>
                                <a:ea typeface="微软雅黑" pitchFamily="34" charset="-122"/>
                                <a:cs typeface="Times New Roman" pitchFamily="18" charset="0"/>
                              </a:rPr>
                              <m:t>𝒊</m:t>
                            </m:r>
                          </m:sub>
                        </m:sSub>
                      </m:e>
                    </m:d>
                    <m:r>
                      <a:rPr lang="en-US" altLang="zh-CN" b="1" i="1" kern="0" smtClean="0">
                        <a:solidFill>
                          <a:srgbClr val="0070C0"/>
                        </a:solidFill>
                        <a:latin typeface="Cambria Math"/>
                        <a:ea typeface="微软雅黑" pitchFamily="34" charset="-122"/>
                        <a:cs typeface="Times New Roman" pitchFamily="18" charset="0"/>
                      </a:rPr>
                      <m:t>(</m:t>
                    </m:r>
                    <m:r>
                      <a:rPr lang="en-US" altLang="zh-CN" b="1" i="1" kern="0" smtClean="0">
                        <a:solidFill>
                          <a:srgbClr val="0070C0"/>
                        </a:solidFill>
                        <a:latin typeface="Cambria Math"/>
                        <a:ea typeface="微软雅黑" pitchFamily="34" charset="-122"/>
                        <a:cs typeface="Times New Roman" pitchFamily="18" charset="0"/>
                      </a:rPr>
                      <m:t>𝒊</m:t>
                    </m:r>
                    <m:r>
                      <a:rPr lang="en-US" altLang="zh-CN" b="1" i="1" kern="0" smtClean="0">
                        <a:solidFill>
                          <a:srgbClr val="0070C0"/>
                        </a:solidFill>
                        <a:latin typeface="Cambria Math"/>
                        <a:ea typeface="微软雅黑" pitchFamily="34" charset="-122"/>
                        <a:cs typeface="Times New Roman" pitchFamily="18" charset="0"/>
                      </a:rPr>
                      <m:t>=</m:t>
                    </m:r>
                    <m:r>
                      <a:rPr lang="en-US" altLang="zh-CN" b="1" i="1" kern="0" smtClean="0">
                        <a:solidFill>
                          <a:srgbClr val="0070C0"/>
                        </a:solidFill>
                        <a:latin typeface="Cambria Math"/>
                        <a:ea typeface="微软雅黑" pitchFamily="34" charset="-122"/>
                        <a:cs typeface="Times New Roman" pitchFamily="18" charset="0"/>
                      </a:rPr>
                      <m:t>𝟏</m:t>
                    </m:r>
                    <m:r>
                      <a:rPr lang="en-US" altLang="zh-CN" b="1" i="1" kern="0" smtClean="0">
                        <a:solidFill>
                          <a:srgbClr val="0070C0"/>
                        </a:solidFill>
                        <a:latin typeface="Cambria Math"/>
                        <a:ea typeface="微软雅黑" pitchFamily="34" charset="-122"/>
                        <a:cs typeface="Times New Roman" pitchFamily="18" charset="0"/>
                      </a:rPr>
                      <m:t>,…,</m:t>
                    </m:r>
                    <m:r>
                      <a:rPr lang="en-US" altLang="zh-CN" b="1" i="1" kern="0" smtClean="0">
                        <a:solidFill>
                          <a:srgbClr val="0070C0"/>
                        </a:solidFill>
                        <a:latin typeface="Cambria Math"/>
                        <a:ea typeface="微软雅黑" pitchFamily="34" charset="-122"/>
                        <a:cs typeface="Times New Roman" pitchFamily="18" charset="0"/>
                      </a:rPr>
                      <m:t>𝒏</m:t>
                    </m:r>
                    <m:r>
                      <a:rPr lang="en-US" altLang="zh-CN" b="1" i="1" kern="0" smtClean="0">
                        <a:solidFill>
                          <a:srgbClr val="0070C0"/>
                        </a:solidFill>
                        <a:latin typeface="Cambria Math"/>
                        <a:ea typeface="微软雅黑" pitchFamily="34" charset="-122"/>
                        <a:cs typeface="Times New Roman" pitchFamily="18" charset="0"/>
                      </a:rPr>
                      <m:t>)</m:t>
                    </m:r>
                  </m:oMath>
                </a14:m>
                <a:r>
                  <a:rPr lang="zh-CN" altLang="en-US" b="1" kern="0" dirty="0">
                    <a:solidFill>
                      <a:srgbClr val="0070C0"/>
                    </a:solidFill>
                    <a:latin typeface="Times New Roman" panose="02020603050405020304" pitchFamily="18" charset="0"/>
                    <a:ea typeface="楷体" panose="02010609060101010101" pitchFamily="49" charset="-122"/>
                    <a:cs typeface="Times New Roman" panose="02020603050405020304" pitchFamily="18" charset="0"/>
                  </a:rPr>
                  <a:t> </a:t>
                </a:r>
                <a:r>
                  <a:rPr lang="en-US" altLang="zh-CN" b="1"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b="1" kern="0" dirty="0">
                    <a:solidFill>
                      <a:srgbClr val="0070C0"/>
                    </a:solidFill>
                    <a:latin typeface="Times New Roman" panose="02020603050405020304" pitchFamily="18" charset="0"/>
                    <a:ea typeface="楷体" panose="02010609060101010101" pitchFamily="49" charset="-122"/>
                    <a:cs typeface="Times New Roman" panose="02020603050405020304" pitchFamily="18" charset="0"/>
                  </a:rPr>
                  <a:t> </a:t>
                </a:r>
                <a:r>
                  <a:rPr lang="zh-CN" altLang="en-US" b="1" dirty="0">
                    <a:latin typeface="Times New Roman" panose="02020603050405020304" pitchFamily="18" charset="0"/>
                    <a:ea typeface="楷体" panose="02010609060101010101" pitchFamily="49" charset="-122"/>
                    <a:cs typeface="Times New Roman" panose="02020603050405020304" pitchFamily="18" charset="0"/>
                  </a:rPr>
                  <a:t>我们就可以从训练样本出发，建立一个线性回归方程，使得对训练样本数据而言，该线性回归方程预测的结果与样本标注结果之间的差值和最小</a:t>
                </a:r>
                <a:r>
                  <a:rPr lang="zh-CN" altLang="zh-CN" b="1" dirty="0">
                    <a:latin typeface="Times New Roman" panose="02020603050405020304" pitchFamily="18" charset="0"/>
                    <a:ea typeface="楷体" panose="02010609060101010101" pitchFamily="49" charset="-122"/>
                    <a:cs typeface="Times New Roman" panose="02020603050405020304" pitchFamily="18" charset="0"/>
                  </a:rPr>
                  <a:t>。</a:t>
                </a:r>
              </a:p>
            </p:txBody>
          </p:sp>
        </mc:Choice>
        <mc:Fallback xmlns="">
          <p:sp>
            <p:nvSpPr>
              <p:cNvPr id="17" name="矩形 16"/>
              <p:cNvSpPr>
                <a:spLocks noRot="1" noChangeAspect="1" noMove="1" noResize="1" noEditPoints="1" noAdjustHandles="1" noChangeArrowheads="1" noChangeShapeType="1" noTextEdit="1"/>
              </p:cNvSpPr>
              <p:nvPr/>
            </p:nvSpPr>
            <p:spPr>
              <a:xfrm>
                <a:off x="4416356" y="2145790"/>
                <a:ext cx="4632641" cy="2169825"/>
              </a:xfrm>
              <a:prstGeom prst="rect">
                <a:avLst/>
              </a:prstGeom>
              <a:blipFill>
                <a:blip r:embed="rId8"/>
                <a:stretch>
                  <a:fillRect l="-784"/>
                </a:stretch>
              </a:blipFill>
              <a:ln w="31750">
                <a:solidFill>
                  <a:srgbClr val="FF0000"/>
                </a:solidFill>
              </a:ln>
            </p:spPr>
            <p:txBody>
              <a:bodyPr/>
              <a:lstStyle/>
              <a:p>
                <a:r>
                  <a:rPr lang="zh-CN" altLang="en-US">
                    <a:noFill/>
                  </a:rPr>
                  <a:t> </a:t>
                </a:r>
              </a:p>
            </p:txBody>
          </p:sp>
        </mc:Fallback>
      </mc:AlternateContent>
      <p:grpSp>
        <p:nvGrpSpPr>
          <p:cNvPr id="18" name="组合 17"/>
          <p:cNvGrpSpPr/>
          <p:nvPr/>
        </p:nvGrpSpPr>
        <p:grpSpPr>
          <a:xfrm>
            <a:off x="5806062" y="5188795"/>
            <a:ext cx="2408457" cy="1111116"/>
            <a:chOff x="4863884" y="3942610"/>
            <a:chExt cx="2712573" cy="1033153"/>
          </a:xfrm>
        </p:grpSpPr>
        <p:sp>
          <p:nvSpPr>
            <p:cNvPr id="19" name="椭圆形标注 18"/>
            <p:cNvSpPr/>
            <p:nvPr/>
          </p:nvSpPr>
          <p:spPr>
            <a:xfrm>
              <a:off x="4863884" y="3942610"/>
              <a:ext cx="2712573" cy="1033153"/>
            </a:xfrm>
            <a:prstGeom prst="wedgeEllipseCallou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b="1" dirty="0">
                <a:latin typeface="Times New Roman" panose="02020603050405020304" pitchFamily="18" charset="0"/>
                <a:ea typeface="楷体" panose="02010609060101010101" pitchFamily="49"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0" name="矩形 19"/>
                <p:cNvSpPr/>
                <p:nvPr/>
              </p:nvSpPr>
              <p:spPr>
                <a:xfrm>
                  <a:off x="4863884" y="4083537"/>
                  <a:ext cx="2625145" cy="65082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1" i="1" smtClean="0">
                            <a:latin typeface="Cambria Math"/>
                            <a:ea typeface="Cambria Math"/>
                          </a:rPr>
                          <m:t>𝒂</m:t>
                        </m:r>
                        <m:r>
                          <a:rPr lang="en-US" altLang="zh-CN" b="1" i="1" smtClean="0">
                            <a:latin typeface="Cambria Math"/>
                            <a:ea typeface="Cambria Math"/>
                          </a:rPr>
                          <m:t>=</m:t>
                        </m:r>
                        <m:f>
                          <m:fPr>
                            <m:ctrlPr>
                              <a:rPr lang="en-US" altLang="zh-CN" b="1" i="1" smtClean="0">
                                <a:latin typeface="Cambria Math" panose="02040503050406030204" pitchFamily="18" charset="0"/>
                                <a:ea typeface="Cambria Math"/>
                              </a:rPr>
                            </m:ctrlPr>
                          </m:fPr>
                          <m:num>
                            <m:nary>
                              <m:naryPr>
                                <m:chr m:val="∑"/>
                                <m:ctrlPr>
                                  <a:rPr lang="en-US" altLang="zh-CN" b="1" i="1" smtClean="0">
                                    <a:latin typeface="Cambria Math" panose="02040503050406030204" pitchFamily="18" charset="0"/>
                                    <a:ea typeface="Cambria Math"/>
                                  </a:rPr>
                                </m:ctrlPr>
                              </m:naryPr>
                              <m:sub>
                                <m:r>
                                  <m:rPr>
                                    <m:brk m:alnAt="23"/>
                                  </m:rPr>
                                  <a:rPr lang="en-US" altLang="zh-CN" b="1" i="1" smtClean="0">
                                    <a:latin typeface="Cambria Math"/>
                                    <a:ea typeface="Cambria Math"/>
                                  </a:rPr>
                                  <m:t>𝒊</m:t>
                                </m:r>
                                <m:r>
                                  <a:rPr lang="en-US" altLang="zh-CN" b="1" i="1" smtClean="0">
                                    <a:latin typeface="Cambria Math"/>
                                    <a:ea typeface="Cambria Math"/>
                                  </a:rPr>
                                  <m:t>=</m:t>
                                </m:r>
                                <m:r>
                                  <a:rPr lang="en-US" altLang="zh-CN" b="1" i="1" smtClean="0">
                                    <a:latin typeface="Cambria Math"/>
                                    <a:ea typeface="Cambria Math"/>
                                  </a:rPr>
                                  <m:t>𝟎</m:t>
                                </m:r>
                              </m:sub>
                              <m:sup>
                                <m:r>
                                  <a:rPr lang="en-US" altLang="zh-CN" b="1" i="1" smtClean="0">
                                    <a:latin typeface="Cambria Math"/>
                                    <a:ea typeface="Cambria Math"/>
                                  </a:rPr>
                                  <m:t>𝒏</m:t>
                                </m:r>
                              </m:sup>
                              <m:e>
                                <m:sSub>
                                  <m:sSubPr>
                                    <m:ctrlPr>
                                      <a:rPr lang="en-US" altLang="zh-CN" b="1" i="1" smtClean="0">
                                        <a:latin typeface="Cambria Math" panose="02040503050406030204" pitchFamily="18" charset="0"/>
                                        <a:ea typeface="Cambria Math"/>
                                      </a:rPr>
                                    </m:ctrlPr>
                                  </m:sSubPr>
                                  <m:e>
                                    <m:r>
                                      <a:rPr lang="en-US" altLang="zh-CN" b="1" i="1" smtClean="0">
                                        <a:latin typeface="Cambria Math"/>
                                        <a:ea typeface="Cambria Math"/>
                                      </a:rPr>
                                      <m:t>𝒙</m:t>
                                    </m:r>
                                  </m:e>
                                  <m:sub>
                                    <m:r>
                                      <a:rPr lang="en-US" altLang="zh-CN" b="1" i="1" smtClean="0">
                                        <a:latin typeface="Cambria Math"/>
                                        <a:ea typeface="Cambria Math"/>
                                      </a:rPr>
                                      <m:t>𝒊</m:t>
                                    </m:r>
                                  </m:sub>
                                </m:sSub>
                                <m:sSub>
                                  <m:sSubPr>
                                    <m:ctrlPr>
                                      <a:rPr lang="en-US" altLang="zh-CN" b="1" i="1" smtClean="0">
                                        <a:latin typeface="Cambria Math" panose="02040503050406030204" pitchFamily="18" charset="0"/>
                                        <a:ea typeface="Cambria Math"/>
                                      </a:rPr>
                                    </m:ctrlPr>
                                  </m:sSubPr>
                                  <m:e>
                                    <m:r>
                                      <a:rPr lang="en-US" altLang="zh-CN" b="1" i="1" smtClean="0">
                                        <a:latin typeface="Cambria Math"/>
                                        <a:ea typeface="Cambria Math"/>
                                      </a:rPr>
                                      <m:t>𝒚</m:t>
                                    </m:r>
                                  </m:e>
                                  <m:sub>
                                    <m:r>
                                      <a:rPr lang="en-US" altLang="zh-CN" b="1" i="1" smtClean="0">
                                        <a:latin typeface="Cambria Math"/>
                                        <a:ea typeface="Cambria Math"/>
                                      </a:rPr>
                                      <m:t>𝒊</m:t>
                                    </m:r>
                                  </m:sub>
                                </m:sSub>
                                <m:r>
                                  <a:rPr lang="en-US" altLang="zh-CN" b="1" i="1" smtClean="0">
                                    <a:latin typeface="Cambria Math"/>
                                    <a:ea typeface="Cambria Math"/>
                                  </a:rPr>
                                  <m:t>−</m:t>
                                </m:r>
                                <m:r>
                                  <a:rPr lang="en-US" altLang="zh-CN" b="1" i="1" smtClean="0">
                                    <a:latin typeface="Cambria Math"/>
                                    <a:ea typeface="Cambria Math"/>
                                  </a:rPr>
                                  <m:t>𝒏</m:t>
                                </m:r>
                                <m:acc>
                                  <m:accPr>
                                    <m:chr m:val="̅"/>
                                    <m:ctrlPr>
                                      <a:rPr lang="en-US" altLang="zh-CN" b="1" i="1" smtClean="0">
                                        <a:latin typeface="Cambria Math" panose="02040503050406030204" pitchFamily="18" charset="0"/>
                                        <a:ea typeface="黑体" panose="02010609060101010101" pitchFamily="49" charset="-122"/>
                                      </a:rPr>
                                    </m:ctrlPr>
                                  </m:accPr>
                                  <m:e>
                                    <m:r>
                                      <a:rPr lang="en-US" altLang="zh-CN" b="1" i="1" smtClean="0">
                                        <a:latin typeface="Cambria Math"/>
                                        <a:ea typeface="黑体" panose="02010609060101010101" pitchFamily="49" charset="-122"/>
                                      </a:rPr>
                                      <m:t>𝒙</m:t>
                                    </m:r>
                                  </m:e>
                                </m:acc>
                              </m:e>
                            </m:nary>
                            <m:acc>
                              <m:accPr>
                                <m:chr m:val="̅"/>
                                <m:ctrlPr>
                                  <a:rPr lang="en-US" altLang="zh-CN" b="1" i="1">
                                    <a:latin typeface="Cambria Math" panose="02040503050406030204" pitchFamily="18" charset="0"/>
                                    <a:ea typeface="黑体" panose="02010609060101010101" pitchFamily="49" charset="-122"/>
                                  </a:rPr>
                                </m:ctrlPr>
                              </m:accPr>
                              <m:e>
                                <m:r>
                                  <a:rPr lang="en-US" altLang="zh-CN" b="1" i="1" smtClean="0">
                                    <a:latin typeface="Cambria Math"/>
                                    <a:ea typeface="黑体" panose="02010609060101010101" pitchFamily="49" charset="-122"/>
                                  </a:rPr>
                                  <m:t>𝒚</m:t>
                                </m:r>
                              </m:e>
                            </m:acc>
                          </m:num>
                          <m:den>
                            <m:nary>
                              <m:naryPr>
                                <m:chr m:val="∑"/>
                                <m:ctrlPr>
                                  <a:rPr lang="en-US" altLang="zh-CN" b="1" i="1" smtClean="0">
                                    <a:latin typeface="Cambria Math" panose="02040503050406030204" pitchFamily="18" charset="0"/>
                                    <a:ea typeface="Cambria Math"/>
                                  </a:rPr>
                                </m:ctrlPr>
                              </m:naryPr>
                              <m:sub>
                                <m:r>
                                  <m:rPr>
                                    <m:brk m:alnAt="23"/>
                                  </m:rPr>
                                  <a:rPr lang="en-US" altLang="zh-CN" b="1" i="1" smtClean="0">
                                    <a:latin typeface="Cambria Math"/>
                                    <a:ea typeface="Cambria Math"/>
                                  </a:rPr>
                                  <m:t>𝒊</m:t>
                                </m:r>
                                <m:r>
                                  <a:rPr lang="en-US" altLang="zh-CN" b="1" i="1" smtClean="0">
                                    <a:latin typeface="Cambria Math"/>
                                    <a:ea typeface="Cambria Math"/>
                                  </a:rPr>
                                  <m:t>=</m:t>
                                </m:r>
                                <m:r>
                                  <a:rPr lang="en-US" altLang="zh-CN" b="1" i="1" smtClean="0">
                                    <a:latin typeface="Cambria Math"/>
                                    <a:ea typeface="Cambria Math"/>
                                  </a:rPr>
                                  <m:t>𝟏</m:t>
                                </m:r>
                              </m:sub>
                              <m:sup>
                                <m:r>
                                  <a:rPr lang="en-US" altLang="zh-CN" b="1" i="1" smtClean="0">
                                    <a:latin typeface="Cambria Math"/>
                                    <a:ea typeface="Cambria Math"/>
                                  </a:rPr>
                                  <m:t>𝒏</m:t>
                                </m:r>
                              </m:sup>
                              <m:e>
                                <m:sSub>
                                  <m:sSubPr>
                                    <m:ctrlPr>
                                      <a:rPr lang="en-US" altLang="zh-CN" b="1" i="1" smtClean="0">
                                        <a:latin typeface="Cambria Math" panose="02040503050406030204" pitchFamily="18" charset="0"/>
                                        <a:ea typeface="Cambria Math"/>
                                      </a:rPr>
                                    </m:ctrlPr>
                                  </m:sSubPr>
                                  <m:e>
                                    <m:r>
                                      <a:rPr lang="en-US" altLang="zh-CN" b="1" i="1" smtClean="0">
                                        <a:latin typeface="Cambria Math"/>
                                        <a:ea typeface="Cambria Math"/>
                                      </a:rPr>
                                      <m:t>𝒙</m:t>
                                    </m:r>
                                  </m:e>
                                  <m:sub>
                                    <m:r>
                                      <a:rPr lang="en-US" altLang="zh-CN" b="1" i="1" smtClean="0">
                                        <a:latin typeface="Cambria Math"/>
                                        <a:ea typeface="Cambria Math"/>
                                      </a:rPr>
                                      <m:t>𝒊</m:t>
                                    </m:r>
                                  </m:sub>
                                </m:sSub>
                                <m:sSub>
                                  <m:sSubPr>
                                    <m:ctrlPr>
                                      <a:rPr lang="en-US" altLang="zh-CN" b="1" i="1" smtClean="0">
                                        <a:latin typeface="Cambria Math" panose="02040503050406030204" pitchFamily="18" charset="0"/>
                                        <a:ea typeface="Cambria Math"/>
                                      </a:rPr>
                                    </m:ctrlPr>
                                  </m:sSubPr>
                                  <m:e>
                                    <m:r>
                                      <a:rPr lang="en-US" altLang="zh-CN" b="1" i="1" smtClean="0">
                                        <a:latin typeface="Cambria Math"/>
                                        <a:ea typeface="Cambria Math"/>
                                      </a:rPr>
                                      <m:t>𝒙</m:t>
                                    </m:r>
                                  </m:e>
                                  <m:sub>
                                    <m:r>
                                      <a:rPr lang="en-US" altLang="zh-CN" b="1" i="1" smtClean="0">
                                        <a:latin typeface="Cambria Math"/>
                                        <a:ea typeface="Cambria Math"/>
                                      </a:rPr>
                                      <m:t>𝒊</m:t>
                                    </m:r>
                                  </m:sub>
                                </m:sSub>
                                <m:r>
                                  <a:rPr lang="en-US" altLang="zh-CN" b="1" i="1" smtClean="0">
                                    <a:latin typeface="Cambria Math"/>
                                    <a:ea typeface="Cambria Math"/>
                                  </a:rPr>
                                  <m:t>−</m:t>
                                </m:r>
                                <m:r>
                                  <a:rPr lang="en-US" altLang="zh-CN" b="1" i="1" smtClean="0">
                                    <a:latin typeface="Cambria Math"/>
                                    <a:ea typeface="Cambria Math"/>
                                  </a:rPr>
                                  <m:t>𝒏</m:t>
                                </m:r>
                                <m:sSup>
                                  <m:sSupPr>
                                    <m:ctrlPr>
                                      <a:rPr lang="en-US" altLang="zh-CN" b="1" i="1" smtClean="0">
                                        <a:latin typeface="Cambria Math" panose="02040503050406030204" pitchFamily="18" charset="0"/>
                                        <a:ea typeface="Cambria Math"/>
                                      </a:rPr>
                                    </m:ctrlPr>
                                  </m:sSupPr>
                                  <m:e>
                                    <m:acc>
                                      <m:accPr>
                                        <m:chr m:val="̅"/>
                                        <m:ctrlPr>
                                          <a:rPr lang="en-US" altLang="zh-CN" b="1" i="1" smtClean="0">
                                            <a:latin typeface="Cambria Math" panose="02040503050406030204" pitchFamily="18" charset="0"/>
                                            <a:ea typeface="Cambria Math"/>
                                          </a:rPr>
                                        </m:ctrlPr>
                                      </m:accPr>
                                      <m:e>
                                        <m:r>
                                          <a:rPr lang="en-US" altLang="zh-CN" b="1" i="1" smtClean="0">
                                            <a:latin typeface="Cambria Math"/>
                                            <a:ea typeface="Cambria Math"/>
                                          </a:rPr>
                                          <m:t>𝒙</m:t>
                                        </m:r>
                                      </m:e>
                                    </m:acc>
                                  </m:e>
                                  <m:sup>
                                    <m:r>
                                      <a:rPr lang="en-US" altLang="zh-CN" b="1" i="1" smtClean="0">
                                        <a:latin typeface="Cambria Math"/>
                                        <a:ea typeface="Cambria Math"/>
                                      </a:rPr>
                                      <m:t>𝟐</m:t>
                                    </m:r>
                                  </m:sup>
                                </m:sSup>
                              </m:e>
                            </m:nary>
                          </m:den>
                        </m:f>
                      </m:oMath>
                    </m:oMathPara>
                  </a14:m>
                  <a:endParaRPr lang="zh-CN" altLang="en-US" b="1" dirty="0">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20" name="矩形 19"/>
                <p:cNvSpPr>
                  <a:spLocks noRot="1" noChangeAspect="1" noMove="1" noResize="1" noEditPoints="1" noAdjustHandles="1" noChangeArrowheads="1" noChangeShapeType="1" noTextEdit="1"/>
                </p:cNvSpPr>
                <p:nvPr/>
              </p:nvSpPr>
              <p:spPr>
                <a:xfrm>
                  <a:off x="4863884" y="4083537"/>
                  <a:ext cx="2625145" cy="650823"/>
                </a:xfrm>
                <a:prstGeom prst="rect">
                  <a:avLst/>
                </a:prstGeom>
                <a:blipFill>
                  <a:blip r:embed="rId9"/>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22" name="矩形 21"/>
              <p:cNvSpPr/>
              <p:nvPr/>
            </p:nvSpPr>
            <p:spPr>
              <a:xfrm>
                <a:off x="699499" y="5489592"/>
                <a:ext cx="2751971"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000" b="1" i="1" smtClean="0">
                          <a:latin typeface="Cambria Math"/>
                          <a:ea typeface="Cambria Math"/>
                        </a:rPr>
                        <m:t>→</m:t>
                      </m:r>
                      <m:r>
                        <a:rPr lang="en-US" altLang="zh-CN" sz="2000" b="1" i="1" smtClean="0">
                          <a:latin typeface="Cambria Math"/>
                          <a:ea typeface="Cambria Math"/>
                        </a:rPr>
                        <m:t>𝒏</m:t>
                      </m:r>
                      <m:acc>
                        <m:accPr>
                          <m:chr m:val="̅"/>
                          <m:ctrlPr>
                            <a:rPr lang="en-US" altLang="zh-CN" sz="2000" b="1" i="1" smtClean="0">
                              <a:latin typeface="Cambria Math" panose="02040503050406030204" pitchFamily="18" charset="0"/>
                              <a:ea typeface="Cambria Math"/>
                            </a:rPr>
                          </m:ctrlPr>
                        </m:accPr>
                        <m:e>
                          <m:r>
                            <a:rPr lang="en-US" altLang="zh-CN" sz="2000" b="1" i="1" smtClean="0">
                              <a:latin typeface="Cambria Math"/>
                              <a:ea typeface="Cambria Math"/>
                            </a:rPr>
                            <m:t>𝒚</m:t>
                          </m:r>
                        </m:e>
                      </m:acc>
                      <m:r>
                        <a:rPr lang="en-US" altLang="zh-CN" sz="2000" b="1" i="1" smtClean="0">
                          <a:latin typeface="Cambria Math"/>
                          <a:ea typeface="Cambria Math"/>
                        </a:rPr>
                        <m:t>−</m:t>
                      </m:r>
                      <m:r>
                        <a:rPr lang="en-US" altLang="zh-CN" sz="2000" b="1" i="1" smtClean="0">
                          <a:latin typeface="Cambria Math"/>
                          <a:ea typeface="Cambria Math"/>
                        </a:rPr>
                        <m:t>𝒂𝒏</m:t>
                      </m:r>
                      <m:acc>
                        <m:accPr>
                          <m:chr m:val="̅"/>
                          <m:ctrlPr>
                            <a:rPr lang="en-US" altLang="zh-CN" sz="2000" b="1" i="1" smtClean="0">
                              <a:latin typeface="Cambria Math" panose="02040503050406030204" pitchFamily="18" charset="0"/>
                              <a:ea typeface="Cambria Math"/>
                            </a:rPr>
                          </m:ctrlPr>
                        </m:accPr>
                        <m:e>
                          <m:r>
                            <a:rPr lang="en-US" altLang="zh-CN" sz="2000" b="1" i="1" smtClean="0">
                              <a:latin typeface="Cambria Math"/>
                              <a:ea typeface="Cambria Math"/>
                            </a:rPr>
                            <m:t>𝒙</m:t>
                          </m:r>
                        </m:e>
                      </m:acc>
                      <m:r>
                        <a:rPr lang="en-US" altLang="zh-CN" sz="2000" b="1" i="1" smtClean="0">
                          <a:latin typeface="Cambria Math"/>
                          <a:ea typeface="Cambria Math"/>
                        </a:rPr>
                        <m:t>−</m:t>
                      </m:r>
                      <m:r>
                        <a:rPr lang="en-US" altLang="zh-CN" sz="2000" b="1" i="1" smtClean="0">
                          <a:latin typeface="Cambria Math"/>
                          <a:ea typeface="Cambria Math"/>
                        </a:rPr>
                        <m:t>𝒏𝒃</m:t>
                      </m:r>
                      <m:r>
                        <a:rPr lang="en-US" altLang="zh-CN" sz="2000" b="1" i="1" smtClean="0">
                          <a:latin typeface="Cambria Math"/>
                          <a:ea typeface="Cambria Math"/>
                        </a:rPr>
                        <m:t>=</m:t>
                      </m:r>
                      <m:r>
                        <a:rPr lang="en-US" altLang="zh-CN" sz="2000" b="1" i="1" smtClean="0">
                          <a:latin typeface="Cambria Math"/>
                          <a:ea typeface="Cambria Math"/>
                        </a:rPr>
                        <m:t>𝟎</m:t>
                      </m:r>
                    </m:oMath>
                  </m:oMathPara>
                </a14:m>
                <a:endParaRPr lang="zh-CN" altLang="en-US" sz="2000" b="1" dirty="0">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22" name="矩形 21"/>
              <p:cNvSpPr>
                <a:spLocks noRot="1" noChangeAspect="1" noMove="1" noResize="1" noEditPoints="1" noAdjustHandles="1" noChangeArrowheads="1" noChangeShapeType="1" noTextEdit="1"/>
              </p:cNvSpPr>
              <p:nvPr/>
            </p:nvSpPr>
            <p:spPr>
              <a:xfrm>
                <a:off x="699499" y="5489592"/>
                <a:ext cx="2751971" cy="400110"/>
              </a:xfrm>
              <a:prstGeom prst="rect">
                <a:avLst/>
              </a:prstGeom>
              <a:blipFill>
                <a:blip r:embed="rId10"/>
                <a:stretch>
                  <a:fillRect b="-10769"/>
                </a:stretch>
              </a:blipFill>
            </p:spPr>
            <p:txBody>
              <a:bodyPr/>
              <a:lstStyle/>
              <a:p>
                <a:r>
                  <a:rPr lang="zh-CN" altLang="en-US">
                    <a:noFill/>
                  </a:rPr>
                  <a:t> </a:t>
                </a:r>
              </a:p>
            </p:txBody>
          </p:sp>
        </mc:Fallback>
      </mc:AlternateContent>
      <p:sp>
        <p:nvSpPr>
          <p:cNvPr id="5" name="右箭头 4"/>
          <p:cNvSpPr/>
          <p:nvPr/>
        </p:nvSpPr>
        <p:spPr>
          <a:xfrm>
            <a:off x="3511312" y="5421142"/>
            <a:ext cx="437773" cy="535001"/>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b="1"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23" name="标题 1">
            <a:extLst>
              <a:ext uri="{FF2B5EF4-FFF2-40B4-BE49-F238E27FC236}">
                <a16:creationId xmlns:a16="http://schemas.microsoft.com/office/drawing/2014/main" id="{17882032-99F4-448E-AFC1-8E1C4A5710E4}"/>
              </a:ext>
            </a:extLst>
          </p:cNvPr>
          <p:cNvSpPr>
            <a:spLocks noGrp="1"/>
          </p:cNvSpPr>
          <p:nvPr>
            <p:ph type="title"/>
          </p:nvPr>
        </p:nvSpPr>
        <p:spPr>
          <a:xfrm>
            <a:off x="0" y="4763"/>
            <a:ext cx="9144000" cy="817562"/>
          </a:xfrm>
        </p:spPr>
        <p:txBody>
          <a:bodyPr/>
          <a:lstStyle/>
          <a:p>
            <a:pPr marL="0" defTabSz="914400" fontAlgn="base">
              <a:spcAft>
                <a:spcPct val="0"/>
              </a:spcAft>
              <a:defRPr/>
            </a:pPr>
            <a:r>
              <a:rPr lang="zh-CN" altLang="en-US" sz="2400" dirty="0">
                <a:latin typeface="Times New Roman" panose="02020603050405020304" pitchFamily="18" charset="0"/>
                <a:cs typeface="Times New Roman" panose="02020603050405020304" pitchFamily="18" charset="0"/>
              </a:rPr>
              <a:t>线性回归：</a:t>
            </a:r>
            <a:r>
              <a:rPr lang="zh-CN" altLang="en-US" sz="2400" kern="0" dirty="0">
                <a:solidFill>
                  <a:srgbClr val="0070C0"/>
                </a:solidFill>
                <a:latin typeface="Times New Roman" pitchFamily="18" charset="0"/>
                <a:cs typeface="Times New Roman" pitchFamily="18" charset="0"/>
              </a:rPr>
              <a:t>一元线性回归</a:t>
            </a:r>
          </a:p>
        </p:txBody>
      </p:sp>
    </p:spTree>
    <p:extLst>
      <p:ext uri="{BB962C8B-B14F-4D97-AF65-F5344CB8AC3E}">
        <p14:creationId xmlns:p14="http://schemas.microsoft.com/office/powerpoint/2010/main" val="789491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椭圆形标注 15"/>
          <p:cNvSpPr/>
          <p:nvPr/>
        </p:nvSpPr>
        <p:spPr>
          <a:xfrm>
            <a:off x="1006903" y="2177153"/>
            <a:ext cx="2712573" cy="1054721"/>
          </a:xfrm>
          <a:prstGeom prst="wedgeEllipseCallou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b="1" dirty="0">
              <a:latin typeface="Times New Roman" panose="02020603050405020304" pitchFamily="18" charset="0"/>
              <a:ea typeface="楷体" panose="02010609060101010101" pitchFamily="49"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3" name="矩形 12"/>
              <p:cNvSpPr/>
              <p:nvPr/>
            </p:nvSpPr>
            <p:spPr>
              <a:xfrm>
                <a:off x="167426" y="1233446"/>
                <a:ext cx="4726378" cy="369332"/>
              </a:xfrm>
              <a:prstGeom prst="rect">
                <a:avLst/>
              </a:prstGeom>
            </p:spPr>
            <p:txBody>
              <a:bodyPr wrap="square">
                <a:spAutoFit/>
              </a:bodyPr>
              <a:lstStyle/>
              <a:p>
                <a:pPr algn="ctr"/>
                <a:r>
                  <a:rPr lang="zh-CN" altLang="en-US" b="1" dirty="0">
                    <a:latin typeface="Times New Roman" panose="02020603050405020304" pitchFamily="18" charset="0"/>
                    <a:ea typeface="楷体" panose="02010609060101010101" pitchFamily="49" charset="-122"/>
                    <a:cs typeface="Times New Roman" panose="02020603050405020304" pitchFamily="18" charset="0"/>
                  </a:rPr>
                  <a:t>回归模型参数求取：</a:t>
                </a:r>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a:rPr>
                          <m:t>𝒚</m:t>
                        </m:r>
                      </m:e>
                      <m:sub>
                        <m:r>
                          <a:rPr lang="en-US" altLang="zh-CN" b="1" i="1" smtClean="0">
                            <a:latin typeface="Cambria Math"/>
                          </a:rPr>
                          <m:t>𝒊</m:t>
                        </m:r>
                      </m:sub>
                    </m:sSub>
                    <m:r>
                      <a:rPr lang="en-US" altLang="zh-CN" b="1" i="1">
                        <a:latin typeface="Cambria Math"/>
                      </a:rPr>
                      <m:t>=</m:t>
                    </m:r>
                    <m:r>
                      <a:rPr lang="en-US" altLang="zh-CN" b="1" i="1">
                        <a:latin typeface="Cambria Math"/>
                      </a:rPr>
                      <m:t>𝒂</m:t>
                    </m:r>
                    <m:sSub>
                      <m:sSubPr>
                        <m:ctrlPr>
                          <a:rPr lang="en-US" altLang="zh-CN" b="1" i="1" smtClean="0">
                            <a:latin typeface="Cambria Math" panose="02040503050406030204" pitchFamily="18" charset="0"/>
                          </a:rPr>
                        </m:ctrlPr>
                      </m:sSubPr>
                      <m:e>
                        <m:r>
                          <a:rPr lang="en-US" altLang="zh-CN" b="1" i="1" smtClean="0">
                            <a:latin typeface="Cambria Math"/>
                          </a:rPr>
                          <m:t>𝒙</m:t>
                        </m:r>
                      </m:e>
                      <m:sub>
                        <m:r>
                          <a:rPr lang="en-US" altLang="zh-CN" b="1" i="1" smtClean="0">
                            <a:latin typeface="Cambria Math"/>
                          </a:rPr>
                          <m:t>𝒊</m:t>
                        </m:r>
                      </m:sub>
                    </m:sSub>
                    <m:r>
                      <a:rPr lang="en-US" altLang="zh-CN" b="1" i="1">
                        <a:latin typeface="Cambria Math"/>
                      </a:rPr>
                      <m:t>+</m:t>
                    </m:r>
                    <m:r>
                      <a:rPr lang="en-US" altLang="zh-CN" b="1" i="1">
                        <a:latin typeface="Cambria Math"/>
                      </a:rPr>
                      <m:t>𝒃</m:t>
                    </m:r>
                    <m:r>
                      <a:rPr lang="en-US" altLang="zh-CN" b="1" i="1" smtClean="0">
                        <a:latin typeface="Cambria Math"/>
                      </a:rPr>
                      <m:t> (</m:t>
                    </m:r>
                    <m:r>
                      <a:rPr lang="en-US" altLang="zh-CN" b="1" i="1" smtClean="0">
                        <a:latin typeface="Cambria Math"/>
                      </a:rPr>
                      <m:t>𝟏</m:t>
                    </m:r>
                    <m:r>
                      <a:rPr lang="en-US" altLang="zh-CN" b="1" i="1" smtClean="0">
                        <a:latin typeface="Cambria Math"/>
                        <a:ea typeface="Cambria Math"/>
                      </a:rPr>
                      <m:t>≤</m:t>
                    </m:r>
                    <m:r>
                      <a:rPr lang="en-US" altLang="zh-CN" b="1" i="1" smtClean="0">
                        <a:latin typeface="Cambria Math"/>
                        <a:ea typeface="Cambria Math"/>
                      </a:rPr>
                      <m:t>𝒊</m:t>
                    </m:r>
                    <m:r>
                      <a:rPr lang="en-US" altLang="zh-CN" b="1" i="1" smtClean="0">
                        <a:latin typeface="Cambria Math"/>
                        <a:ea typeface="Cambria Math"/>
                      </a:rPr>
                      <m:t>≤</m:t>
                    </m:r>
                    <m:r>
                      <a:rPr lang="en-US" altLang="zh-CN" b="1" i="1" smtClean="0">
                        <a:latin typeface="Cambria Math"/>
                        <a:ea typeface="Cambria Math"/>
                      </a:rPr>
                      <m:t>𝒏</m:t>
                    </m:r>
                    <m:r>
                      <a:rPr lang="en-US" altLang="zh-CN" b="1" i="1" smtClean="0">
                        <a:latin typeface="Cambria Math"/>
                        <a:ea typeface="Cambria Math"/>
                      </a:rPr>
                      <m:t>)</m:t>
                    </m:r>
                  </m:oMath>
                </a14:m>
                <a:endParaRPr lang="zh-CN" altLang="en-US" b="1" dirty="0">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13" name="矩形 12"/>
              <p:cNvSpPr>
                <a:spLocks noRot="1" noChangeAspect="1" noMove="1" noResize="1" noEditPoints="1" noAdjustHandles="1" noChangeArrowheads="1" noChangeShapeType="1" noTextEdit="1"/>
              </p:cNvSpPr>
              <p:nvPr/>
            </p:nvSpPr>
            <p:spPr>
              <a:xfrm>
                <a:off x="167426" y="1233446"/>
                <a:ext cx="4726378" cy="369332"/>
              </a:xfrm>
              <a:prstGeom prst="rect">
                <a:avLst/>
              </a:prstGeom>
              <a:blipFill>
                <a:blip r:embed="rId2"/>
                <a:stretch>
                  <a:fillRect l="-1031" t="-11475" r="-387" b="-2131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 name="矩形 1"/>
              <p:cNvSpPr/>
              <p:nvPr/>
            </p:nvSpPr>
            <p:spPr>
              <a:xfrm>
                <a:off x="4210425" y="620105"/>
                <a:ext cx="5506395" cy="1226682"/>
              </a:xfrm>
              <a:prstGeom prst="rect">
                <a:avLst/>
              </a:prstGeom>
            </p:spPr>
            <p:txBody>
              <a:bodyPr wrap="square">
                <a:spAutoFit/>
              </a:bodyPr>
              <a:lstStyle/>
              <a:p>
                <a:pPr>
                  <a:lnSpc>
                    <a:spcPct val="150000"/>
                  </a:lnSpc>
                </a:pPr>
                <a14:m>
                  <m:oMathPara xmlns:m="http://schemas.openxmlformats.org/officeDocument/2006/math">
                    <m:oMathParaPr>
                      <m:jc m:val="centerGroup"/>
                    </m:oMathParaPr>
                    <m:oMath xmlns:m="http://schemas.openxmlformats.org/officeDocument/2006/math">
                      <m:func>
                        <m:funcPr>
                          <m:ctrlPr>
                            <a:rPr lang="en-US" altLang="zh-CN" b="0" i="1" dirty="0" smtClean="0">
                              <a:latin typeface="Cambria Math" panose="02040503050406030204" pitchFamily="18" charset="0"/>
                              <a:ea typeface="黑体" panose="02010609060101010101" pitchFamily="49" charset="-122"/>
                            </a:rPr>
                          </m:ctrlPr>
                        </m:funcPr>
                        <m:fName>
                          <m:limLow>
                            <m:limLowPr>
                              <m:ctrlPr>
                                <a:rPr lang="en-US" altLang="zh-CN" b="0" i="1" dirty="0" smtClean="0">
                                  <a:latin typeface="Cambria Math" panose="02040503050406030204" pitchFamily="18" charset="0"/>
                                  <a:ea typeface="黑体" panose="02010609060101010101" pitchFamily="49" charset="-122"/>
                                </a:rPr>
                              </m:ctrlPr>
                            </m:limLowPr>
                            <m:e>
                              <m:r>
                                <m:rPr>
                                  <m:sty m:val="p"/>
                                </m:rPr>
                                <a:rPr lang="en-US" altLang="zh-CN" b="0" i="0" dirty="0" smtClean="0">
                                  <a:latin typeface="Cambria Math"/>
                                  <a:ea typeface="黑体" panose="02010609060101010101" pitchFamily="49" charset="-122"/>
                                </a:rPr>
                                <m:t>min</m:t>
                              </m:r>
                            </m:e>
                            <m:lim>
                              <m:r>
                                <a:rPr lang="en-US" altLang="zh-CN" b="0" i="1" dirty="0" smtClean="0">
                                  <a:latin typeface="Cambria Math"/>
                                  <a:ea typeface="黑体" panose="02010609060101010101" pitchFamily="49" charset="-122"/>
                                </a:rPr>
                                <m:t>𝑎</m:t>
                              </m:r>
                              <m:r>
                                <a:rPr lang="en-US" altLang="zh-CN" b="0" i="1" dirty="0" smtClean="0">
                                  <a:latin typeface="Cambria Math"/>
                                  <a:ea typeface="黑体" panose="02010609060101010101" pitchFamily="49" charset="-122"/>
                                </a:rPr>
                                <m:t>,</m:t>
                              </m:r>
                              <m:r>
                                <a:rPr lang="en-US" altLang="zh-CN" b="0" i="1" dirty="0" smtClean="0">
                                  <a:latin typeface="Cambria Math"/>
                                  <a:ea typeface="黑体" panose="02010609060101010101" pitchFamily="49" charset="-122"/>
                                </a:rPr>
                                <m:t>𝑏</m:t>
                              </m:r>
                            </m:lim>
                          </m:limLow>
                        </m:fName>
                        <m:e/>
                      </m:func>
                      <m:r>
                        <a:rPr lang="en-US" altLang="zh-CN" i="1" dirty="0" smtClean="0">
                          <a:latin typeface="Cambria Math"/>
                          <a:ea typeface="黑体" panose="02010609060101010101" pitchFamily="49" charset="-122"/>
                        </a:rPr>
                        <m:t>𝐿</m:t>
                      </m:r>
                      <m:r>
                        <a:rPr lang="en-US" altLang="zh-CN" i="1" dirty="0">
                          <a:latin typeface="Cambria Math"/>
                          <a:ea typeface="黑体" panose="02010609060101010101" pitchFamily="49" charset="-122"/>
                        </a:rPr>
                        <m:t>(</m:t>
                      </m:r>
                      <m:r>
                        <a:rPr lang="en-US" altLang="zh-CN" i="1" dirty="0">
                          <a:latin typeface="Cambria Math"/>
                          <a:ea typeface="黑体" panose="02010609060101010101" pitchFamily="49" charset="-122"/>
                        </a:rPr>
                        <m:t>𝑎</m:t>
                      </m:r>
                      <m:r>
                        <a:rPr lang="en-US" altLang="zh-CN" i="1" dirty="0">
                          <a:latin typeface="Cambria Math"/>
                          <a:ea typeface="黑体" panose="02010609060101010101" pitchFamily="49" charset="-122"/>
                        </a:rPr>
                        <m:t>,</m:t>
                      </m:r>
                      <m:r>
                        <a:rPr lang="en-US" altLang="zh-CN" i="1" dirty="0">
                          <a:latin typeface="Cambria Math"/>
                          <a:ea typeface="黑体" panose="02010609060101010101" pitchFamily="49" charset="-122"/>
                        </a:rPr>
                        <m:t>𝑏</m:t>
                      </m:r>
                      <m:r>
                        <a:rPr lang="en-US" altLang="zh-CN" i="1" dirty="0">
                          <a:latin typeface="Cambria Math"/>
                          <a:ea typeface="黑体" panose="02010609060101010101" pitchFamily="49" charset="-122"/>
                        </a:rPr>
                        <m:t>)=</m:t>
                      </m:r>
                      <m:nary>
                        <m:naryPr>
                          <m:chr m:val="∑"/>
                          <m:ctrlPr>
                            <a:rPr lang="en-US" altLang="zh-CN" i="1">
                              <a:latin typeface="Cambria Math" panose="02040503050406030204" pitchFamily="18" charset="0"/>
                              <a:ea typeface="黑体" panose="02010609060101010101" pitchFamily="49" charset="-122"/>
                            </a:rPr>
                          </m:ctrlPr>
                        </m:naryPr>
                        <m:sub>
                          <m:r>
                            <m:rPr>
                              <m:brk m:alnAt="23"/>
                            </m:rPr>
                            <a:rPr lang="en-US" altLang="zh-CN" i="1">
                              <a:latin typeface="Cambria Math"/>
                              <a:ea typeface="黑体" panose="02010609060101010101" pitchFamily="49" charset="-122"/>
                            </a:rPr>
                            <m:t>𝑖</m:t>
                          </m:r>
                          <m:r>
                            <a:rPr lang="en-US" altLang="zh-CN" i="1">
                              <a:latin typeface="Cambria Math"/>
                              <a:ea typeface="黑体" panose="02010609060101010101" pitchFamily="49" charset="-122"/>
                            </a:rPr>
                            <m:t>=1</m:t>
                          </m:r>
                        </m:sub>
                        <m:sup>
                          <m:r>
                            <a:rPr lang="en-US" altLang="zh-CN" i="1">
                              <a:latin typeface="Cambria Math"/>
                              <a:ea typeface="黑体" panose="02010609060101010101" pitchFamily="49" charset="-122"/>
                            </a:rPr>
                            <m:t>𝑛</m:t>
                          </m:r>
                        </m:sup>
                        <m:e>
                          <m:sSup>
                            <m:sSupPr>
                              <m:ctrlPr>
                                <a:rPr lang="en-US" altLang="zh-CN" i="1">
                                  <a:latin typeface="Cambria Math" panose="02040503050406030204" pitchFamily="18" charset="0"/>
                                  <a:ea typeface="黑体" panose="02010609060101010101" pitchFamily="49" charset="-122"/>
                                </a:rPr>
                              </m:ctrlPr>
                            </m:sSupPr>
                            <m:e>
                              <m:r>
                                <a:rPr lang="en-US" altLang="zh-CN" i="1">
                                  <a:latin typeface="Cambria Math"/>
                                  <a:ea typeface="黑体" panose="02010609060101010101" pitchFamily="49" charset="-122"/>
                                </a:rPr>
                                <m:t>(</m:t>
                              </m:r>
                              <m:sSub>
                                <m:sSubPr>
                                  <m:ctrlPr>
                                    <a:rPr lang="en-US" altLang="zh-CN" i="1">
                                      <a:latin typeface="Cambria Math" panose="02040503050406030204" pitchFamily="18" charset="0"/>
                                      <a:ea typeface="黑体" panose="02010609060101010101" pitchFamily="49" charset="-122"/>
                                    </a:rPr>
                                  </m:ctrlPr>
                                </m:sSubPr>
                                <m:e>
                                  <m:r>
                                    <a:rPr lang="en-US" altLang="zh-CN" i="1">
                                      <a:latin typeface="Cambria Math"/>
                                      <a:ea typeface="黑体" panose="02010609060101010101" pitchFamily="49" charset="-122"/>
                                    </a:rPr>
                                    <m:t>𝑦</m:t>
                                  </m:r>
                                </m:e>
                                <m:sub>
                                  <m:r>
                                    <a:rPr lang="en-US" altLang="zh-CN" i="1">
                                      <a:latin typeface="Cambria Math"/>
                                      <a:ea typeface="黑体" panose="02010609060101010101" pitchFamily="49" charset="-122"/>
                                    </a:rPr>
                                    <m:t>𝑖</m:t>
                                  </m:r>
                                </m:sub>
                              </m:sSub>
                              <m:r>
                                <a:rPr lang="en-US" altLang="zh-CN" i="1">
                                  <a:latin typeface="Cambria Math"/>
                                  <a:ea typeface="黑体" panose="02010609060101010101" pitchFamily="49" charset="-122"/>
                                </a:rPr>
                                <m:t>−</m:t>
                              </m:r>
                              <m:r>
                                <a:rPr lang="en-US" altLang="zh-CN" i="1">
                                  <a:latin typeface="Cambria Math"/>
                                  <a:ea typeface="黑体" panose="02010609060101010101" pitchFamily="49" charset="-122"/>
                                </a:rPr>
                                <m:t>𝑎</m:t>
                              </m:r>
                              <m:r>
                                <a:rPr lang="en-US" altLang="zh-CN" i="1">
                                  <a:latin typeface="Cambria Math"/>
                                  <a:ea typeface="Cambria Math"/>
                                </a:rPr>
                                <m:t>×</m:t>
                              </m:r>
                              <m:sSub>
                                <m:sSubPr>
                                  <m:ctrlPr>
                                    <a:rPr lang="en-US" altLang="zh-CN" i="1">
                                      <a:latin typeface="Cambria Math" panose="02040503050406030204" pitchFamily="18" charset="0"/>
                                      <a:ea typeface="黑体" panose="02010609060101010101" pitchFamily="49" charset="-122"/>
                                    </a:rPr>
                                  </m:ctrlPr>
                                </m:sSubPr>
                                <m:e>
                                  <m:r>
                                    <a:rPr lang="en-US" altLang="zh-CN" i="1">
                                      <a:latin typeface="Cambria Math"/>
                                      <a:ea typeface="黑体" panose="02010609060101010101" pitchFamily="49" charset="-122"/>
                                    </a:rPr>
                                    <m:t>𝑥</m:t>
                                  </m:r>
                                </m:e>
                                <m:sub>
                                  <m:r>
                                    <a:rPr lang="en-US" altLang="zh-CN" i="1">
                                      <a:latin typeface="Cambria Math"/>
                                      <a:ea typeface="黑体" panose="02010609060101010101" pitchFamily="49" charset="-122"/>
                                    </a:rPr>
                                    <m:t>𝑖</m:t>
                                  </m:r>
                                </m:sub>
                              </m:sSub>
                              <m:r>
                                <a:rPr lang="en-US" altLang="zh-CN" i="1">
                                  <a:latin typeface="Cambria Math"/>
                                  <a:ea typeface="黑体" panose="02010609060101010101" pitchFamily="49" charset="-122"/>
                                </a:rPr>
                                <m:t>−</m:t>
                              </m:r>
                              <m:r>
                                <a:rPr lang="en-US" altLang="zh-CN" i="1">
                                  <a:latin typeface="Cambria Math"/>
                                  <a:ea typeface="黑体" panose="02010609060101010101" pitchFamily="49" charset="-122"/>
                                </a:rPr>
                                <m:t>𝑏</m:t>
                              </m:r>
                              <m:r>
                                <a:rPr lang="en-US" altLang="zh-CN" i="1">
                                  <a:latin typeface="Cambria Math"/>
                                  <a:ea typeface="黑体" panose="02010609060101010101" pitchFamily="49" charset="-122"/>
                                </a:rPr>
                                <m:t> )</m:t>
                              </m:r>
                            </m:e>
                            <m:sup>
                              <m:r>
                                <a:rPr lang="en-US" altLang="zh-CN" i="1">
                                  <a:latin typeface="Cambria Math"/>
                                  <a:ea typeface="黑体" panose="02010609060101010101" pitchFamily="49" charset="-122"/>
                                </a:rPr>
                                <m:t>2</m:t>
                              </m:r>
                            </m:sup>
                          </m:sSup>
                        </m:e>
                      </m:nary>
                    </m:oMath>
                  </m:oMathPara>
                </a14:m>
                <a:endParaRPr lang="en-US" altLang="zh-CN" dirty="0">
                  <a:latin typeface="黑体" panose="02010609060101010101" pitchFamily="49" charset="-122"/>
                  <a:ea typeface="黑体" panose="02010609060101010101" pitchFamily="49" charset="-122"/>
                </a:endParaRPr>
              </a:p>
            </p:txBody>
          </p:sp>
        </mc:Choice>
        <mc:Fallback xmlns="">
          <p:sp>
            <p:nvSpPr>
              <p:cNvPr id="2" name="矩形 1"/>
              <p:cNvSpPr>
                <a:spLocks noRot="1" noChangeAspect="1" noMove="1" noResize="1" noEditPoints="1" noAdjustHandles="1" noChangeArrowheads="1" noChangeShapeType="1" noTextEdit="1"/>
              </p:cNvSpPr>
              <p:nvPr/>
            </p:nvSpPr>
            <p:spPr>
              <a:xfrm>
                <a:off x="4210425" y="620105"/>
                <a:ext cx="5506395" cy="1226682"/>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p:cNvSpPr/>
              <p:nvPr/>
            </p:nvSpPr>
            <p:spPr>
              <a:xfrm>
                <a:off x="1563663" y="2596931"/>
                <a:ext cx="137249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1" i="1">
                          <a:latin typeface="Cambria Math"/>
                        </a:rPr>
                        <m:t>𝒃</m:t>
                      </m:r>
                      <m:r>
                        <a:rPr lang="en-US" altLang="zh-CN" b="1" i="1">
                          <a:latin typeface="Cambria Math"/>
                        </a:rPr>
                        <m:t>=</m:t>
                      </m:r>
                      <m:acc>
                        <m:accPr>
                          <m:chr m:val="̅"/>
                          <m:ctrlPr>
                            <a:rPr lang="zh-CN" altLang="zh-CN" b="1" i="1">
                              <a:latin typeface="Cambria Math" panose="02040503050406030204" pitchFamily="18" charset="0"/>
                            </a:rPr>
                          </m:ctrlPr>
                        </m:accPr>
                        <m:e>
                          <m:r>
                            <a:rPr lang="en-US" altLang="zh-CN" b="1" i="1">
                              <a:latin typeface="Cambria Math"/>
                            </a:rPr>
                            <m:t>𝒚</m:t>
                          </m:r>
                        </m:e>
                      </m:acc>
                      <m:r>
                        <a:rPr lang="en-US" altLang="zh-CN" b="1" i="1">
                          <a:latin typeface="Cambria Math"/>
                        </a:rPr>
                        <m:t>−</m:t>
                      </m:r>
                      <m:r>
                        <a:rPr lang="en-US" altLang="zh-CN" b="1" i="1">
                          <a:latin typeface="Cambria Math"/>
                        </a:rPr>
                        <m:t>𝒂</m:t>
                      </m:r>
                      <m:acc>
                        <m:accPr>
                          <m:chr m:val="̅"/>
                          <m:ctrlPr>
                            <a:rPr lang="zh-CN" altLang="zh-CN" b="1" i="1">
                              <a:latin typeface="Cambria Math" panose="02040503050406030204" pitchFamily="18" charset="0"/>
                            </a:rPr>
                          </m:ctrlPr>
                        </m:accPr>
                        <m:e>
                          <m:r>
                            <a:rPr lang="en-US" altLang="zh-CN" b="1" i="1">
                              <a:latin typeface="Cambria Math"/>
                            </a:rPr>
                            <m:t>𝒙</m:t>
                          </m:r>
                        </m:e>
                      </m:acc>
                    </m:oMath>
                  </m:oMathPara>
                </a14:m>
                <a:endParaRPr lang="zh-CN" altLang="en-US" b="1" dirty="0">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11" name="矩形 10"/>
              <p:cNvSpPr>
                <a:spLocks noRot="1" noChangeAspect="1" noMove="1" noResize="1" noEditPoints="1" noAdjustHandles="1" noChangeArrowheads="1" noChangeShapeType="1" noTextEdit="1"/>
              </p:cNvSpPr>
              <p:nvPr/>
            </p:nvSpPr>
            <p:spPr>
              <a:xfrm>
                <a:off x="1563663" y="2596931"/>
                <a:ext cx="1372492" cy="369332"/>
              </a:xfrm>
              <a:prstGeom prst="rect">
                <a:avLst/>
              </a:prstGeom>
              <a:blipFill>
                <a:blip r:embed="rId4"/>
                <a:stretch>
                  <a:fillRect r="-22222" b="-8197"/>
                </a:stretch>
              </a:blipFill>
            </p:spPr>
            <p:txBody>
              <a:bodyPr/>
              <a:lstStyle/>
              <a:p>
                <a:r>
                  <a:rPr lang="zh-CN" altLang="en-US">
                    <a:noFill/>
                  </a:rPr>
                  <a:t> </a:t>
                </a:r>
              </a:p>
            </p:txBody>
          </p:sp>
        </mc:Fallback>
      </mc:AlternateContent>
      <p:grpSp>
        <p:nvGrpSpPr>
          <p:cNvPr id="18" name="组合 17"/>
          <p:cNvGrpSpPr/>
          <p:nvPr/>
        </p:nvGrpSpPr>
        <p:grpSpPr>
          <a:xfrm>
            <a:off x="4523076" y="1868389"/>
            <a:ext cx="2712573" cy="1377537"/>
            <a:chOff x="4863884" y="3942610"/>
            <a:chExt cx="2712573" cy="1033153"/>
          </a:xfrm>
        </p:grpSpPr>
        <p:sp>
          <p:nvSpPr>
            <p:cNvPr id="19" name="椭圆形标注 18"/>
            <p:cNvSpPr/>
            <p:nvPr/>
          </p:nvSpPr>
          <p:spPr>
            <a:xfrm>
              <a:off x="4863884" y="3942610"/>
              <a:ext cx="2712573" cy="1033153"/>
            </a:xfrm>
            <a:prstGeom prst="wedgeEllipseCallou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b="1" dirty="0">
                <a:latin typeface="Times New Roman" panose="02020603050405020304" pitchFamily="18" charset="0"/>
                <a:ea typeface="楷体" panose="02010609060101010101" pitchFamily="49"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0" name="矩形 19"/>
                <p:cNvSpPr/>
                <p:nvPr/>
              </p:nvSpPr>
              <p:spPr>
                <a:xfrm>
                  <a:off x="4863884" y="4142426"/>
                  <a:ext cx="2330831" cy="52495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1" i="1" smtClean="0">
                            <a:latin typeface="Cambria Math"/>
                            <a:ea typeface="Cambria Math"/>
                          </a:rPr>
                          <m:t>𝒂</m:t>
                        </m:r>
                        <m:r>
                          <a:rPr lang="en-US" altLang="zh-CN" b="1" i="1" smtClean="0">
                            <a:latin typeface="Cambria Math"/>
                            <a:ea typeface="Cambria Math"/>
                          </a:rPr>
                          <m:t>=</m:t>
                        </m:r>
                        <m:f>
                          <m:fPr>
                            <m:ctrlPr>
                              <a:rPr lang="en-US" altLang="zh-CN" b="1" i="1" smtClean="0">
                                <a:latin typeface="Cambria Math" panose="02040503050406030204" pitchFamily="18" charset="0"/>
                                <a:ea typeface="Cambria Math"/>
                              </a:rPr>
                            </m:ctrlPr>
                          </m:fPr>
                          <m:num>
                            <m:nary>
                              <m:naryPr>
                                <m:chr m:val="∑"/>
                                <m:ctrlPr>
                                  <a:rPr lang="en-US" altLang="zh-CN" b="1" i="1" smtClean="0">
                                    <a:latin typeface="Cambria Math" panose="02040503050406030204" pitchFamily="18" charset="0"/>
                                    <a:ea typeface="Cambria Math"/>
                                  </a:rPr>
                                </m:ctrlPr>
                              </m:naryPr>
                              <m:sub>
                                <m:r>
                                  <m:rPr>
                                    <m:brk m:alnAt="23"/>
                                  </m:rPr>
                                  <a:rPr lang="en-US" altLang="zh-CN" b="1" i="1" smtClean="0">
                                    <a:latin typeface="Cambria Math"/>
                                    <a:ea typeface="Cambria Math"/>
                                  </a:rPr>
                                  <m:t>𝒊</m:t>
                                </m:r>
                                <m:r>
                                  <a:rPr lang="en-US" altLang="zh-CN" b="1" i="1" smtClean="0">
                                    <a:latin typeface="Cambria Math"/>
                                    <a:ea typeface="Cambria Math"/>
                                  </a:rPr>
                                  <m:t>=</m:t>
                                </m:r>
                                <m:r>
                                  <a:rPr lang="en-US" altLang="zh-CN" b="1" i="1" smtClean="0">
                                    <a:latin typeface="Cambria Math"/>
                                    <a:ea typeface="Cambria Math"/>
                                  </a:rPr>
                                  <m:t>𝟎</m:t>
                                </m:r>
                              </m:sub>
                              <m:sup>
                                <m:r>
                                  <a:rPr lang="en-US" altLang="zh-CN" b="1" i="1" smtClean="0">
                                    <a:latin typeface="Cambria Math"/>
                                    <a:ea typeface="Cambria Math"/>
                                  </a:rPr>
                                  <m:t>𝒏</m:t>
                                </m:r>
                              </m:sup>
                              <m:e>
                                <m:sSub>
                                  <m:sSubPr>
                                    <m:ctrlPr>
                                      <a:rPr lang="en-US" altLang="zh-CN" b="1" i="1" smtClean="0">
                                        <a:latin typeface="Cambria Math" panose="02040503050406030204" pitchFamily="18" charset="0"/>
                                        <a:ea typeface="Cambria Math"/>
                                      </a:rPr>
                                    </m:ctrlPr>
                                  </m:sSubPr>
                                  <m:e>
                                    <m:r>
                                      <a:rPr lang="en-US" altLang="zh-CN" b="1" i="1" smtClean="0">
                                        <a:latin typeface="Cambria Math"/>
                                        <a:ea typeface="Cambria Math"/>
                                      </a:rPr>
                                      <m:t>𝒙</m:t>
                                    </m:r>
                                  </m:e>
                                  <m:sub>
                                    <m:r>
                                      <a:rPr lang="en-US" altLang="zh-CN" b="1" i="1" smtClean="0">
                                        <a:latin typeface="Cambria Math"/>
                                        <a:ea typeface="Cambria Math"/>
                                      </a:rPr>
                                      <m:t>𝒊</m:t>
                                    </m:r>
                                  </m:sub>
                                </m:sSub>
                                <m:sSub>
                                  <m:sSubPr>
                                    <m:ctrlPr>
                                      <a:rPr lang="en-US" altLang="zh-CN" b="1" i="1" smtClean="0">
                                        <a:latin typeface="Cambria Math" panose="02040503050406030204" pitchFamily="18" charset="0"/>
                                        <a:ea typeface="Cambria Math"/>
                                      </a:rPr>
                                    </m:ctrlPr>
                                  </m:sSubPr>
                                  <m:e>
                                    <m:r>
                                      <a:rPr lang="en-US" altLang="zh-CN" b="1" i="1" smtClean="0">
                                        <a:latin typeface="Cambria Math"/>
                                        <a:ea typeface="Cambria Math"/>
                                      </a:rPr>
                                      <m:t>𝒚</m:t>
                                    </m:r>
                                  </m:e>
                                  <m:sub>
                                    <m:r>
                                      <a:rPr lang="en-US" altLang="zh-CN" b="1" i="1" smtClean="0">
                                        <a:latin typeface="Cambria Math"/>
                                        <a:ea typeface="Cambria Math"/>
                                      </a:rPr>
                                      <m:t>𝒊</m:t>
                                    </m:r>
                                  </m:sub>
                                </m:sSub>
                                <m:r>
                                  <a:rPr lang="en-US" altLang="zh-CN" b="1" i="1" smtClean="0">
                                    <a:latin typeface="Cambria Math"/>
                                    <a:ea typeface="Cambria Math"/>
                                  </a:rPr>
                                  <m:t>−</m:t>
                                </m:r>
                                <m:r>
                                  <a:rPr lang="en-US" altLang="zh-CN" b="1" i="1" smtClean="0">
                                    <a:latin typeface="Cambria Math"/>
                                    <a:ea typeface="Cambria Math"/>
                                  </a:rPr>
                                  <m:t>𝒏</m:t>
                                </m:r>
                                <m:acc>
                                  <m:accPr>
                                    <m:chr m:val="̅"/>
                                    <m:ctrlPr>
                                      <a:rPr lang="en-US" altLang="zh-CN" b="1" i="1" smtClean="0">
                                        <a:latin typeface="Cambria Math" panose="02040503050406030204" pitchFamily="18" charset="0"/>
                                        <a:ea typeface="黑体" panose="02010609060101010101" pitchFamily="49" charset="-122"/>
                                      </a:rPr>
                                    </m:ctrlPr>
                                  </m:accPr>
                                  <m:e>
                                    <m:r>
                                      <a:rPr lang="en-US" altLang="zh-CN" b="1" i="1">
                                        <a:latin typeface="Cambria Math"/>
                                        <a:ea typeface="黑体" panose="02010609060101010101" pitchFamily="49" charset="-122"/>
                                      </a:rPr>
                                      <m:t>𝒙</m:t>
                                    </m:r>
                                  </m:e>
                                </m:acc>
                              </m:e>
                            </m:nary>
                            <m:acc>
                              <m:accPr>
                                <m:chr m:val="̅"/>
                                <m:ctrlPr>
                                  <a:rPr lang="en-US" altLang="zh-CN" b="1" i="1">
                                    <a:latin typeface="Cambria Math" panose="02040503050406030204" pitchFamily="18" charset="0"/>
                                    <a:ea typeface="黑体" panose="02010609060101010101" pitchFamily="49" charset="-122"/>
                                  </a:rPr>
                                </m:ctrlPr>
                              </m:accPr>
                              <m:e>
                                <m:r>
                                  <a:rPr lang="en-US" altLang="zh-CN" b="1" i="1">
                                    <a:latin typeface="Cambria Math"/>
                                    <a:ea typeface="黑体" panose="02010609060101010101" pitchFamily="49" charset="-122"/>
                                  </a:rPr>
                                  <m:t>𝒚</m:t>
                                </m:r>
                              </m:e>
                            </m:acc>
                          </m:num>
                          <m:den>
                            <m:nary>
                              <m:naryPr>
                                <m:chr m:val="∑"/>
                                <m:ctrlPr>
                                  <a:rPr lang="en-US" altLang="zh-CN" b="1" i="1" smtClean="0">
                                    <a:latin typeface="Cambria Math" panose="02040503050406030204" pitchFamily="18" charset="0"/>
                                    <a:ea typeface="Cambria Math"/>
                                  </a:rPr>
                                </m:ctrlPr>
                              </m:naryPr>
                              <m:sub>
                                <m:r>
                                  <m:rPr>
                                    <m:brk m:alnAt="23"/>
                                  </m:rPr>
                                  <a:rPr lang="en-US" altLang="zh-CN" b="1" i="1" smtClean="0">
                                    <a:latin typeface="Cambria Math"/>
                                    <a:ea typeface="Cambria Math"/>
                                  </a:rPr>
                                  <m:t>𝒊</m:t>
                                </m:r>
                                <m:r>
                                  <a:rPr lang="en-US" altLang="zh-CN" b="1" i="1" smtClean="0">
                                    <a:latin typeface="Cambria Math"/>
                                    <a:ea typeface="Cambria Math"/>
                                  </a:rPr>
                                  <m:t>=</m:t>
                                </m:r>
                                <m:r>
                                  <a:rPr lang="en-US" altLang="zh-CN" b="1" i="1" smtClean="0">
                                    <a:latin typeface="Cambria Math"/>
                                    <a:ea typeface="Cambria Math"/>
                                  </a:rPr>
                                  <m:t>𝟏</m:t>
                                </m:r>
                              </m:sub>
                              <m:sup>
                                <m:r>
                                  <a:rPr lang="en-US" altLang="zh-CN" b="1" i="1" smtClean="0">
                                    <a:latin typeface="Cambria Math"/>
                                    <a:ea typeface="Cambria Math"/>
                                  </a:rPr>
                                  <m:t>𝒏</m:t>
                                </m:r>
                              </m:sup>
                              <m:e>
                                <m:sSub>
                                  <m:sSubPr>
                                    <m:ctrlPr>
                                      <a:rPr lang="en-US" altLang="zh-CN" b="1" i="1" smtClean="0">
                                        <a:latin typeface="Cambria Math" panose="02040503050406030204" pitchFamily="18" charset="0"/>
                                        <a:ea typeface="Cambria Math"/>
                                      </a:rPr>
                                    </m:ctrlPr>
                                  </m:sSubPr>
                                  <m:e>
                                    <m:r>
                                      <a:rPr lang="en-US" altLang="zh-CN" b="1" i="1" smtClean="0">
                                        <a:latin typeface="Cambria Math"/>
                                        <a:ea typeface="Cambria Math"/>
                                      </a:rPr>
                                      <m:t>𝒙</m:t>
                                    </m:r>
                                  </m:e>
                                  <m:sub>
                                    <m:r>
                                      <a:rPr lang="en-US" altLang="zh-CN" b="1" i="1" smtClean="0">
                                        <a:latin typeface="Cambria Math"/>
                                        <a:ea typeface="Cambria Math"/>
                                      </a:rPr>
                                      <m:t>𝒊</m:t>
                                    </m:r>
                                  </m:sub>
                                </m:sSub>
                                <m:sSub>
                                  <m:sSubPr>
                                    <m:ctrlPr>
                                      <a:rPr lang="en-US" altLang="zh-CN" b="1" i="1" smtClean="0">
                                        <a:latin typeface="Cambria Math" panose="02040503050406030204" pitchFamily="18" charset="0"/>
                                        <a:ea typeface="Cambria Math"/>
                                      </a:rPr>
                                    </m:ctrlPr>
                                  </m:sSubPr>
                                  <m:e>
                                    <m:r>
                                      <a:rPr lang="en-US" altLang="zh-CN" b="1" i="1" smtClean="0">
                                        <a:latin typeface="Cambria Math"/>
                                        <a:ea typeface="Cambria Math"/>
                                      </a:rPr>
                                      <m:t>𝒙</m:t>
                                    </m:r>
                                  </m:e>
                                  <m:sub>
                                    <m:r>
                                      <a:rPr lang="en-US" altLang="zh-CN" b="1" i="1" smtClean="0">
                                        <a:latin typeface="Cambria Math"/>
                                        <a:ea typeface="Cambria Math"/>
                                      </a:rPr>
                                      <m:t>𝒊</m:t>
                                    </m:r>
                                  </m:sub>
                                </m:sSub>
                                <m:r>
                                  <a:rPr lang="en-US" altLang="zh-CN" b="1" i="1" smtClean="0">
                                    <a:latin typeface="Cambria Math"/>
                                    <a:ea typeface="Cambria Math"/>
                                  </a:rPr>
                                  <m:t>−</m:t>
                                </m:r>
                                <m:r>
                                  <a:rPr lang="en-US" altLang="zh-CN" b="1" i="1" smtClean="0">
                                    <a:latin typeface="Cambria Math"/>
                                    <a:ea typeface="Cambria Math"/>
                                  </a:rPr>
                                  <m:t>𝒏</m:t>
                                </m:r>
                                <m:sSup>
                                  <m:sSupPr>
                                    <m:ctrlPr>
                                      <a:rPr lang="en-US" altLang="zh-CN" b="1" i="1" smtClean="0">
                                        <a:latin typeface="Cambria Math" panose="02040503050406030204" pitchFamily="18" charset="0"/>
                                        <a:ea typeface="Cambria Math"/>
                                      </a:rPr>
                                    </m:ctrlPr>
                                  </m:sSupPr>
                                  <m:e>
                                    <m:acc>
                                      <m:accPr>
                                        <m:chr m:val="̅"/>
                                        <m:ctrlPr>
                                          <a:rPr lang="en-US" altLang="zh-CN" b="1" i="1" smtClean="0">
                                            <a:latin typeface="Cambria Math" panose="02040503050406030204" pitchFamily="18" charset="0"/>
                                            <a:ea typeface="Cambria Math"/>
                                          </a:rPr>
                                        </m:ctrlPr>
                                      </m:accPr>
                                      <m:e>
                                        <m:r>
                                          <a:rPr lang="en-US" altLang="zh-CN" b="1" i="1" smtClean="0">
                                            <a:latin typeface="Cambria Math"/>
                                            <a:ea typeface="Cambria Math"/>
                                          </a:rPr>
                                          <m:t>𝒙</m:t>
                                        </m:r>
                                      </m:e>
                                    </m:acc>
                                  </m:e>
                                  <m:sup>
                                    <m:r>
                                      <a:rPr lang="en-US" altLang="zh-CN" b="1" i="1" smtClean="0">
                                        <a:latin typeface="Cambria Math"/>
                                        <a:ea typeface="Cambria Math"/>
                                      </a:rPr>
                                      <m:t>𝟐</m:t>
                                    </m:r>
                                  </m:sup>
                                </m:sSup>
                              </m:e>
                            </m:nary>
                          </m:den>
                        </m:f>
                      </m:oMath>
                    </m:oMathPara>
                  </a14:m>
                  <a:endParaRPr lang="zh-CN" altLang="en-US" b="1" dirty="0">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20" name="矩形 19"/>
                <p:cNvSpPr>
                  <a:spLocks noRot="1" noChangeAspect="1" noMove="1" noResize="1" noEditPoints="1" noAdjustHandles="1" noChangeArrowheads="1" noChangeShapeType="1" noTextEdit="1"/>
                </p:cNvSpPr>
                <p:nvPr/>
              </p:nvSpPr>
              <p:spPr>
                <a:xfrm>
                  <a:off x="4863884" y="4142426"/>
                  <a:ext cx="2330831" cy="524951"/>
                </a:xfrm>
                <a:prstGeom prst="rect">
                  <a:avLst/>
                </a:prstGeom>
                <a:blipFill>
                  <a:blip r:embed="rId5"/>
                  <a:stretch>
                    <a:fillRect/>
                  </a:stretch>
                </a:blipFill>
              </p:spPr>
              <p:txBody>
                <a:bodyPr/>
                <a:lstStyle/>
                <a:p>
                  <a:r>
                    <a:rPr lang="zh-CN" altLang="en-US">
                      <a:noFill/>
                    </a:rPr>
                    <a:t> </a:t>
                  </a:r>
                </a:p>
              </p:txBody>
            </p:sp>
          </mc:Fallback>
        </mc:AlternateContent>
      </p:grpSp>
      <p:sp>
        <p:nvSpPr>
          <p:cNvPr id="5" name="减号 4"/>
          <p:cNvSpPr/>
          <p:nvPr/>
        </p:nvSpPr>
        <p:spPr>
          <a:xfrm>
            <a:off x="451266" y="3467598"/>
            <a:ext cx="8324603" cy="380009"/>
          </a:xfrm>
          <a:prstGeom prst="mathMinus">
            <a:avLst/>
          </a:prstGeom>
          <a:solidFill>
            <a:srgbClr val="FF0000"/>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b="1" dirty="0">
              <a:latin typeface="Times New Roman" panose="02020603050405020304" pitchFamily="18" charset="0"/>
              <a:ea typeface="楷体" panose="02010609060101010101" pitchFamily="49"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矩形 2"/>
              <p:cNvSpPr/>
              <p:nvPr/>
            </p:nvSpPr>
            <p:spPr>
              <a:xfrm>
                <a:off x="850586" y="4011273"/>
                <a:ext cx="7442828" cy="2149948"/>
              </a:xfrm>
              <a:prstGeom prst="rect">
                <a:avLst/>
              </a:prstGeom>
            </p:spPr>
            <p:txBody>
              <a:bodyPr wrap="square">
                <a:spAutoFit/>
              </a:bodyPr>
              <a:lstStyle/>
              <a:p>
                <a:pPr algn="just"/>
                <a14:m>
                  <m:oMathPara xmlns:m="http://schemas.openxmlformats.org/officeDocument/2006/math">
                    <m:oMathParaPr>
                      <m:jc m:val="centerGroup"/>
                    </m:oMathParaPr>
                    <m:oMath xmlns:m="http://schemas.openxmlformats.org/officeDocument/2006/math">
                      <m:r>
                        <a:rPr lang="en-US" altLang="zh-CN" b="1" i="1">
                          <a:latin typeface="Cambria Math"/>
                        </a:rPr>
                        <m:t>𝒂</m:t>
                      </m:r>
                      <m:r>
                        <a:rPr lang="en-US" altLang="zh-CN" b="1" i="1">
                          <a:latin typeface="Cambria Math"/>
                        </a:rPr>
                        <m:t>=</m:t>
                      </m:r>
                      <m:f>
                        <m:fPr>
                          <m:ctrlPr>
                            <a:rPr lang="zh-CN" altLang="zh-CN" b="1" i="1">
                              <a:latin typeface="Cambria Math" panose="02040503050406030204" pitchFamily="18" charset="0"/>
                            </a:rPr>
                          </m:ctrlPr>
                        </m:fPr>
                        <m:num>
                          <m:sSub>
                            <m:sSubPr>
                              <m:ctrlPr>
                                <a:rPr lang="zh-CN" altLang="zh-CN" b="1" i="1">
                                  <a:latin typeface="Cambria Math" panose="02040503050406030204" pitchFamily="18" charset="0"/>
                                </a:rPr>
                              </m:ctrlPr>
                            </m:sSubPr>
                            <m:e>
                              <m:r>
                                <a:rPr lang="en-US" altLang="zh-CN" b="1" i="1">
                                  <a:latin typeface="Cambria Math"/>
                                </a:rPr>
                                <m:t>𝒙</m:t>
                              </m:r>
                            </m:e>
                            <m:sub>
                              <m:r>
                                <a:rPr lang="en-US" altLang="zh-CN" b="1" i="1">
                                  <a:latin typeface="Cambria Math"/>
                                </a:rPr>
                                <m:t>𝟏</m:t>
                              </m:r>
                            </m:sub>
                          </m:sSub>
                          <m:sSub>
                            <m:sSubPr>
                              <m:ctrlPr>
                                <a:rPr lang="zh-CN" altLang="zh-CN" b="1" i="1">
                                  <a:latin typeface="Cambria Math" panose="02040503050406030204" pitchFamily="18" charset="0"/>
                                </a:rPr>
                              </m:ctrlPr>
                            </m:sSubPr>
                            <m:e>
                              <m:r>
                                <a:rPr lang="en-US" altLang="zh-CN" b="1" i="1">
                                  <a:latin typeface="Cambria Math"/>
                                </a:rPr>
                                <m:t>𝒚</m:t>
                              </m:r>
                            </m:e>
                            <m:sub>
                              <m:r>
                                <a:rPr lang="en-US" altLang="zh-CN" b="1" i="1">
                                  <a:latin typeface="Cambria Math"/>
                                </a:rPr>
                                <m:t>𝟏</m:t>
                              </m:r>
                            </m:sub>
                          </m:sSub>
                          <m:r>
                            <a:rPr lang="en-US" altLang="zh-CN" b="1" i="1">
                              <a:latin typeface="Cambria Math"/>
                            </a:rPr>
                            <m:t>+</m:t>
                          </m:r>
                          <m:sSub>
                            <m:sSubPr>
                              <m:ctrlPr>
                                <a:rPr lang="zh-CN" altLang="zh-CN" b="1" i="1">
                                  <a:latin typeface="Cambria Math" panose="02040503050406030204" pitchFamily="18" charset="0"/>
                                </a:rPr>
                              </m:ctrlPr>
                            </m:sSubPr>
                            <m:e>
                              <m:r>
                                <a:rPr lang="en-US" altLang="zh-CN" b="1" i="1">
                                  <a:latin typeface="Cambria Math"/>
                                </a:rPr>
                                <m:t>𝒙</m:t>
                              </m:r>
                            </m:e>
                            <m:sub>
                              <m:r>
                                <a:rPr lang="en-US" altLang="zh-CN" b="1" i="1">
                                  <a:latin typeface="Cambria Math"/>
                                </a:rPr>
                                <m:t>𝟐</m:t>
                              </m:r>
                            </m:sub>
                          </m:sSub>
                          <m:sSub>
                            <m:sSubPr>
                              <m:ctrlPr>
                                <a:rPr lang="zh-CN" altLang="zh-CN" b="1" i="1">
                                  <a:latin typeface="Cambria Math" panose="02040503050406030204" pitchFamily="18" charset="0"/>
                                </a:rPr>
                              </m:ctrlPr>
                            </m:sSubPr>
                            <m:e>
                              <m:r>
                                <a:rPr lang="en-US" altLang="zh-CN" b="1" i="1">
                                  <a:latin typeface="Cambria Math"/>
                                </a:rPr>
                                <m:t>𝒚</m:t>
                              </m:r>
                            </m:e>
                            <m:sub>
                              <m:r>
                                <a:rPr lang="en-US" altLang="zh-CN" b="1" i="1">
                                  <a:latin typeface="Cambria Math"/>
                                </a:rPr>
                                <m:t>𝟐</m:t>
                              </m:r>
                            </m:sub>
                          </m:sSub>
                          <m:r>
                            <a:rPr lang="en-US" altLang="zh-CN" b="1" i="1">
                              <a:latin typeface="Cambria Math"/>
                            </a:rPr>
                            <m:t>+…+</m:t>
                          </m:r>
                          <m:sSub>
                            <m:sSubPr>
                              <m:ctrlPr>
                                <a:rPr lang="zh-CN" altLang="zh-CN" b="1" i="1">
                                  <a:latin typeface="Cambria Math" panose="02040503050406030204" pitchFamily="18" charset="0"/>
                                </a:rPr>
                              </m:ctrlPr>
                            </m:sSubPr>
                            <m:e>
                              <m:r>
                                <a:rPr lang="en-US" altLang="zh-CN" b="1" i="1">
                                  <a:latin typeface="Cambria Math"/>
                                </a:rPr>
                                <m:t>𝒙</m:t>
                              </m:r>
                            </m:e>
                            <m:sub>
                              <m:r>
                                <a:rPr lang="en-US" altLang="zh-CN" b="1" i="1">
                                  <a:latin typeface="Cambria Math"/>
                                </a:rPr>
                                <m:t>𝟖</m:t>
                              </m:r>
                            </m:sub>
                          </m:sSub>
                          <m:sSub>
                            <m:sSubPr>
                              <m:ctrlPr>
                                <a:rPr lang="zh-CN" altLang="zh-CN" b="1" i="1">
                                  <a:latin typeface="Cambria Math" panose="02040503050406030204" pitchFamily="18" charset="0"/>
                                </a:rPr>
                              </m:ctrlPr>
                            </m:sSubPr>
                            <m:e>
                              <m:r>
                                <a:rPr lang="en-US" altLang="zh-CN" b="1" i="1">
                                  <a:latin typeface="Cambria Math"/>
                                </a:rPr>
                                <m:t>𝒚</m:t>
                              </m:r>
                            </m:e>
                            <m:sub>
                              <m:r>
                                <a:rPr lang="en-US" altLang="zh-CN" b="1" i="1">
                                  <a:latin typeface="Cambria Math"/>
                                </a:rPr>
                                <m:t>𝟖</m:t>
                              </m:r>
                            </m:sub>
                          </m:sSub>
                          <m:r>
                            <a:rPr lang="en-US" altLang="zh-CN" b="1" i="1">
                              <a:latin typeface="Cambria Math"/>
                            </a:rPr>
                            <m:t>−</m:t>
                          </m:r>
                          <m:r>
                            <a:rPr lang="en-US" altLang="zh-CN" b="1" i="1">
                              <a:latin typeface="Cambria Math"/>
                            </a:rPr>
                            <m:t>𝟖</m:t>
                          </m:r>
                          <m:acc>
                            <m:accPr>
                              <m:chr m:val="̅"/>
                              <m:ctrlPr>
                                <a:rPr lang="zh-CN" altLang="zh-CN" b="1" i="1">
                                  <a:latin typeface="Cambria Math" panose="02040503050406030204" pitchFamily="18" charset="0"/>
                                </a:rPr>
                              </m:ctrlPr>
                            </m:accPr>
                            <m:e>
                              <m:r>
                                <a:rPr lang="en-US" altLang="zh-CN" b="1" i="1">
                                  <a:latin typeface="Cambria Math"/>
                                </a:rPr>
                                <m:t>𝒙</m:t>
                              </m:r>
                            </m:e>
                          </m:acc>
                          <m:acc>
                            <m:accPr>
                              <m:chr m:val="̅"/>
                              <m:ctrlPr>
                                <a:rPr lang="zh-CN" altLang="zh-CN" b="1" i="1">
                                  <a:latin typeface="Cambria Math" panose="02040503050406030204" pitchFamily="18" charset="0"/>
                                </a:rPr>
                              </m:ctrlPr>
                            </m:accPr>
                            <m:e>
                              <m:r>
                                <a:rPr lang="en-US" altLang="zh-CN" b="1" i="1">
                                  <a:latin typeface="Cambria Math"/>
                                </a:rPr>
                                <m:t>𝒚</m:t>
                              </m:r>
                            </m:e>
                          </m:acc>
                        </m:num>
                        <m:den>
                          <m:sSubSup>
                            <m:sSubSupPr>
                              <m:ctrlPr>
                                <a:rPr lang="zh-CN" altLang="zh-CN" b="1" i="1">
                                  <a:latin typeface="Cambria Math" panose="02040503050406030204" pitchFamily="18" charset="0"/>
                                </a:rPr>
                              </m:ctrlPr>
                            </m:sSubSupPr>
                            <m:e>
                              <m:r>
                                <a:rPr lang="en-US" altLang="zh-CN" b="1" i="1">
                                  <a:latin typeface="Cambria Math"/>
                                </a:rPr>
                                <m:t>𝒙</m:t>
                              </m:r>
                            </m:e>
                            <m:sub>
                              <m:r>
                                <a:rPr lang="en-US" altLang="zh-CN" b="1" i="1">
                                  <a:latin typeface="Cambria Math"/>
                                </a:rPr>
                                <m:t>𝟏</m:t>
                              </m:r>
                            </m:sub>
                            <m:sup>
                              <m:r>
                                <a:rPr lang="en-US" altLang="zh-CN" b="1" i="1">
                                  <a:latin typeface="Cambria Math"/>
                                </a:rPr>
                                <m:t>𝟐</m:t>
                              </m:r>
                            </m:sup>
                          </m:sSubSup>
                          <m:r>
                            <a:rPr lang="en-US" altLang="zh-CN" b="1" i="1">
                              <a:latin typeface="Cambria Math"/>
                            </a:rPr>
                            <m:t>+</m:t>
                          </m:r>
                          <m:sSubSup>
                            <m:sSubSupPr>
                              <m:ctrlPr>
                                <a:rPr lang="zh-CN" altLang="zh-CN" b="1" i="1">
                                  <a:latin typeface="Cambria Math" panose="02040503050406030204" pitchFamily="18" charset="0"/>
                                </a:rPr>
                              </m:ctrlPr>
                            </m:sSubSupPr>
                            <m:e>
                              <m:r>
                                <a:rPr lang="en-US" altLang="zh-CN" b="1" i="1">
                                  <a:latin typeface="Cambria Math"/>
                                </a:rPr>
                                <m:t>𝒙</m:t>
                              </m:r>
                            </m:e>
                            <m:sub>
                              <m:r>
                                <a:rPr lang="en-US" altLang="zh-CN" b="1" i="1">
                                  <a:latin typeface="Cambria Math"/>
                                </a:rPr>
                                <m:t>𝟐</m:t>
                              </m:r>
                            </m:sub>
                            <m:sup>
                              <m:r>
                                <a:rPr lang="en-US" altLang="zh-CN" b="1" i="1">
                                  <a:latin typeface="Cambria Math"/>
                                </a:rPr>
                                <m:t>𝟐</m:t>
                              </m:r>
                            </m:sup>
                          </m:sSubSup>
                          <m:r>
                            <a:rPr lang="en-US" altLang="zh-CN" b="1" i="1">
                              <a:latin typeface="Cambria Math"/>
                            </a:rPr>
                            <m:t>+…+</m:t>
                          </m:r>
                          <m:sSubSup>
                            <m:sSubSupPr>
                              <m:ctrlPr>
                                <a:rPr lang="zh-CN" altLang="zh-CN" b="1" i="1">
                                  <a:latin typeface="Cambria Math" panose="02040503050406030204" pitchFamily="18" charset="0"/>
                                </a:rPr>
                              </m:ctrlPr>
                            </m:sSubSupPr>
                            <m:e>
                              <m:r>
                                <a:rPr lang="en-US" altLang="zh-CN" b="1" i="1">
                                  <a:latin typeface="Cambria Math"/>
                                </a:rPr>
                                <m:t>𝒙</m:t>
                              </m:r>
                            </m:e>
                            <m:sub>
                              <m:r>
                                <a:rPr lang="en-US" altLang="zh-CN" b="1" i="1">
                                  <a:latin typeface="Cambria Math"/>
                                </a:rPr>
                                <m:t>𝟖</m:t>
                              </m:r>
                            </m:sub>
                            <m:sup>
                              <m:r>
                                <a:rPr lang="en-US" altLang="zh-CN" b="1" i="1">
                                  <a:latin typeface="Cambria Math"/>
                                </a:rPr>
                                <m:t>𝟐</m:t>
                              </m:r>
                            </m:sup>
                          </m:sSubSup>
                          <m:r>
                            <a:rPr lang="en-US" altLang="zh-CN" b="1" i="1">
                              <a:latin typeface="Cambria Math"/>
                            </a:rPr>
                            <m:t>−</m:t>
                          </m:r>
                          <m:r>
                            <a:rPr lang="en-US" altLang="zh-CN" b="1" i="1">
                              <a:latin typeface="Cambria Math"/>
                            </a:rPr>
                            <m:t>𝟖</m:t>
                          </m:r>
                          <m:sSup>
                            <m:sSupPr>
                              <m:ctrlPr>
                                <a:rPr lang="zh-CN" altLang="zh-CN" b="1" i="1">
                                  <a:latin typeface="Cambria Math" panose="02040503050406030204" pitchFamily="18" charset="0"/>
                                </a:rPr>
                              </m:ctrlPr>
                            </m:sSupPr>
                            <m:e>
                              <m:acc>
                                <m:accPr>
                                  <m:chr m:val="̅"/>
                                  <m:ctrlPr>
                                    <a:rPr lang="zh-CN" altLang="zh-CN" b="1" i="1">
                                      <a:latin typeface="Cambria Math" panose="02040503050406030204" pitchFamily="18" charset="0"/>
                                    </a:rPr>
                                  </m:ctrlPr>
                                </m:accPr>
                                <m:e>
                                  <m:r>
                                    <a:rPr lang="en-US" altLang="zh-CN" b="1" i="1">
                                      <a:latin typeface="Cambria Math"/>
                                    </a:rPr>
                                    <m:t>𝒙</m:t>
                                  </m:r>
                                </m:e>
                              </m:acc>
                            </m:e>
                            <m:sup>
                              <m:r>
                                <a:rPr lang="en-US" altLang="zh-CN" b="1" i="1">
                                  <a:latin typeface="Cambria Math"/>
                                </a:rPr>
                                <m:t>𝟐</m:t>
                              </m:r>
                            </m:sup>
                          </m:sSup>
                        </m:den>
                      </m:f>
                      <m:r>
                        <a:rPr lang="en-US" altLang="zh-CN" b="1" i="1">
                          <a:latin typeface="Cambria Math"/>
                        </a:rPr>
                        <m:t>=</m:t>
                      </m:r>
                      <m:r>
                        <a:rPr lang="en-US" altLang="zh-CN" b="1" i="1">
                          <a:latin typeface="Cambria Math"/>
                        </a:rPr>
                        <m:t>𝟏</m:t>
                      </m:r>
                      <m:r>
                        <a:rPr lang="en-US" altLang="zh-CN" b="1" i="1">
                          <a:latin typeface="Cambria Math"/>
                        </a:rPr>
                        <m:t>.</m:t>
                      </m:r>
                      <m:r>
                        <a:rPr lang="en-US" altLang="zh-CN" b="1" i="1">
                          <a:latin typeface="Cambria Math"/>
                        </a:rPr>
                        <m:t>𝟒𝟐𝟖</m:t>
                      </m:r>
                    </m:oMath>
                  </m:oMathPara>
                </a14:m>
                <a:endParaRPr lang="zh-CN" altLang="zh-CN" b="1" dirty="0">
                  <a:latin typeface="Times New Roman" panose="02020603050405020304" pitchFamily="18" charset="0"/>
                  <a:ea typeface="楷体" panose="02010609060101010101" pitchFamily="49" charset="-122"/>
                  <a:cs typeface="Times New Roman" panose="02020603050405020304" pitchFamily="18" charset="0"/>
                </a:endParaRPr>
              </a:p>
              <a:p>
                <a:pPr algn="just"/>
                <a14:m>
                  <m:oMathPara xmlns:m="http://schemas.openxmlformats.org/officeDocument/2006/math">
                    <m:oMathParaPr>
                      <m:jc m:val="centerGroup"/>
                    </m:oMathParaPr>
                    <m:oMath xmlns:m="http://schemas.openxmlformats.org/officeDocument/2006/math">
                      <m:r>
                        <a:rPr lang="en-US" altLang="zh-CN" b="1" i="1">
                          <a:latin typeface="Cambria Math"/>
                        </a:rPr>
                        <m:t>𝒃</m:t>
                      </m:r>
                      <m:r>
                        <a:rPr lang="en-US" altLang="zh-CN" b="1" i="1">
                          <a:latin typeface="Cambria Math"/>
                        </a:rPr>
                        <m:t>=</m:t>
                      </m:r>
                      <m:acc>
                        <m:accPr>
                          <m:chr m:val="̅"/>
                          <m:ctrlPr>
                            <a:rPr lang="zh-CN" altLang="zh-CN" b="1" i="1">
                              <a:latin typeface="Cambria Math" panose="02040503050406030204" pitchFamily="18" charset="0"/>
                            </a:rPr>
                          </m:ctrlPr>
                        </m:accPr>
                        <m:e>
                          <m:r>
                            <a:rPr lang="en-US" altLang="zh-CN" b="1" i="1">
                              <a:latin typeface="Cambria Math"/>
                            </a:rPr>
                            <m:t>𝒚</m:t>
                          </m:r>
                        </m:e>
                      </m:acc>
                      <m:r>
                        <a:rPr lang="en-US" altLang="zh-CN" b="1" i="1">
                          <a:latin typeface="Cambria Math"/>
                        </a:rPr>
                        <m:t>−</m:t>
                      </m:r>
                      <m:r>
                        <a:rPr lang="en-US" altLang="zh-CN" b="1" i="1">
                          <a:latin typeface="Cambria Math"/>
                        </a:rPr>
                        <m:t>𝒂</m:t>
                      </m:r>
                      <m:acc>
                        <m:accPr>
                          <m:chr m:val="̅"/>
                          <m:ctrlPr>
                            <a:rPr lang="zh-CN" altLang="zh-CN" b="1" i="1">
                              <a:latin typeface="Cambria Math" panose="02040503050406030204" pitchFamily="18" charset="0"/>
                            </a:rPr>
                          </m:ctrlPr>
                        </m:accPr>
                        <m:e>
                          <m:r>
                            <a:rPr lang="en-US" altLang="zh-CN" b="1" i="1">
                              <a:latin typeface="Cambria Math"/>
                            </a:rPr>
                            <m:t>𝒙</m:t>
                          </m:r>
                        </m:e>
                      </m:acc>
                      <m:r>
                        <a:rPr lang="en-US" altLang="zh-CN" b="1" i="1">
                          <a:latin typeface="Cambria Math"/>
                        </a:rPr>
                        <m:t>=−</m:t>
                      </m:r>
                      <m:r>
                        <a:rPr lang="en-US" altLang="zh-CN" b="1" i="1">
                          <a:latin typeface="Cambria Math"/>
                        </a:rPr>
                        <m:t>𝟕</m:t>
                      </m:r>
                      <m:r>
                        <a:rPr lang="en-US" altLang="zh-CN" b="1" i="1">
                          <a:latin typeface="Cambria Math"/>
                        </a:rPr>
                        <m:t>.</m:t>
                      </m:r>
                      <m:r>
                        <a:rPr lang="en-US" altLang="zh-CN" b="1" i="1">
                          <a:latin typeface="Cambria Math"/>
                        </a:rPr>
                        <m:t>𝟎𝟗</m:t>
                      </m:r>
                    </m:oMath>
                  </m:oMathPara>
                </a14:m>
                <a:endParaRPr lang="zh-CN" altLang="zh-CN" b="1" dirty="0">
                  <a:latin typeface="Times New Roman" panose="02020603050405020304" pitchFamily="18" charset="0"/>
                  <a:ea typeface="楷体" panose="02010609060101010101" pitchFamily="49" charset="-122"/>
                  <a:cs typeface="Times New Roman" panose="02020603050405020304" pitchFamily="18" charset="0"/>
                </a:endParaRPr>
              </a:p>
              <a:p>
                <a:pPr algn="just">
                  <a:lnSpc>
                    <a:spcPct val="150000"/>
                  </a:lnSpc>
                </a:pPr>
                <a:r>
                  <a:rPr lang="zh-CN" altLang="zh-CN" b="1" dirty="0">
                    <a:latin typeface="Times New Roman" panose="02020603050405020304" pitchFamily="18" charset="0"/>
                    <a:ea typeface="楷体" panose="02010609060101010101" pitchFamily="49" charset="-122"/>
                    <a:cs typeface="Times New Roman" panose="02020603050405020304" pitchFamily="18" charset="0"/>
                  </a:rPr>
                  <a:t>即预测芒提兹尼欧地区火灾所影响森林面积与气温温度之间的一元线性回归模型为</a:t>
                </a:r>
                <a:r>
                  <a:rPr lang="en-US" altLang="zh-CN" b="1" dirty="0">
                    <a:latin typeface="Times New Roman" panose="02020603050405020304" pitchFamily="18" charset="0"/>
                    <a:ea typeface="楷体" panose="02010609060101010101" pitchFamily="49" charset="-122"/>
                    <a:cs typeface="Times New Roman" panose="02020603050405020304" pitchFamily="18" charset="0"/>
                  </a:rPr>
                  <a:t>“</a:t>
                </a:r>
                <a14:m>
                  <m:oMath xmlns:m="http://schemas.openxmlformats.org/officeDocument/2006/math">
                    <m:r>
                      <a:rPr lang="zh-CN" altLang="zh-CN" b="1">
                        <a:latin typeface="Cambria Math"/>
                      </a:rPr>
                      <m:t>火灾所影响的森林面积</m:t>
                    </m:r>
                    <m:r>
                      <a:rPr lang="en-US" altLang="zh-CN" b="1">
                        <a:latin typeface="Cambria Math"/>
                      </a:rPr>
                      <m:t>=</m:t>
                    </m:r>
                    <m:r>
                      <a:rPr lang="en-US" altLang="zh-CN" b="1" i="1">
                        <a:latin typeface="Cambria Math"/>
                      </a:rPr>
                      <m:t>𝟏</m:t>
                    </m:r>
                    <m:r>
                      <a:rPr lang="en-US" altLang="zh-CN" b="1" i="1">
                        <a:latin typeface="Cambria Math"/>
                      </a:rPr>
                      <m:t>.</m:t>
                    </m:r>
                    <m:r>
                      <a:rPr lang="en-US" altLang="zh-CN" b="1" i="1">
                        <a:latin typeface="Cambria Math"/>
                      </a:rPr>
                      <m:t>𝟒𝟐𝟖</m:t>
                    </m:r>
                    <m:r>
                      <a:rPr lang="en-US" altLang="zh-CN" b="1">
                        <a:latin typeface="Cambria Math"/>
                      </a:rPr>
                      <m:t>×</m:t>
                    </m:r>
                    <m:r>
                      <a:rPr lang="zh-CN" altLang="zh-CN" b="1">
                        <a:latin typeface="Cambria Math"/>
                      </a:rPr>
                      <m:t>气温温度</m:t>
                    </m:r>
                    <m:r>
                      <a:rPr lang="en-US" altLang="zh-CN" b="1" i="1">
                        <a:latin typeface="Cambria Math"/>
                      </a:rPr>
                      <m:t>−</m:t>
                    </m:r>
                    <m:r>
                      <a:rPr lang="en-US" altLang="zh-CN" b="1" i="1">
                        <a:latin typeface="Cambria Math"/>
                      </a:rPr>
                      <m:t>𝟕</m:t>
                    </m:r>
                    <m:r>
                      <a:rPr lang="en-US" altLang="zh-CN" b="1" i="1">
                        <a:latin typeface="Cambria Math"/>
                      </a:rPr>
                      <m:t>.</m:t>
                    </m:r>
                    <m:r>
                      <a:rPr lang="en-US" altLang="zh-CN" b="1" i="1">
                        <a:latin typeface="Cambria Math"/>
                      </a:rPr>
                      <m:t>𝟎𝟗</m:t>
                    </m:r>
                    <m:r>
                      <a:rPr lang="en-US" altLang="zh-CN" b="1" i="1">
                        <a:latin typeface="Cambria Math"/>
                      </a:rPr>
                      <m:t>”</m:t>
                    </m:r>
                  </m:oMath>
                </a14:m>
                <a:r>
                  <a:rPr lang="zh-CN" altLang="zh-CN" b="1" dirty="0">
                    <a:latin typeface="Times New Roman" panose="02020603050405020304" pitchFamily="18" charset="0"/>
                    <a:ea typeface="楷体" panose="02010609060101010101" pitchFamily="49" charset="-122"/>
                    <a:cs typeface="Times New Roman" panose="02020603050405020304" pitchFamily="18" charset="0"/>
                  </a:rPr>
                  <a:t>，即</a:t>
                </a:r>
                <a14:m>
                  <m:oMath xmlns:m="http://schemas.openxmlformats.org/officeDocument/2006/math">
                    <m:r>
                      <a:rPr lang="en-US" altLang="zh-CN" b="1" i="1">
                        <a:latin typeface="Cambria Math"/>
                      </a:rPr>
                      <m:t>𝒚</m:t>
                    </m:r>
                    <m:r>
                      <a:rPr lang="en-US" altLang="zh-CN" b="1">
                        <a:latin typeface="Cambria Math"/>
                      </a:rPr>
                      <m:t>=</m:t>
                    </m:r>
                    <m:r>
                      <a:rPr lang="en-US" altLang="zh-CN" b="1" i="1">
                        <a:latin typeface="Cambria Math"/>
                      </a:rPr>
                      <m:t>𝟏</m:t>
                    </m:r>
                    <m:r>
                      <a:rPr lang="en-US" altLang="zh-CN" b="1" i="1">
                        <a:latin typeface="Cambria Math"/>
                      </a:rPr>
                      <m:t>.</m:t>
                    </m:r>
                    <m:r>
                      <a:rPr lang="en-US" altLang="zh-CN" b="1" i="1">
                        <a:latin typeface="Cambria Math"/>
                      </a:rPr>
                      <m:t>𝟒𝟐𝟖</m:t>
                    </m:r>
                    <m:r>
                      <a:rPr lang="en-US" altLang="zh-CN" b="1" i="1">
                        <a:latin typeface="Cambria Math"/>
                      </a:rPr>
                      <m:t>𝒙</m:t>
                    </m:r>
                    <m:r>
                      <a:rPr lang="en-US" altLang="zh-CN" b="1" i="1">
                        <a:latin typeface="Cambria Math"/>
                      </a:rPr>
                      <m:t>−</m:t>
                    </m:r>
                    <m:r>
                      <a:rPr lang="en-US" altLang="zh-CN" b="1" i="1">
                        <a:latin typeface="Cambria Math"/>
                      </a:rPr>
                      <m:t>𝟕</m:t>
                    </m:r>
                    <m:r>
                      <a:rPr lang="en-US" altLang="zh-CN" b="1" i="1">
                        <a:latin typeface="Cambria Math"/>
                      </a:rPr>
                      <m:t>.</m:t>
                    </m:r>
                    <m:r>
                      <a:rPr lang="en-US" altLang="zh-CN" b="1" i="1">
                        <a:latin typeface="Cambria Math"/>
                      </a:rPr>
                      <m:t>𝟎𝟗</m:t>
                    </m:r>
                  </m:oMath>
                </a14:m>
                <a:endParaRPr lang="zh-CN" altLang="zh-CN" b="1" dirty="0">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3" name="矩形 2"/>
              <p:cNvSpPr>
                <a:spLocks noRot="1" noChangeAspect="1" noMove="1" noResize="1" noEditPoints="1" noAdjustHandles="1" noChangeArrowheads="1" noChangeShapeType="1" noTextEdit="1"/>
              </p:cNvSpPr>
              <p:nvPr/>
            </p:nvSpPr>
            <p:spPr>
              <a:xfrm>
                <a:off x="850586" y="4011273"/>
                <a:ext cx="7442828" cy="2149948"/>
              </a:xfrm>
              <a:prstGeom prst="rect">
                <a:avLst/>
              </a:prstGeom>
              <a:blipFill>
                <a:blip r:embed="rId6"/>
                <a:stretch>
                  <a:fillRect l="-738" r="-738" b="-1416"/>
                </a:stretch>
              </a:blipFill>
            </p:spPr>
            <p:txBody>
              <a:bodyPr/>
              <a:lstStyle/>
              <a:p>
                <a:r>
                  <a:rPr lang="zh-CN" altLang="en-US">
                    <a:noFill/>
                  </a:rPr>
                  <a:t> </a:t>
                </a:r>
              </a:p>
            </p:txBody>
          </p:sp>
        </mc:Fallback>
      </mc:AlternateContent>
      <p:sp>
        <p:nvSpPr>
          <p:cNvPr id="15" name="标题 1">
            <a:extLst>
              <a:ext uri="{FF2B5EF4-FFF2-40B4-BE49-F238E27FC236}">
                <a16:creationId xmlns:a16="http://schemas.microsoft.com/office/drawing/2014/main" id="{14303119-E813-4065-A4DC-72B987A178F9}"/>
              </a:ext>
            </a:extLst>
          </p:cNvPr>
          <p:cNvSpPr>
            <a:spLocks noGrp="1"/>
          </p:cNvSpPr>
          <p:nvPr>
            <p:ph type="title"/>
          </p:nvPr>
        </p:nvSpPr>
        <p:spPr>
          <a:xfrm>
            <a:off x="0" y="4763"/>
            <a:ext cx="9144000" cy="817562"/>
          </a:xfrm>
        </p:spPr>
        <p:txBody>
          <a:bodyPr/>
          <a:lstStyle/>
          <a:p>
            <a:pPr marL="0" defTabSz="914400" fontAlgn="base">
              <a:spcAft>
                <a:spcPct val="0"/>
              </a:spcAft>
              <a:defRPr/>
            </a:pPr>
            <a:r>
              <a:rPr lang="zh-CN" altLang="en-US" sz="2400" dirty="0">
                <a:latin typeface="Times New Roman" panose="02020603050405020304" pitchFamily="18" charset="0"/>
                <a:cs typeface="Times New Roman" panose="02020603050405020304" pitchFamily="18" charset="0"/>
              </a:rPr>
              <a:t>线性回归：</a:t>
            </a:r>
            <a:r>
              <a:rPr lang="zh-CN" altLang="en-US" sz="2400" kern="0" dirty="0">
                <a:solidFill>
                  <a:srgbClr val="0070C0"/>
                </a:solidFill>
                <a:latin typeface="Times New Roman" pitchFamily="18" charset="0"/>
                <a:cs typeface="Times New Roman" pitchFamily="18" charset="0"/>
              </a:rPr>
              <a:t>一元线性回归</a:t>
            </a:r>
          </a:p>
        </p:txBody>
      </p:sp>
    </p:spTree>
    <p:extLst>
      <p:ext uri="{BB962C8B-B14F-4D97-AF65-F5344CB8AC3E}">
        <p14:creationId xmlns:p14="http://schemas.microsoft.com/office/powerpoint/2010/main" val="9115944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98764" y="1244751"/>
            <a:ext cx="3278462" cy="461665"/>
          </a:xfrm>
          <a:prstGeom prst="rect">
            <a:avLst/>
          </a:prstGeom>
        </p:spPr>
        <p:txBody>
          <a:bodyPr wrap="none">
            <a:spAutoFit/>
          </a:bodyPr>
          <a:lstStyle/>
          <a:p>
            <a:r>
              <a:rPr lang="zh-CN" altLang="en-US" sz="2400" b="1" dirty="0">
                <a:latin typeface="+mn-ea"/>
                <a:cs typeface="Times New Roman" panose="02020603050405020304" pitchFamily="18" charset="0"/>
              </a:rPr>
              <a:t>多元线性回归模型例子</a:t>
            </a:r>
          </a:p>
        </p:txBody>
      </p:sp>
      <p:sp>
        <p:nvSpPr>
          <p:cNvPr id="7" name="矩形 6"/>
          <p:cNvSpPr/>
          <p:nvPr/>
        </p:nvSpPr>
        <p:spPr>
          <a:xfrm>
            <a:off x="498764" y="2018567"/>
            <a:ext cx="8193974" cy="646331"/>
          </a:xfrm>
          <a:prstGeom prst="rect">
            <a:avLst/>
          </a:prstGeom>
        </p:spPr>
        <p:txBody>
          <a:bodyPr wrap="square">
            <a:spAutoFit/>
          </a:bodyPr>
          <a:lstStyle/>
          <a:p>
            <a:r>
              <a:rPr lang="zh-CN" altLang="en-US" b="1" dirty="0">
                <a:latin typeface="Times New Roman" panose="02020603050405020304" pitchFamily="18" charset="0"/>
                <a:ea typeface="楷体" panose="02010609060101010101" pitchFamily="49" charset="-122"/>
                <a:cs typeface="Times New Roman" panose="02020603050405020304" pitchFamily="18" charset="0"/>
              </a:rPr>
              <a:t>接下来扩展到数据特征的维度是多维的情况，在上述数据中增加一个影响火灾影响面积的潜在因素</a:t>
            </a:r>
            <a:r>
              <a:rPr lang="en-US" altLang="zh-CN" b="1"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b="1" dirty="0">
                <a:latin typeface="Times New Roman" panose="02020603050405020304" pitchFamily="18" charset="0"/>
                <a:ea typeface="楷体" panose="02010609060101010101" pitchFamily="49" charset="-122"/>
                <a:cs typeface="Times New Roman" panose="02020603050405020304" pitchFamily="18" charset="0"/>
              </a:rPr>
              <a:t>风力。</a:t>
            </a:r>
            <a:endParaRPr lang="zh-CN" altLang="zh-CN" b="1" dirty="0">
              <a:latin typeface="Times New Roman" panose="02020603050405020304" pitchFamily="18" charset="0"/>
              <a:ea typeface="楷体" panose="02010609060101010101" pitchFamily="49"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0" name="矩形 9"/>
              <p:cNvSpPr/>
              <p:nvPr/>
            </p:nvSpPr>
            <p:spPr>
              <a:xfrm>
                <a:off x="475013" y="4056204"/>
                <a:ext cx="8193974" cy="946798"/>
              </a:xfrm>
              <a:prstGeom prst="rect">
                <a:avLst/>
              </a:prstGeom>
            </p:spPr>
            <p:txBody>
              <a:bodyPr wrap="square">
                <a:spAutoFit/>
              </a:bodyPr>
              <a:lstStyle/>
              <a:p>
                <a:pPr indent="266700">
                  <a:spcBef>
                    <a:spcPts val="1000"/>
                  </a:spcBef>
                  <a:spcAft>
                    <a:spcPts val="300"/>
                  </a:spcAft>
                </a:pPr>
                <a:r>
                  <a:rPr lang="zh-CN" altLang="en-US" b="1" dirty="0">
                    <a:latin typeface="Times New Roman" panose="02020603050405020304" pitchFamily="18" charset="0"/>
                    <a:ea typeface="楷体" panose="02010609060101010101" pitchFamily="49" charset="-122"/>
                    <a:cs typeface="Times New Roman" panose="02020603050405020304" pitchFamily="18" charset="0"/>
                  </a:rPr>
                  <a:t>多维数据特征中线性回归的问题定义如下：</a:t>
                </a:r>
                <a:r>
                  <a:rPr lang="zh-CN" altLang="zh-CN" b="1"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假设总共有</a:t>
                </a:r>
                <a14:m>
                  <m:oMath xmlns:m="http://schemas.openxmlformats.org/officeDocument/2006/math">
                    <m:r>
                      <a:rPr lang="en-US" altLang="zh-CN"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𝒎</m:t>
                    </m:r>
                  </m:oMath>
                </a14:m>
                <a:r>
                  <a:rPr lang="zh-CN" altLang="zh-CN" b="1"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个训练数据</a:t>
                </a:r>
                <a14:m>
                  <m:oMath xmlns:m="http://schemas.openxmlformats.org/officeDocument/2006/math">
                    <m:sSubSup>
                      <m:sSubSupPr>
                        <m:ctrlPr>
                          <a:rPr lang="zh-CN" altLang="zh-CN" b="1"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SupPr>
                      <m:e>
                        <m:d>
                          <m:dPr>
                            <m:begChr m:val="{"/>
                            <m:endChr m:val="}"/>
                            <m:ctrlPr>
                              <a:rPr lang="zh-CN" altLang="zh-CN" b="1"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d>
                              <m:dPr>
                                <m:ctrlPr>
                                  <a:rPr lang="zh-CN" altLang="zh-CN" b="1"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b="1"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𝒙</m:t>
                                    </m:r>
                                  </m:e>
                                  <m:sub>
                                    <m:r>
                                      <a:rPr lang="en-US" altLang="zh-CN"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𝒊</m:t>
                                    </m:r>
                                  </m:sub>
                                </m:sSub>
                                <m:r>
                                  <a:rPr lang="en-US" altLang="zh-CN"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b="1"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𝒚</m:t>
                                    </m:r>
                                  </m:e>
                                  <m:sub>
                                    <m:r>
                                      <a:rPr lang="en-US" altLang="zh-CN"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𝒊</m:t>
                                    </m:r>
                                  </m:sub>
                                </m:sSub>
                              </m:e>
                            </m:d>
                          </m:e>
                        </m:d>
                      </m:e>
                      <m:sub>
                        <m:r>
                          <a:rPr lang="en-US" altLang="zh-CN"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𝒊</m:t>
                        </m:r>
                        <m:r>
                          <a:rPr lang="en-US" altLang="zh-CN"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𝟏</m:t>
                        </m:r>
                      </m:sub>
                      <m:sup>
                        <m:r>
                          <a:rPr lang="en-US" altLang="zh-CN"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𝒎</m:t>
                        </m:r>
                      </m:sup>
                    </m:sSubSup>
                  </m:oMath>
                </a14:m>
                <a:r>
                  <a:rPr lang="zh-CN" altLang="zh-CN" b="1"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，其中</a:t>
                </a:r>
                <a14:m>
                  <m:oMath xmlns:m="http://schemas.openxmlformats.org/officeDocument/2006/math">
                    <m:sSub>
                      <m:sSubPr>
                        <m:ctrlPr>
                          <a:rPr lang="zh-CN" altLang="zh-CN" b="1"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𝒙</m:t>
                        </m:r>
                      </m:e>
                      <m:sub>
                        <m:r>
                          <a:rPr lang="en-US" altLang="zh-CN"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𝒊</m:t>
                        </m:r>
                      </m:sub>
                    </m:sSub>
                    <m:r>
                      <a:rPr lang="en-US" altLang="zh-CN"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b="1"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𝒙</m:t>
                        </m:r>
                      </m:e>
                      <m:sub>
                        <m:r>
                          <a:rPr lang="en-US" altLang="zh-CN"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𝒊</m:t>
                        </m:r>
                        <m:r>
                          <a:rPr lang="en-US" altLang="zh-CN"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𝟏</m:t>
                        </m:r>
                      </m:sub>
                    </m:sSub>
                    <m:r>
                      <a:rPr lang="en-US" altLang="zh-CN"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b="1"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𝒙</m:t>
                        </m:r>
                      </m:e>
                      <m:sub>
                        <m:r>
                          <a:rPr lang="en-US" altLang="zh-CN"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𝒊</m:t>
                        </m:r>
                        <m:r>
                          <a:rPr lang="en-US" altLang="zh-CN"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𝟐</m:t>
                        </m:r>
                      </m:sub>
                    </m:sSub>
                    <m:r>
                      <a:rPr lang="en-US" altLang="zh-CN"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b="1"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𝒙</m:t>
                        </m:r>
                      </m:e>
                      <m:sub>
                        <m:r>
                          <a:rPr lang="en-US" altLang="zh-CN"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𝒊</m:t>
                        </m:r>
                        <m:r>
                          <a:rPr lang="en-US" altLang="zh-CN"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𝑫</m:t>
                        </m:r>
                      </m:sub>
                    </m:sSub>
                    <m:r>
                      <a:rPr lang="en-US" altLang="zh-CN"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sSup>
                      <m:sSupPr>
                        <m:ctrlPr>
                          <a:rPr lang="zh-CN" altLang="zh-CN" b="1"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ℝ</m:t>
                        </m:r>
                      </m:e>
                      <m:sup>
                        <m:r>
                          <a:rPr lang="en-US" altLang="zh-CN"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𝑫</m:t>
                        </m:r>
                      </m:sup>
                    </m:sSup>
                  </m:oMath>
                </a14:m>
                <a:r>
                  <a:rPr lang="zh-CN" altLang="zh-CN" b="1"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a:t>
                </a:r>
                <a14:m>
                  <m:oMath xmlns:m="http://schemas.openxmlformats.org/officeDocument/2006/math">
                    <m:r>
                      <a:rPr lang="en-US" altLang="zh-CN"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𝑫</m:t>
                    </m:r>
                  </m:oMath>
                </a14:m>
                <a:r>
                  <a:rPr lang="zh-CN" altLang="zh-CN" b="1"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为数据特征的维度，线性回归就是要找到一组参数</a:t>
                </a:r>
                <a14:m>
                  <m:oMath xmlns:m="http://schemas.openxmlformats.org/officeDocument/2006/math">
                    <m:r>
                      <a:rPr lang="en-US" altLang="zh-CN"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𝒂</m:t>
                    </m:r>
                    <m:r>
                      <a:rPr lang="en-US" altLang="zh-CN"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b="1"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𝒂</m:t>
                        </m:r>
                      </m:e>
                      <m:sub>
                        <m:r>
                          <a:rPr lang="en-US" altLang="zh-CN"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𝟎</m:t>
                        </m:r>
                      </m:sub>
                    </m:sSub>
                    <m:r>
                      <a:rPr lang="en-US" altLang="zh-CN"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 </m:t>
                    </m:r>
                    <m:sSub>
                      <m:sSubPr>
                        <m:ctrlPr>
                          <a:rPr lang="zh-CN" altLang="zh-CN" b="1"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𝒂</m:t>
                        </m:r>
                      </m:e>
                      <m:sub>
                        <m:r>
                          <a:rPr lang="en-US" altLang="zh-CN"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𝟏</m:t>
                        </m:r>
                      </m:sub>
                    </m:sSub>
                    <m:r>
                      <a:rPr lang="en-US" altLang="zh-CN"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b="1"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𝒂</m:t>
                        </m:r>
                      </m:e>
                      <m:sub>
                        <m:r>
                          <a:rPr lang="en-US" altLang="zh-CN"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𝑫</m:t>
                        </m:r>
                      </m:sub>
                    </m:sSub>
                    <m:r>
                      <a:rPr lang="en-US" altLang="zh-CN"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oMath>
                </a14:m>
                <a:r>
                  <a:rPr lang="zh-CN" altLang="zh-CN" b="1"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，使得线性函数：</a:t>
                </a:r>
                <a:endParaRPr lang="en-US" altLang="zh-CN" b="1"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xmlns="">
          <p:sp>
            <p:nvSpPr>
              <p:cNvPr id="10" name="矩形 9"/>
              <p:cNvSpPr>
                <a:spLocks noRot="1" noChangeAspect="1" noMove="1" noResize="1" noEditPoints="1" noAdjustHandles="1" noChangeArrowheads="1" noChangeShapeType="1" noTextEdit="1"/>
              </p:cNvSpPr>
              <p:nvPr/>
            </p:nvSpPr>
            <p:spPr>
              <a:xfrm>
                <a:off x="475013" y="4056204"/>
                <a:ext cx="8193974" cy="946798"/>
              </a:xfrm>
              <a:prstGeom prst="rect">
                <a:avLst/>
              </a:prstGeom>
              <a:blipFill rotWithShape="1">
                <a:blip r:embed="rId2"/>
                <a:stretch>
                  <a:fillRect l="-670" t="-5769" r="-149" b="-961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graphicFrame>
            <p:nvGraphicFramePr>
              <p:cNvPr id="5" name="表格 4"/>
              <p:cNvGraphicFramePr>
                <a:graphicFrameLocks noGrp="1"/>
              </p:cNvGraphicFramePr>
              <p:nvPr>
                <p:extLst>
                  <p:ext uri="{D42A27DB-BD31-4B8C-83A1-F6EECF244321}">
                    <p14:modId xmlns:p14="http://schemas.microsoft.com/office/powerpoint/2010/main" val="2387117521"/>
                  </p:ext>
                </p:extLst>
              </p:nvPr>
            </p:nvGraphicFramePr>
            <p:xfrm>
              <a:off x="723765" y="3147204"/>
              <a:ext cx="7601642" cy="731520"/>
            </p:xfrm>
            <a:graphic>
              <a:graphicData uri="http://schemas.openxmlformats.org/drawingml/2006/table">
                <a:tbl>
                  <a:tblPr firstRow="1" firstCol="1" bandRow="1">
                    <a:tableStyleId>{5C22544A-7EE6-4342-B048-85BDC9FD1C3A}</a:tableStyleId>
                  </a:tblPr>
                  <a:tblGrid>
                    <a:gridCol w="1684162">
                      <a:extLst>
                        <a:ext uri="{9D8B030D-6E8A-4147-A177-3AD203B41FA5}">
                          <a16:colId xmlns:a16="http://schemas.microsoft.com/office/drawing/2014/main" val="20000"/>
                        </a:ext>
                      </a:extLst>
                    </a:gridCol>
                    <a:gridCol w="739456">
                      <a:extLst>
                        <a:ext uri="{9D8B030D-6E8A-4147-A177-3AD203B41FA5}">
                          <a16:colId xmlns:a16="http://schemas.microsoft.com/office/drawing/2014/main" val="20001"/>
                        </a:ext>
                      </a:extLst>
                    </a:gridCol>
                    <a:gridCol w="739456">
                      <a:extLst>
                        <a:ext uri="{9D8B030D-6E8A-4147-A177-3AD203B41FA5}">
                          <a16:colId xmlns:a16="http://schemas.microsoft.com/office/drawing/2014/main" val="20002"/>
                        </a:ext>
                      </a:extLst>
                    </a:gridCol>
                    <a:gridCol w="739456">
                      <a:extLst>
                        <a:ext uri="{9D8B030D-6E8A-4147-A177-3AD203B41FA5}">
                          <a16:colId xmlns:a16="http://schemas.microsoft.com/office/drawing/2014/main" val="20003"/>
                        </a:ext>
                      </a:extLst>
                    </a:gridCol>
                    <a:gridCol w="740372">
                      <a:extLst>
                        <a:ext uri="{9D8B030D-6E8A-4147-A177-3AD203B41FA5}">
                          <a16:colId xmlns:a16="http://schemas.microsoft.com/office/drawing/2014/main" val="20004"/>
                        </a:ext>
                      </a:extLst>
                    </a:gridCol>
                    <a:gridCol w="739456">
                      <a:extLst>
                        <a:ext uri="{9D8B030D-6E8A-4147-A177-3AD203B41FA5}">
                          <a16:colId xmlns:a16="http://schemas.microsoft.com/office/drawing/2014/main" val="20005"/>
                        </a:ext>
                      </a:extLst>
                    </a:gridCol>
                    <a:gridCol w="739456">
                      <a:extLst>
                        <a:ext uri="{9D8B030D-6E8A-4147-A177-3AD203B41FA5}">
                          <a16:colId xmlns:a16="http://schemas.microsoft.com/office/drawing/2014/main" val="20006"/>
                        </a:ext>
                      </a:extLst>
                    </a:gridCol>
                    <a:gridCol w="739456">
                      <a:extLst>
                        <a:ext uri="{9D8B030D-6E8A-4147-A177-3AD203B41FA5}">
                          <a16:colId xmlns:a16="http://schemas.microsoft.com/office/drawing/2014/main" val="20007"/>
                        </a:ext>
                      </a:extLst>
                    </a:gridCol>
                    <a:gridCol w="740372">
                      <a:extLst>
                        <a:ext uri="{9D8B030D-6E8A-4147-A177-3AD203B41FA5}">
                          <a16:colId xmlns:a16="http://schemas.microsoft.com/office/drawing/2014/main" val="20008"/>
                        </a:ext>
                      </a:extLst>
                    </a:gridCol>
                  </a:tblGrid>
                  <a:tr h="181102">
                    <a:tc>
                      <a:txBody>
                        <a:bodyPr/>
                        <a:lstStyle/>
                        <a:p>
                          <a:pPr algn="l">
                            <a:spcBef>
                              <a:spcPts val="1000"/>
                            </a:spcBef>
                            <a:spcAft>
                              <a:spcPts val="300"/>
                            </a:spcAft>
                          </a:pPr>
                          <a:r>
                            <a:rPr lang="zh-CN" sz="1600" b="1" dirty="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气温</a:t>
                          </a:r>
                          <a14:m>
                            <m:oMath xmlns:m="http://schemas.openxmlformats.org/officeDocument/2006/math">
                              <m:r>
                                <a:rPr lang="en-US" sz="1600" b="1" i="1" smtClean="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𝒙</m:t>
                              </m:r>
                            </m:oMath>
                          </a14:m>
                          <a:endParaRPr lang="zh-CN" sz="1600" b="1" dirty="0">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300"/>
                            </a:spcAft>
                          </a:pPr>
                          <a:r>
                            <a:rPr lang="en-US" sz="1600" b="1">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5.1</a:t>
                          </a:r>
                          <a:endParaRPr lang="zh-CN" sz="1600" b="1">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300"/>
                            </a:spcAft>
                          </a:pPr>
                          <a:r>
                            <a:rPr lang="en-US" sz="1600" b="1">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8.2</a:t>
                          </a:r>
                          <a:endParaRPr lang="zh-CN" sz="1600" b="1">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300"/>
                            </a:spcAft>
                          </a:pPr>
                          <a:r>
                            <a:rPr lang="en-US" sz="1600" b="1">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11.5</a:t>
                          </a:r>
                          <a:endParaRPr lang="zh-CN" sz="1600" b="1">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300"/>
                            </a:spcAft>
                          </a:pPr>
                          <a:r>
                            <a:rPr lang="en-US" sz="1600" b="1">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13.9</a:t>
                          </a:r>
                          <a:endParaRPr lang="zh-CN" sz="1600" b="1">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300"/>
                            </a:spcAft>
                          </a:pPr>
                          <a:r>
                            <a:rPr lang="en-US" sz="1600" b="1">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15.1</a:t>
                          </a:r>
                          <a:endParaRPr lang="zh-CN" sz="1600" b="1">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300"/>
                            </a:spcAft>
                          </a:pPr>
                          <a:r>
                            <a:rPr lang="en-US" sz="1600" b="1">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16.2</a:t>
                          </a:r>
                          <a:endParaRPr lang="zh-CN" sz="1600" b="1">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300"/>
                            </a:spcAft>
                          </a:pPr>
                          <a:r>
                            <a:rPr lang="en-US" sz="1600" b="1">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19.6</a:t>
                          </a:r>
                          <a:endParaRPr lang="zh-CN" sz="1600" b="1">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300"/>
                            </a:spcAft>
                          </a:pPr>
                          <a:r>
                            <a:rPr lang="en-US" sz="1600" b="1">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23.3</a:t>
                          </a:r>
                          <a:endParaRPr lang="zh-CN" sz="1600" b="1">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181102">
                    <a:tc>
                      <a:txBody>
                        <a:bodyPr/>
                        <a:lstStyle/>
                        <a:p>
                          <a:pPr algn="l">
                            <a:spcBef>
                              <a:spcPts val="1000"/>
                            </a:spcBef>
                            <a:spcAft>
                              <a:spcPts val="300"/>
                            </a:spcAft>
                          </a:pPr>
                          <a:r>
                            <a:rPr lang="zh-CN" sz="1600" b="1" dirty="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风力</a:t>
                          </a:r>
                          <a14:m>
                            <m:oMath xmlns:m="http://schemas.openxmlformats.org/officeDocument/2006/math">
                              <m:r>
                                <a:rPr lang="en-US" sz="1600" b="1" i="1" smtClean="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𝒛</m:t>
                              </m:r>
                            </m:oMath>
                          </a14:m>
                          <a:endParaRPr lang="zh-CN" sz="1600" b="1" dirty="0">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300"/>
                            </a:spcAft>
                          </a:pPr>
                          <a:r>
                            <a:rPr lang="en-US" sz="1600" b="1">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4.5</a:t>
                          </a:r>
                          <a:endParaRPr lang="zh-CN" sz="1600" b="1">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300"/>
                            </a:spcAft>
                          </a:pPr>
                          <a:r>
                            <a:rPr lang="en-US" sz="1600" b="1">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5.8</a:t>
                          </a:r>
                          <a:endParaRPr lang="zh-CN" sz="1600" b="1">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300"/>
                            </a:spcAft>
                          </a:pPr>
                          <a:r>
                            <a:rPr lang="en-US" sz="1600" b="1">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4</a:t>
                          </a:r>
                          <a:endParaRPr lang="zh-CN" sz="1600" b="1">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300"/>
                            </a:spcAft>
                          </a:pPr>
                          <a:r>
                            <a:rPr lang="en-US" sz="1600" b="1">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6.3</a:t>
                          </a:r>
                          <a:endParaRPr lang="zh-CN" sz="1600" b="1">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300"/>
                            </a:spcAft>
                          </a:pPr>
                          <a:r>
                            <a:rPr lang="en-US" sz="1600" b="1">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4</a:t>
                          </a:r>
                          <a:endParaRPr lang="zh-CN" sz="1600" b="1">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300"/>
                            </a:spcAft>
                          </a:pPr>
                          <a:r>
                            <a:rPr lang="en-US" sz="1600" b="1">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7.2</a:t>
                          </a:r>
                          <a:endParaRPr lang="zh-CN" sz="1600" b="1">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300"/>
                            </a:spcAft>
                          </a:pPr>
                          <a:r>
                            <a:rPr lang="en-US" sz="1600" b="1">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6.3</a:t>
                          </a:r>
                          <a:endParaRPr lang="zh-CN" sz="1600" b="1">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300"/>
                            </a:spcAft>
                          </a:pPr>
                          <a:r>
                            <a:rPr lang="en-US" sz="1600" b="1">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8.5</a:t>
                          </a:r>
                          <a:endParaRPr lang="zh-CN" sz="1600" b="1">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155128240"/>
                      </a:ext>
                    </a:extLst>
                  </a:tr>
                  <a:tr h="0">
                    <a:tc>
                      <a:txBody>
                        <a:bodyPr/>
                        <a:lstStyle/>
                        <a:p>
                          <a:pPr algn="l">
                            <a:spcBef>
                              <a:spcPts val="1000"/>
                            </a:spcBef>
                            <a:spcAft>
                              <a:spcPts val="300"/>
                            </a:spcAft>
                          </a:pPr>
                          <a:r>
                            <a:rPr lang="zh-CN" sz="1600" b="1" dirty="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火灾影响面积</a:t>
                          </a:r>
                          <a14:m>
                            <m:oMath xmlns:m="http://schemas.openxmlformats.org/officeDocument/2006/math">
                              <m:r>
                                <a:rPr lang="en-US" sz="1600" b="1" i="1" smtClean="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𝒚</m:t>
                              </m:r>
                            </m:oMath>
                          </a14:m>
                          <a:endParaRPr lang="zh-CN" sz="1600" b="1" dirty="0">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300"/>
                            </a:spcAft>
                          </a:pPr>
                          <a:r>
                            <a:rPr lang="en-US" sz="1600" b="1">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2.14</a:t>
                          </a:r>
                          <a:endParaRPr lang="zh-CN" sz="1600" b="1">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300"/>
                            </a:spcAft>
                          </a:pPr>
                          <a:r>
                            <a:rPr lang="en-US" sz="1600" b="1">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4.62</a:t>
                          </a:r>
                          <a:endParaRPr lang="zh-CN" sz="1600" b="1">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300"/>
                            </a:spcAft>
                          </a:pPr>
                          <a:r>
                            <a:rPr lang="en-US" sz="1600" b="1">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8.24</a:t>
                          </a:r>
                          <a:endParaRPr lang="zh-CN" sz="1600" b="1">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300"/>
                            </a:spcAft>
                          </a:pPr>
                          <a:r>
                            <a:rPr lang="en-US" sz="1600" b="1">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11.24</a:t>
                          </a:r>
                          <a:endParaRPr lang="zh-CN" sz="1600" b="1">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300"/>
                            </a:spcAft>
                          </a:pPr>
                          <a:r>
                            <a:rPr lang="en-US" sz="1600" b="1">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13.99</a:t>
                          </a:r>
                          <a:endParaRPr lang="zh-CN" sz="1600" b="1">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300"/>
                            </a:spcAft>
                          </a:pPr>
                          <a:r>
                            <a:rPr lang="en-US" sz="1600" b="1">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16.33</a:t>
                          </a:r>
                          <a:endParaRPr lang="zh-CN" sz="1600" b="1">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300"/>
                            </a:spcAft>
                          </a:pPr>
                          <a:r>
                            <a:rPr lang="en-US" sz="1600" b="1">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19.23</a:t>
                          </a:r>
                          <a:endParaRPr lang="zh-CN" sz="1600" b="1">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300"/>
                            </a:spcAft>
                          </a:pPr>
                          <a:r>
                            <a:rPr lang="en-US" sz="1600" b="1" dirty="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28.74</a:t>
                          </a:r>
                          <a:endParaRPr lang="zh-CN" sz="1600" b="1" dirty="0">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bl>
              </a:graphicData>
            </a:graphic>
          </p:graphicFrame>
        </mc:Choice>
        <mc:Fallback xmlns="">
          <p:graphicFrame>
            <p:nvGraphicFramePr>
              <p:cNvPr id="5" name="表格 4"/>
              <p:cNvGraphicFramePr>
                <a:graphicFrameLocks noGrp="1"/>
              </p:cNvGraphicFramePr>
              <p:nvPr>
                <p:extLst>
                  <p:ext uri="{D42A27DB-BD31-4B8C-83A1-F6EECF244321}">
                    <p14:modId xmlns:p14="http://schemas.microsoft.com/office/powerpoint/2010/main" val="2387117521"/>
                  </p:ext>
                </p:extLst>
              </p:nvPr>
            </p:nvGraphicFramePr>
            <p:xfrm>
              <a:off x="723765" y="3147204"/>
              <a:ext cx="7601642" cy="731520"/>
            </p:xfrm>
            <a:graphic>
              <a:graphicData uri="http://schemas.openxmlformats.org/drawingml/2006/table">
                <a:tbl>
                  <a:tblPr firstRow="1" firstCol="1" bandRow="1">
                    <a:tableStyleId>{5C22544A-7EE6-4342-B048-85BDC9FD1C3A}</a:tableStyleId>
                  </a:tblPr>
                  <a:tblGrid>
                    <a:gridCol w="1684162">
                      <a:extLst>
                        <a:ext uri="{9D8B030D-6E8A-4147-A177-3AD203B41FA5}">
                          <a16:colId xmlns:a16="http://schemas.microsoft.com/office/drawing/2014/main" val="20000"/>
                        </a:ext>
                      </a:extLst>
                    </a:gridCol>
                    <a:gridCol w="739456">
                      <a:extLst>
                        <a:ext uri="{9D8B030D-6E8A-4147-A177-3AD203B41FA5}">
                          <a16:colId xmlns:a16="http://schemas.microsoft.com/office/drawing/2014/main" val="20001"/>
                        </a:ext>
                      </a:extLst>
                    </a:gridCol>
                    <a:gridCol w="739456">
                      <a:extLst>
                        <a:ext uri="{9D8B030D-6E8A-4147-A177-3AD203B41FA5}">
                          <a16:colId xmlns:a16="http://schemas.microsoft.com/office/drawing/2014/main" val="20002"/>
                        </a:ext>
                      </a:extLst>
                    </a:gridCol>
                    <a:gridCol w="739456">
                      <a:extLst>
                        <a:ext uri="{9D8B030D-6E8A-4147-A177-3AD203B41FA5}">
                          <a16:colId xmlns:a16="http://schemas.microsoft.com/office/drawing/2014/main" val="20003"/>
                        </a:ext>
                      </a:extLst>
                    </a:gridCol>
                    <a:gridCol w="740372">
                      <a:extLst>
                        <a:ext uri="{9D8B030D-6E8A-4147-A177-3AD203B41FA5}">
                          <a16:colId xmlns:a16="http://schemas.microsoft.com/office/drawing/2014/main" val="20004"/>
                        </a:ext>
                      </a:extLst>
                    </a:gridCol>
                    <a:gridCol w="739456">
                      <a:extLst>
                        <a:ext uri="{9D8B030D-6E8A-4147-A177-3AD203B41FA5}">
                          <a16:colId xmlns:a16="http://schemas.microsoft.com/office/drawing/2014/main" val="20005"/>
                        </a:ext>
                      </a:extLst>
                    </a:gridCol>
                    <a:gridCol w="739456">
                      <a:extLst>
                        <a:ext uri="{9D8B030D-6E8A-4147-A177-3AD203B41FA5}">
                          <a16:colId xmlns:a16="http://schemas.microsoft.com/office/drawing/2014/main" val="20006"/>
                        </a:ext>
                      </a:extLst>
                    </a:gridCol>
                    <a:gridCol w="739456">
                      <a:extLst>
                        <a:ext uri="{9D8B030D-6E8A-4147-A177-3AD203B41FA5}">
                          <a16:colId xmlns:a16="http://schemas.microsoft.com/office/drawing/2014/main" val="20007"/>
                        </a:ext>
                      </a:extLst>
                    </a:gridCol>
                    <a:gridCol w="740372">
                      <a:extLst>
                        <a:ext uri="{9D8B030D-6E8A-4147-A177-3AD203B41FA5}">
                          <a16:colId xmlns:a16="http://schemas.microsoft.com/office/drawing/2014/main" val="20008"/>
                        </a:ext>
                      </a:extLst>
                    </a:gridCol>
                  </a:tblGrid>
                  <a:tr h="243840">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362" t="-27500" r="-352899" b="-252500"/>
                          </a:stretch>
                        </a:blipFill>
                      </a:tcPr>
                    </a:tc>
                    <a:tc>
                      <a:txBody>
                        <a:bodyPr/>
                        <a:lstStyle/>
                        <a:p>
                          <a:pPr algn="ctr">
                            <a:spcBef>
                              <a:spcPts val="1000"/>
                            </a:spcBef>
                            <a:spcAft>
                              <a:spcPts val="300"/>
                            </a:spcAft>
                          </a:pPr>
                          <a:r>
                            <a:rPr lang="en-US" sz="1600" b="1">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5.1</a:t>
                          </a:r>
                          <a:endParaRPr lang="zh-CN" sz="1600" b="1">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300"/>
                            </a:spcAft>
                          </a:pPr>
                          <a:r>
                            <a:rPr lang="en-US" sz="1600" b="1">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8.2</a:t>
                          </a:r>
                          <a:endParaRPr lang="zh-CN" sz="1600" b="1">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300"/>
                            </a:spcAft>
                          </a:pPr>
                          <a:r>
                            <a:rPr lang="en-US" sz="1600" b="1">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11.5</a:t>
                          </a:r>
                          <a:endParaRPr lang="zh-CN" sz="1600" b="1">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300"/>
                            </a:spcAft>
                          </a:pPr>
                          <a:r>
                            <a:rPr lang="en-US" sz="1600" b="1">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13.9</a:t>
                          </a:r>
                          <a:endParaRPr lang="zh-CN" sz="1600" b="1">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300"/>
                            </a:spcAft>
                          </a:pPr>
                          <a:r>
                            <a:rPr lang="en-US" sz="1600" b="1">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15.1</a:t>
                          </a:r>
                          <a:endParaRPr lang="zh-CN" sz="1600" b="1">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300"/>
                            </a:spcAft>
                          </a:pPr>
                          <a:r>
                            <a:rPr lang="en-US" sz="1600" b="1">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16.2</a:t>
                          </a:r>
                          <a:endParaRPr lang="zh-CN" sz="1600" b="1">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300"/>
                            </a:spcAft>
                          </a:pPr>
                          <a:r>
                            <a:rPr lang="en-US" sz="1600" b="1">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19.6</a:t>
                          </a:r>
                          <a:endParaRPr lang="zh-CN" sz="1600" b="1">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300"/>
                            </a:spcAft>
                          </a:pPr>
                          <a:r>
                            <a:rPr lang="en-US" sz="1600" b="1">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23.3</a:t>
                          </a:r>
                          <a:endParaRPr lang="zh-CN" sz="1600" b="1">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243840">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362" t="-124390" r="-352899" b="-146341"/>
                          </a:stretch>
                        </a:blipFill>
                      </a:tcPr>
                    </a:tc>
                    <a:tc>
                      <a:txBody>
                        <a:bodyPr/>
                        <a:lstStyle/>
                        <a:p>
                          <a:pPr algn="ctr">
                            <a:spcBef>
                              <a:spcPts val="1000"/>
                            </a:spcBef>
                            <a:spcAft>
                              <a:spcPts val="300"/>
                            </a:spcAft>
                          </a:pPr>
                          <a:r>
                            <a:rPr lang="en-US" sz="1600" b="1">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4.5</a:t>
                          </a:r>
                          <a:endParaRPr lang="zh-CN" sz="1600" b="1">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300"/>
                            </a:spcAft>
                          </a:pPr>
                          <a:r>
                            <a:rPr lang="en-US" sz="1600" b="1">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5.8</a:t>
                          </a:r>
                          <a:endParaRPr lang="zh-CN" sz="1600" b="1">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300"/>
                            </a:spcAft>
                          </a:pPr>
                          <a:r>
                            <a:rPr lang="en-US" sz="1600" b="1">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4</a:t>
                          </a:r>
                          <a:endParaRPr lang="zh-CN" sz="1600" b="1">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300"/>
                            </a:spcAft>
                          </a:pPr>
                          <a:r>
                            <a:rPr lang="en-US" sz="1600" b="1">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6.3</a:t>
                          </a:r>
                          <a:endParaRPr lang="zh-CN" sz="1600" b="1">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300"/>
                            </a:spcAft>
                          </a:pPr>
                          <a:r>
                            <a:rPr lang="en-US" sz="1600" b="1">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4</a:t>
                          </a:r>
                          <a:endParaRPr lang="zh-CN" sz="1600" b="1">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300"/>
                            </a:spcAft>
                          </a:pPr>
                          <a:r>
                            <a:rPr lang="en-US" sz="1600" b="1">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7.2</a:t>
                          </a:r>
                          <a:endParaRPr lang="zh-CN" sz="1600" b="1">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300"/>
                            </a:spcAft>
                          </a:pPr>
                          <a:r>
                            <a:rPr lang="en-US" sz="1600" b="1">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6.3</a:t>
                          </a:r>
                          <a:endParaRPr lang="zh-CN" sz="1600" b="1">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300"/>
                            </a:spcAft>
                          </a:pPr>
                          <a:r>
                            <a:rPr lang="en-US" sz="1600" b="1">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8.5</a:t>
                          </a:r>
                          <a:endParaRPr lang="zh-CN" sz="1600" b="1">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155128240"/>
                      </a:ext>
                    </a:extLst>
                  </a:tr>
                  <a:tr h="243840">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362" t="-230000" r="-352899" b="-50000"/>
                          </a:stretch>
                        </a:blipFill>
                      </a:tcPr>
                    </a:tc>
                    <a:tc>
                      <a:txBody>
                        <a:bodyPr/>
                        <a:lstStyle/>
                        <a:p>
                          <a:pPr algn="ctr">
                            <a:spcBef>
                              <a:spcPts val="1000"/>
                            </a:spcBef>
                            <a:spcAft>
                              <a:spcPts val="300"/>
                            </a:spcAft>
                          </a:pPr>
                          <a:r>
                            <a:rPr lang="en-US" sz="1600" b="1">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2.14</a:t>
                          </a:r>
                          <a:endParaRPr lang="zh-CN" sz="1600" b="1">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300"/>
                            </a:spcAft>
                          </a:pPr>
                          <a:r>
                            <a:rPr lang="en-US" sz="1600" b="1">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4.62</a:t>
                          </a:r>
                          <a:endParaRPr lang="zh-CN" sz="1600" b="1">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300"/>
                            </a:spcAft>
                          </a:pPr>
                          <a:r>
                            <a:rPr lang="en-US" sz="1600" b="1">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8.24</a:t>
                          </a:r>
                          <a:endParaRPr lang="zh-CN" sz="1600" b="1">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300"/>
                            </a:spcAft>
                          </a:pPr>
                          <a:r>
                            <a:rPr lang="en-US" sz="1600" b="1">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11.24</a:t>
                          </a:r>
                          <a:endParaRPr lang="zh-CN" sz="1600" b="1">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300"/>
                            </a:spcAft>
                          </a:pPr>
                          <a:r>
                            <a:rPr lang="en-US" sz="1600" b="1">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13.99</a:t>
                          </a:r>
                          <a:endParaRPr lang="zh-CN" sz="1600" b="1">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300"/>
                            </a:spcAft>
                          </a:pPr>
                          <a:r>
                            <a:rPr lang="en-US" sz="1600" b="1">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16.33</a:t>
                          </a:r>
                          <a:endParaRPr lang="zh-CN" sz="1600" b="1">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300"/>
                            </a:spcAft>
                          </a:pPr>
                          <a:r>
                            <a:rPr lang="en-US" sz="1600" b="1">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19.23</a:t>
                          </a:r>
                          <a:endParaRPr lang="zh-CN" sz="1600" b="1">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300"/>
                            </a:spcAft>
                          </a:pPr>
                          <a:r>
                            <a:rPr lang="en-US" sz="1600" b="1" dirty="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28.74</a:t>
                          </a:r>
                          <a:endParaRPr lang="zh-CN" sz="1600" b="1" dirty="0">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bl>
              </a:graphicData>
            </a:graphic>
          </p:graphicFrame>
        </mc:Fallback>
      </mc:AlternateContent>
      <p:sp>
        <p:nvSpPr>
          <p:cNvPr id="11" name="标题 3">
            <a:extLst>
              <a:ext uri="{FF2B5EF4-FFF2-40B4-BE49-F238E27FC236}">
                <a16:creationId xmlns:a16="http://schemas.microsoft.com/office/drawing/2014/main" id="{5AE4498C-D467-4B6C-84A1-646F622D9ECC}"/>
              </a:ext>
            </a:extLst>
          </p:cNvPr>
          <p:cNvSpPr txBox="1">
            <a:spLocks/>
          </p:cNvSpPr>
          <p:nvPr/>
        </p:nvSpPr>
        <p:spPr>
          <a:xfrm>
            <a:off x="0" y="0"/>
            <a:ext cx="9144000" cy="817721"/>
          </a:xfrm>
          <a:prstGeom prst="rect">
            <a:avLst/>
          </a:prstGeom>
        </p:spPr>
        <p:txBody>
          <a:bodyPr vert="horz" lIns="91440" tIns="144000" rIns="91440" bIns="45720" rtlCol="0" anchor="ctr">
            <a:noAutofit/>
          </a:bodyPr>
          <a:lstStyle>
            <a:lvl1pPr algn="ctr" defTabSz="914400" rtl="0" eaLnBrk="1" latinLnBrk="0" hangingPunct="1">
              <a:lnSpc>
                <a:spcPct val="90000"/>
              </a:lnSpc>
              <a:spcBef>
                <a:spcPct val="0"/>
              </a:spcBef>
              <a:buNone/>
              <a:defRPr sz="3600" kern="1200">
                <a:solidFill>
                  <a:srgbClr val="C00000"/>
                </a:solidFill>
                <a:latin typeface="+mj-lt"/>
                <a:ea typeface="+mj-ea"/>
                <a:cs typeface="+mj-cs"/>
              </a:defRPr>
            </a:lvl1pPr>
          </a:lstStyle>
          <a:p>
            <a:endParaRPr lang="zh-CN" altLang="en-US"/>
          </a:p>
        </p:txBody>
      </p:sp>
      <p:sp>
        <p:nvSpPr>
          <p:cNvPr id="13" name="标题 1">
            <a:extLst>
              <a:ext uri="{FF2B5EF4-FFF2-40B4-BE49-F238E27FC236}">
                <a16:creationId xmlns:a16="http://schemas.microsoft.com/office/drawing/2014/main" id="{60FE5641-D8E9-436E-88E3-D0E72DA7FAED}"/>
              </a:ext>
            </a:extLst>
          </p:cNvPr>
          <p:cNvSpPr>
            <a:spLocks noGrp="1"/>
          </p:cNvSpPr>
          <p:nvPr>
            <p:ph type="title"/>
          </p:nvPr>
        </p:nvSpPr>
        <p:spPr>
          <a:xfrm>
            <a:off x="0" y="4763"/>
            <a:ext cx="9144000" cy="817562"/>
          </a:xfrm>
        </p:spPr>
        <p:txBody>
          <a:bodyPr/>
          <a:lstStyle/>
          <a:p>
            <a:pPr marL="0" defTabSz="914400" fontAlgn="base">
              <a:spcAft>
                <a:spcPct val="0"/>
              </a:spcAft>
              <a:defRPr/>
            </a:pPr>
            <a:r>
              <a:rPr lang="zh-CN" altLang="en-US" sz="2400" dirty="0">
                <a:latin typeface="Times New Roman" panose="02020603050405020304" pitchFamily="18" charset="0"/>
                <a:cs typeface="Times New Roman" panose="02020603050405020304" pitchFamily="18" charset="0"/>
              </a:rPr>
              <a:t>线性回归：</a:t>
            </a:r>
            <a:r>
              <a:rPr lang="zh-CN" altLang="en-US" sz="2400" kern="0" dirty="0">
                <a:solidFill>
                  <a:srgbClr val="0070C0"/>
                </a:solidFill>
                <a:latin typeface="Times New Roman" pitchFamily="18" charset="0"/>
                <a:cs typeface="Times New Roman" pitchFamily="18" charset="0"/>
              </a:rPr>
              <a:t>多元线性回归</a:t>
            </a:r>
          </a:p>
        </p:txBody>
      </p:sp>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0DCB99A8-B140-4075-8BE7-4465FAA851D6}"/>
                  </a:ext>
                </a:extLst>
              </p:cNvPr>
              <p:cNvSpPr txBox="1"/>
              <p:nvPr/>
            </p:nvSpPr>
            <p:spPr>
              <a:xfrm>
                <a:off x="2537138" y="5280001"/>
                <a:ext cx="4572000" cy="90255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1800" i="1" smtClean="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𝑓</m:t>
                      </m:r>
                      <m:d>
                        <m:dPr>
                          <m:ctrlPr>
                            <a:rPr lang="zh-CN" altLang="zh-CN"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b="1"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𝒙</m:t>
                              </m:r>
                            </m:e>
                            <m:sub>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𝒊</m:t>
                              </m:r>
                            </m:sub>
                          </m:sSub>
                        </m:e>
                      </m:d>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𝑎</m:t>
                          </m:r>
                        </m:e>
                        <m: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0</m:t>
                          </m:r>
                        </m:sub>
                      </m:s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nary>
                        <m:naryPr>
                          <m:chr m:val="∑"/>
                          <m:limLoc m:val="undOvr"/>
                          <m:ctrlPr>
                            <a:rPr lang="zh-CN" altLang="zh-CN"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𝑗</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=1</m:t>
                          </m:r>
                        </m:sub>
                        <m:sup>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𝐷</m:t>
                          </m:r>
                        </m:sup>
                        <m:e>
                          <m:sSub>
                            <m:sSubPr>
                              <m:ctrlPr>
                                <a:rPr lang="zh-CN" altLang="zh-CN"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𝑎</m:t>
                              </m:r>
                            </m:e>
                            <m: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𝑗</m:t>
                              </m:r>
                            </m:sub>
                          </m:sSub>
                        </m:e>
                      </m:nary>
                      <m:sSub>
                        <m:sSubPr>
                          <m:ctrlPr>
                            <a:rPr lang="zh-CN" altLang="zh-CN"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𝑖</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𝑗</m:t>
                          </m:r>
                        </m:sub>
                      </m:s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𝑎</m:t>
                          </m:r>
                        </m:e>
                        <m: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0</m:t>
                          </m:r>
                        </m:sub>
                      </m:s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sSup>
                        <m:sSupPr>
                          <m:ctrlPr>
                            <a:rPr lang="zh-CN" altLang="zh-CN" b="1"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𝒂</m:t>
                          </m:r>
                        </m:e>
                        <m:sup>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𝑻</m:t>
                          </m:r>
                        </m:sup>
                      </m:sSup>
                      <m:sSub>
                        <m:sSubPr>
                          <m:ctrlPr>
                            <a:rPr lang="zh-CN" altLang="zh-CN" b="1"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𝒙</m:t>
                          </m:r>
                        </m:e>
                        <m:sub>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𝒊</m:t>
                          </m:r>
                        </m:sub>
                      </m:sSub>
                    </m:oMath>
                  </m:oMathPara>
                </a14:m>
                <a:endParaRPr lang="zh-CN" altLang="en-US" dirty="0"/>
              </a:p>
            </p:txBody>
          </p:sp>
        </mc:Choice>
        <mc:Fallback xmlns="">
          <p:sp>
            <p:nvSpPr>
              <p:cNvPr id="12" name="文本框 11">
                <a:extLst>
                  <a:ext uri="{FF2B5EF4-FFF2-40B4-BE49-F238E27FC236}">
                    <a16:creationId xmlns:a16="http://schemas.microsoft.com/office/drawing/2014/main" id="{0DCB99A8-B140-4075-8BE7-4465FAA851D6}"/>
                  </a:ext>
                </a:extLst>
              </p:cNvPr>
              <p:cNvSpPr txBox="1">
                <a:spLocks noRot="1" noChangeAspect="1" noMove="1" noResize="1" noEditPoints="1" noAdjustHandles="1" noChangeArrowheads="1" noChangeShapeType="1" noTextEdit="1"/>
              </p:cNvSpPr>
              <p:nvPr/>
            </p:nvSpPr>
            <p:spPr>
              <a:xfrm>
                <a:off x="2537138" y="5280001"/>
                <a:ext cx="4572000" cy="902555"/>
              </a:xfrm>
              <a:prstGeom prst="rect">
                <a:avLst/>
              </a:prstGeom>
              <a:blipFill>
                <a:blip r:embed="rId4"/>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140060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1">
            <a:extLst>
              <a:ext uri="{FF2B5EF4-FFF2-40B4-BE49-F238E27FC236}">
                <a16:creationId xmlns:a16="http://schemas.microsoft.com/office/drawing/2014/main" id="{6709856E-D05B-4905-8017-346F10E0DF5D}"/>
              </a:ext>
            </a:extLst>
          </p:cNvPr>
          <p:cNvSpPr>
            <a:spLocks noGrp="1"/>
          </p:cNvSpPr>
          <p:nvPr>
            <p:ph type="title"/>
          </p:nvPr>
        </p:nvSpPr>
        <p:spPr>
          <a:xfrm>
            <a:off x="0" y="4763"/>
            <a:ext cx="9144000" cy="817562"/>
          </a:xfrm>
        </p:spPr>
        <p:txBody>
          <a:bodyPr/>
          <a:lstStyle/>
          <a:p>
            <a:pPr marL="0" defTabSz="914400" fontAlgn="base">
              <a:spcAft>
                <a:spcPct val="0"/>
              </a:spcAft>
              <a:defRPr/>
            </a:pPr>
            <a:r>
              <a:rPr lang="zh-CN" altLang="en-US" sz="2400" dirty="0">
                <a:latin typeface="Times New Roman" panose="02020603050405020304" pitchFamily="18" charset="0"/>
                <a:cs typeface="Times New Roman" panose="02020603050405020304" pitchFamily="18" charset="0"/>
              </a:rPr>
              <a:t>线性回归：</a:t>
            </a:r>
            <a:r>
              <a:rPr lang="zh-CN" altLang="en-US" sz="2400" kern="0" dirty="0">
                <a:solidFill>
                  <a:srgbClr val="0070C0"/>
                </a:solidFill>
                <a:latin typeface="Times New Roman" pitchFamily="18" charset="0"/>
                <a:cs typeface="Times New Roman" pitchFamily="18" charset="0"/>
              </a:rPr>
              <a:t>多元线性回归</a:t>
            </a:r>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A89B01D4-E08B-401B-B2FB-ACEA9635E715}"/>
                  </a:ext>
                </a:extLst>
              </p:cNvPr>
              <p:cNvSpPr txBox="1"/>
              <p:nvPr/>
            </p:nvSpPr>
            <p:spPr>
              <a:xfrm>
                <a:off x="360129" y="1077439"/>
                <a:ext cx="8661521" cy="3365345"/>
              </a:xfrm>
              <a:prstGeom prst="rect">
                <a:avLst/>
              </a:prstGeom>
              <a:noFill/>
            </p:spPr>
            <p:txBody>
              <a:bodyPr wrap="square" rtlCol="0">
                <a:spAutoFit/>
              </a:bodyPr>
              <a:lstStyle/>
              <a:p>
                <a:pPr algn="l">
                  <a:spcBef>
                    <a:spcPts val="1000"/>
                  </a:spcBef>
                  <a:spcAft>
                    <a:spcPts val="300"/>
                  </a:spcAft>
                </a:pPr>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最小化均方误差函数：</a:t>
                </a:r>
                <a:endParaRPr lang="zh-CN" altLang="zh-CN" sz="1800" dirty="0">
                  <a:effectLst/>
                  <a:latin typeface="Times New Roman" panose="02020603050405020304" pitchFamily="18" charset="0"/>
                  <a:ea typeface="华文楷体" panose="02010600040101010101" pitchFamily="2" charset="-122"/>
                  <a:cs typeface="Times New Roman" panose="02020603050405020304" pitchFamily="18" charset="0"/>
                </a:endParaRPr>
              </a:p>
              <a:p>
                <a:pPr algn="l">
                  <a:spcBef>
                    <a:spcPts val="1000"/>
                  </a:spcBef>
                  <a:spcAft>
                    <a:spcPts val="300"/>
                  </a:spcAft>
                </a:pPr>
                <a14:m>
                  <m:oMathPara xmlns:m="http://schemas.openxmlformats.org/officeDocument/2006/math">
                    <m:oMathParaPr>
                      <m:jc m:val="centerGroup"/>
                    </m:oMathParaPr>
                    <m:oMath xmlns:m="http://schemas.openxmlformats.org/officeDocument/2006/math">
                      <m:sSub>
                        <m:sSub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𝐽</m:t>
                          </m:r>
                        </m:e>
                        <m: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𝑚</m:t>
                          </m:r>
                        </m:sub>
                      </m:s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f>
                        <m:f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1</m:t>
                          </m:r>
                        </m:num>
                        <m:den>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𝑚</m:t>
                          </m:r>
                        </m:den>
                      </m:f>
                      <m:nary>
                        <m:naryPr>
                          <m:chr m:val="∑"/>
                          <m:limLoc m:val="undOv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𝑖</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=1</m:t>
                          </m:r>
                        </m:sub>
                        <m:sup>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𝑚</m:t>
                          </m:r>
                        </m:sup>
                        <m:e>
                          <m:sSup>
                            <m:sSup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pPr>
                            <m:e>
                              <m:d>
                                <m:d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𝑦</m:t>
                                      </m:r>
                                    </m:e>
                                    <m: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𝑖</m:t>
                                      </m:r>
                                    </m:sub>
                                  </m:s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𝑓</m:t>
                                  </m:r>
                                  <m:d>
                                    <m:d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800" b="1"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𝒙</m:t>
                                          </m:r>
                                        </m:e>
                                        <m:sub>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𝒊</m:t>
                                          </m:r>
                                        </m:sub>
                                      </m:sSub>
                                    </m:e>
                                  </m:d>
                                </m:e>
                              </m:d>
                            </m:e>
                            <m:sup>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2</m:t>
                              </m:r>
                            </m:sup>
                          </m:sSup>
                        </m:e>
                      </m:nary>
                    </m:oMath>
                  </m:oMathPara>
                </a14:m>
                <a:endParaRPr lang="zh-CN" altLang="zh-CN" sz="1800" dirty="0">
                  <a:effectLst/>
                  <a:latin typeface="Times New Roman" panose="02020603050405020304" pitchFamily="18" charset="0"/>
                  <a:ea typeface="华文楷体" panose="02010600040101010101" pitchFamily="2" charset="-122"/>
                  <a:cs typeface="Times New Roman" panose="02020603050405020304" pitchFamily="18" charset="0"/>
                </a:endParaRPr>
              </a:p>
              <a:p>
                <a:pPr algn="l">
                  <a:spcBef>
                    <a:spcPts val="1000"/>
                  </a:spcBef>
                  <a:spcAft>
                    <a:spcPts val="300"/>
                  </a:spcAft>
                </a:pPr>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为了方便，使用矩阵来表示所有的训练数据和数据标签。</a:t>
                </a:r>
                <a:endParaRPr lang="zh-CN" altLang="zh-CN" sz="1800" dirty="0">
                  <a:effectLst/>
                  <a:latin typeface="Times New Roman" panose="02020603050405020304" pitchFamily="18" charset="0"/>
                  <a:ea typeface="华文楷体" panose="02010600040101010101" pitchFamily="2" charset="-122"/>
                  <a:cs typeface="Times New Roman" panose="02020603050405020304" pitchFamily="18" charset="0"/>
                </a:endParaRPr>
              </a:p>
              <a:p>
                <a:pPr algn="l">
                  <a:spcBef>
                    <a:spcPts val="1000"/>
                  </a:spcBef>
                  <a:spcAft>
                    <a:spcPts val="300"/>
                  </a:spcAft>
                </a:pPr>
                <a14:m>
                  <m:oMathPara xmlns:m="http://schemas.openxmlformats.org/officeDocument/2006/math">
                    <m:oMathParaPr>
                      <m:jc m:val="centerGroup"/>
                    </m:oMathParaPr>
                    <m:oMath xmlns:m="http://schemas.openxmlformats.org/officeDocument/2006/math">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𝑋</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d>
                        <m:dPr>
                          <m:begChr m:val="["/>
                          <m:endChr m:val="]"/>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1</m:t>
                              </m:r>
                            </m:sub>
                          </m:s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𝑚</m:t>
                              </m:r>
                            </m:sub>
                          </m:sSub>
                        </m:e>
                      </m:d>
                      <m:r>
                        <a:rPr lang="en-US" altLang="zh-CN" sz="18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   </m:t>
                      </m:r>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𝒚</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𝑦</m:t>
                          </m:r>
                        </m:e>
                        <m: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1</m:t>
                          </m:r>
                        </m:sub>
                      </m:s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𝑦</m:t>
                          </m:r>
                        </m:e>
                        <m: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𝑚</m:t>
                          </m:r>
                        </m:sub>
                      </m:s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oMath>
                  </m:oMathPara>
                </a14:m>
                <a:endParaRPr lang="zh-CN" altLang="zh-CN" sz="1800" dirty="0">
                  <a:effectLst/>
                  <a:latin typeface="Times New Roman" panose="02020603050405020304" pitchFamily="18" charset="0"/>
                  <a:ea typeface="华文楷体" panose="02010600040101010101" pitchFamily="2" charset="-122"/>
                  <a:cs typeface="Times New Roman" panose="02020603050405020304" pitchFamily="18" charset="0"/>
                </a:endParaRPr>
              </a:p>
              <a:p>
                <a:pPr algn="l">
                  <a:spcBef>
                    <a:spcPts val="1000"/>
                  </a:spcBef>
                  <a:spcAft>
                    <a:spcPts val="300"/>
                  </a:spcAft>
                </a:pPr>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其中每一个数据</a:t>
                </a:r>
                <a14:m>
                  <m:oMath xmlns:m="http://schemas.openxmlformats.org/officeDocument/2006/math">
                    <m:sSub>
                      <m:sSub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𝑖</m:t>
                        </m:r>
                      </m:sub>
                    </m:sSub>
                  </m:oMath>
                </a14:m>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会扩展一个维度，其值为</a:t>
                </a:r>
                <a:r>
                  <a:rPr lang="en-US"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1</a:t>
                </a:r>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，对应参数</a:t>
                </a:r>
                <a14:m>
                  <m:oMath xmlns:m="http://schemas.openxmlformats.org/officeDocument/2006/math">
                    <m:sSub>
                      <m:sSub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𝑎</m:t>
                        </m:r>
                      </m:e>
                      <m: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0</m:t>
                        </m:r>
                      </m:sub>
                    </m:sSub>
                  </m:oMath>
                </a14:m>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。均方误差函数可以表示为：</a:t>
                </a:r>
                <a:endParaRPr lang="zh-CN" altLang="zh-CN" sz="1800" dirty="0">
                  <a:effectLst/>
                  <a:latin typeface="Times New Roman" panose="02020603050405020304" pitchFamily="18" charset="0"/>
                  <a:ea typeface="华文楷体" panose="02010600040101010101" pitchFamily="2" charset="-122"/>
                  <a:cs typeface="Times New Roman" panose="02020603050405020304" pitchFamily="18" charset="0"/>
                </a:endParaRPr>
              </a:p>
              <a:p>
                <a:pPr algn="l">
                  <a:spcBef>
                    <a:spcPts val="1000"/>
                  </a:spcBef>
                  <a:spcAft>
                    <a:spcPts val="300"/>
                  </a:spcAft>
                </a:pPr>
                <a14:m>
                  <m:oMathPara xmlns:m="http://schemas.openxmlformats.org/officeDocument/2006/math">
                    <m:oMathParaPr>
                      <m:jc m:val="centerGroup"/>
                    </m:oMathParaPr>
                    <m:oMath xmlns:m="http://schemas.openxmlformats.org/officeDocument/2006/math">
                      <m:sSub>
                        <m:sSub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𝐽</m:t>
                          </m:r>
                        </m:e>
                        <m: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𝑚</m:t>
                          </m:r>
                        </m:sub>
                      </m:sSub>
                      <m:d>
                        <m:d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𝒂</m:t>
                          </m:r>
                        </m:e>
                      </m:d>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sSup>
                        <m:sSup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pPr>
                        <m:e>
                          <m:d>
                            <m:d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𝒚</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sSup>
                                <m:sSup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𝑋</m:t>
                                  </m:r>
                                </m:e>
                                <m:sup>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𝑇</m:t>
                                  </m:r>
                                </m:sup>
                              </m:sSup>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𝒂</m:t>
                              </m:r>
                            </m:e>
                          </m:d>
                        </m:e>
                        <m:sup>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𝑇</m:t>
                          </m:r>
                        </m:sup>
                      </m:sSup>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𝒚</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sSup>
                        <m:sSup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𝑋</m:t>
                          </m:r>
                        </m:e>
                        <m:sup>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𝑇</m:t>
                          </m:r>
                        </m:sup>
                      </m:sSup>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𝒂</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oMath>
                  </m:oMathPara>
                </a14:m>
                <a:endParaRPr lang="zh-CN" altLang="zh-CN" sz="1800" dirty="0">
                  <a:effectLst/>
                  <a:latin typeface="Times New Roman" panose="02020603050405020304" pitchFamily="18" charset="0"/>
                  <a:ea typeface="华文楷体" panose="02010600040101010101" pitchFamily="2" charset="-122"/>
                  <a:cs typeface="Times New Roman" panose="02020603050405020304" pitchFamily="18" charset="0"/>
                </a:endParaRPr>
              </a:p>
              <a:p>
                <a:endParaRPr lang="zh-CN" altLang="en-US" dirty="0"/>
              </a:p>
            </p:txBody>
          </p:sp>
        </mc:Choice>
        <mc:Fallback xmlns="">
          <p:sp>
            <p:nvSpPr>
              <p:cNvPr id="7" name="文本框 6">
                <a:extLst>
                  <a:ext uri="{FF2B5EF4-FFF2-40B4-BE49-F238E27FC236}">
                    <a16:creationId xmlns:a16="http://schemas.microsoft.com/office/drawing/2014/main" xmlns="" xmlns:a14="http://schemas.microsoft.com/office/drawing/2010/main" id="{A89B01D4-E08B-401B-B2FB-ACEA9635E715}"/>
                  </a:ext>
                </a:extLst>
              </p:cNvPr>
              <p:cNvSpPr txBox="1">
                <a:spLocks noRot="1" noChangeAspect="1" noMove="1" noResize="1" noEditPoints="1" noAdjustHandles="1" noChangeArrowheads="1" noChangeShapeType="1" noTextEdit="1"/>
              </p:cNvSpPr>
              <p:nvPr/>
            </p:nvSpPr>
            <p:spPr>
              <a:xfrm>
                <a:off x="360129" y="1077439"/>
                <a:ext cx="8661521" cy="3365345"/>
              </a:xfrm>
              <a:prstGeom prst="rect">
                <a:avLst/>
              </a:prstGeom>
              <a:blipFill rotWithShape="1">
                <a:blip r:embed="rId2"/>
                <a:stretch>
                  <a:fillRect l="-563" t="-72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文本框 20">
                <a:extLst>
                  <a:ext uri="{FF2B5EF4-FFF2-40B4-BE49-F238E27FC236}">
                    <a16:creationId xmlns:a16="http://schemas.microsoft.com/office/drawing/2014/main" id="{FDC67194-579A-4115-B43F-D1486005DD70}"/>
                  </a:ext>
                </a:extLst>
              </p:cNvPr>
              <p:cNvSpPr txBox="1"/>
              <p:nvPr/>
            </p:nvSpPr>
            <p:spPr>
              <a:xfrm>
                <a:off x="360129" y="4230136"/>
                <a:ext cx="8494096" cy="2164695"/>
              </a:xfrm>
              <a:prstGeom prst="rect">
                <a:avLst/>
              </a:prstGeom>
              <a:noFill/>
            </p:spPr>
            <p:txBody>
              <a:bodyPr wrap="square">
                <a:spAutoFit/>
              </a:bodyPr>
              <a:lstStyle/>
              <a:p>
                <a:pPr algn="l">
                  <a:spcBef>
                    <a:spcPts val="1000"/>
                  </a:spcBef>
                  <a:spcAft>
                    <a:spcPts val="300"/>
                  </a:spcAft>
                </a:pPr>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均方误差函数</a:t>
                </a:r>
                <a14:m>
                  <m:oMath xmlns:m="http://schemas.openxmlformats.org/officeDocument/2006/math">
                    <m:sSub>
                      <m:sSub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𝐽</m:t>
                        </m:r>
                      </m:e>
                      <m: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𝑛</m:t>
                        </m:r>
                      </m:sub>
                    </m:sSub>
                    <m:d>
                      <m:d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𝒂</m:t>
                        </m:r>
                      </m:e>
                    </m:d>
                  </m:oMath>
                </a14:m>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对所有参数</a:t>
                </a:r>
                <a14:m>
                  <m:oMath xmlns:m="http://schemas.openxmlformats.org/officeDocument/2006/math">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𝒂</m:t>
                    </m:r>
                  </m:oMath>
                </a14:m>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求导可得：</a:t>
                </a:r>
                <a:endParaRPr lang="zh-CN" altLang="zh-CN" sz="1800" dirty="0">
                  <a:effectLst/>
                  <a:latin typeface="Times New Roman" panose="02020603050405020304" pitchFamily="18" charset="0"/>
                  <a:ea typeface="华文楷体" panose="02010600040101010101" pitchFamily="2" charset="-122"/>
                  <a:cs typeface="Times New Roman" panose="02020603050405020304" pitchFamily="18" charset="0"/>
                </a:endParaRPr>
              </a:p>
              <a:p>
                <a:pPr algn="l">
                  <a:spcBef>
                    <a:spcPts val="1000"/>
                  </a:spcBef>
                  <a:spcAft>
                    <a:spcPts val="300"/>
                  </a:spcAft>
                </a:pPr>
                <a14:m>
                  <m:oMathPara xmlns:m="http://schemas.openxmlformats.org/officeDocument/2006/math">
                    <m:oMathParaPr>
                      <m:jc m:val="centerGroup"/>
                    </m:oMathParaPr>
                    <m:oMath xmlns:m="http://schemas.openxmlformats.org/officeDocument/2006/math">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𝐽</m:t>
                      </m:r>
                      <m:d>
                        <m:d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𝒂</m:t>
                          </m:r>
                        </m:e>
                      </m:d>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=−2</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𝑋</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𝑦</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sSup>
                        <m:sSup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𝑋</m:t>
                          </m:r>
                        </m:e>
                        <m:sup>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𝑇</m:t>
                          </m:r>
                        </m:sup>
                      </m:sSup>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𝒂</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oMath>
                  </m:oMathPara>
                </a14:m>
                <a:endParaRPr lang="zh-CN" altLang="zh-CN" sz="1800" dirty="0">
                  <a:effectLst/>
                  <a:latin typeface="Times New Roman" panose="02020603050405020304" pitchFamily="18" charset="0"/>
                  <a:ea typeface="华文楷体" panose="02010600040101010101" pitchFamily="2" charset="-122"/>
                  <a:cs typeface="Times New Roman" panose="02020603050405020304" pitchFamily="18" charset="0"/>
                </a:endParaRPr>
              </a:p>
              <a:p>
                <a:pPr algn="l">
                  <a:spcBef>
                    <a:spcPts val="1000"/>
                  </a:spcBef>
                  <a:spcAft>
                    <a:spcPts val="300"/>
                  </a:spcAft>
                </a:pPr>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因为均方误差函数</a:t>
                </a:r>
                <a14:m>
                  <m:oMath xmlns:m="http://schemas.openxmlformats.org/officeDocument/2006/math">
                    <m:sSub>
                      <m:sSub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𝐽</m:t>
                        </m:r>
                      </m:e>
                      <m: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𝑛</m:t>
                        </m:r>
                      </m:sub>
                    </m:sSub>
                    <m:d>
                      <m:d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𝒂</m:t>
                        </m:r>
                      </m:e>
                    </m:d>
                  </m:oMath>
                </a14:m>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是一个二次的凸函数，所以函数只存在一个极小值点，也同样是最小值点，所以令</a:t>
                </a:r>
                <a14:m>
                  <m:oMath xmlns:m="http://schemas.openxmlformats.org/officeDocument/2006/math">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𝐽</m:t>
                    </m:r>
                    <m:d>
                      <m:d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𝒂</m:t>
                        </m:r>
                      </m:e>
                    </m:d>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=0</m:t>
                    </m:r>
                  </m:oMath>
                </a14:m>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可得</a:t>
                </a:r>
                <a:endParaRPr lang="zh-CN" altLang="zh-CN" sz="1800" dirty="0">
                  <a:effectLst/>
                  <a:latin typeface="Times New Roman" panose="02020603050405020304" pitchFamily="18" charset="0"/>
                  <a:ea typeface="华文楷体" panose="02010600040101010101" pitchFamily="2" charset="-122"/>
                  <a:cs typeface="Times New Roman" panose="02020603050405020304" pitchFamily="18" charset="0"/>
                </a:endParaRPr>
              </a:p>
              <a:p>
                <a:pPr algn="l">
                  <a:spcBef>
                    <a:spcPts val="1000"/>
                  </a:spcBef>
                  <a:spcAft>
                    <a:spcPts val="300"/>
                  </a:spcAft>
                </a:pPr>
                <a14:m>
                  <m:oMathPara xmlns:m="http://schemas.openxmlformats.org/officeDocument/2006/math">
                    <m:oMathParaPr>
                      <m:jc m:val="centerGroup"/>
                    </m:oMathParaPr>
                    <m:oMath xmlns:m="http://schemas.openxmlformats.org/officeDocument/2006/math">
                      <m:sSup>
                        <m:sSup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𝑋𝑋</m:t>
                          </m:r>
                        </m:e>
                        <m:sup>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𝑇</m:t>
                          </m:r>
                        </m:sup>
                      </m:sSup>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𝒂</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𝑋</m:t>
                      </m:r>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𝒚</m:t>
                      </m:r>
                    </m:oMath>
                  </m:oMathPara>
                </a14:m>
                <a:endParaRPr lang="zh-CN" altLang="zh-CN" sz="1800" dirty="0">
                  <a:effectLst/>
                  <a:latin typeface="Times New Roman" panose="02020603050405020304" pitchFamily="18" charset="0"/>
                  <a:ea typeface="华文楷体" panose="02010600040101010101" pitchFamily="2" charset="-122"/>
                  <a:cs typeface="Times New Roman" panose="02020603050405020304" pitchFamily="18" charset="0"/>
                </a:endParaRPr>
              </a:p>
              <a:p>
                <a:pPr algn="l">
                  <a:spcBef>
                    <a:spcPts val="1000"/>
                  </a:spcBef>
                  <a:spcAft>
                    <a:spcPts val="300"/>
                  </a:spcAft>
                </a:pPr>
                <a14:m>
                  <m:oMathPara xmlns:m="http://schemas.openxmlformats.org/officeDocument/2006/math">
                    <m:oMathParaPr>
                      <m:jc m:val="centerGroup"/>
                    </m:oMathParaPr>
                    <m:oMath xmlns:m="http://schemas.openxmlformats.org/officeDocument/2006/math">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𝒂</m:t>
                      </m:r>
                      <m:r>
                        <a:rPr lang="en-US" altLang="zh-CN" sz="1800" b="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sSup>
                        <m:sSup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pPr>
                        <m:e>
                          <m:d>
                            <m:d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𝑋</m:t>
                              </m:r>
                              <m:sSup>
                                <m:sSup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𝑋</m:t>
                                  </m:r>
                                </m:e>
                                <m:sup>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𝑇</m:t>
                                  </m:r>
                                </m:sup>
                              </m:sSup>
                            </m:e>
                          </m:d>
                        </m:e>
                        <m:sup>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−1</m:t>
                          </m:r>
                        </m:sup>
                      </m:sSup>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𝑋</m:t>
                      </m:r>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𝒚</m:t>
                      </m:r>
                    </m:oMath>
                  </m:oMathPara>
                </a14:m>
                <a:endParaRPr lang="zh-CN" altLang="zh-CN" sz="1800" dirty="0">
                  <a:effectLst/>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xmlns="">
          <p:sp>
            <p:nvSpPr>
              <p:cNvPr id="21" name="文本框 20">
                <a:extLst>
                  <a:ext uri="{FF2B5EF4-FFF2-40B4-BE49-F238E27FC236}">
                    <a16:creationId xmlns:a16="http://schemas.microsoft.com/office/drawing/2014/main" id="{FDC67194-579A-4115-B43F-D1486005DD70}"/>
                  </a:ext>
                </a:extLst>
              </p:cNvPr>
              <p:cNvSpPr txBox="1">
                <a:spLocks noRot="1" noChangeAspect="1" noMove="1" noResize="1" noEditPoints="1" noAdjustHandles="1" noChangeArrowheads="1" noChangeShapeType="1" noTextEdit="1"/>
              </p:cNvSpPr>
              <p:nvPr/>
            </p:nvSpPr>
            <p:spPr>
              <a:xfrm>
                <a:off x="360129" y="4230136"/>
                <a:ext cx="8494096" cy="2164695"/>
              </a:xfrm>
              <a:prstGeom prst="rect">
                <a:avLst/>
              </a:prstGeom>
              <a:blipFill>
                <a:blip r:embed="rId3"/>
                <a:stretch>
                  <a:fillRect l="-574" t="-1408" r="-64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8335547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a:spLocks noGrp="1"/>
          </p:cNvSpPr>
          <p:nvPr>
            <p:ph type="title"/>
          </p:nvPr>
        </p:nvSpPr>
        <p:spPr>
          <a:xfrm>
            <a:off x="462844" y="273754"/>
            <a:ext cx="8376356" cy="657727"/>
          </a:xfrm>
        </p:spPr>
        <p:txBody>
          <a:bodyPr/>
          <a:lstStyle/>
          <a:p>
            <a:r>
              <a:rPr lang="zh-CN" altLang="en-US" sz="2800" dirty="0">
                <a:latin typeface="黑体" panose="02010609060101010101" pitchFamily="49" charset="-122"/>
                <a:ea typeface="黑体" panose="02010609060101010101" pitchFamily="49" charset="-122"/>
                <a:cs typeface="Times New Roman" panose="02020603050405020304" pitchFamily="18" charset="0"/>
              </a:rPr>
              <a:t>机器学习</a:t>
            </a:r>
            <a:r>
              <a:rPr lang="en-US" altLang="zh-CN" sz="2800" dirty="0">
                <a:latin typeface="黑体" panose="02010609060101010101" pitchFamily="49" charset="-122"/>
                <a:ea typeface="黑体" panose="02010609060101010101" pitchFamily="49" charset="-122"/>
                <a:cs typeface="Times New Roman" panose="02020603050405020304" pitchFamily="18" charset="0"/>
              </a:rPr>
              <a:t>: </a:t>
            </a:r>
            <a:r>
              <a:rPr lang="zh-CN" altLang="en-US" sz="2400" dirty="0">
                <a:latin typeface="黑体" panose="02010609060101010101" pitchFamily="49" charset="-122"/>
                <a:ea typeface="黑体" panose="02010609060101010101" pitchFamily="49" charset="-122"/>
                <a:cs typeface="Times New Roman" panose="02020603050405020304" pitchFamily="18" charset="0"/>
              </a:rPr>
              <a:t>从数据中学习知识</a:t>
            </a:r>
            <a:br>
              <a:rPr lang="en-US" altLang="zh-CN" sz="2800" dirty="0">
                <a:latin typeface="黑体" panose="02010609060101010101" pitchFamily="49" charset="-122"/>
                <a:ea typeface="黑体" panose="02010609060101010101" pitchFamily="49" charset="-122"/>
                <a:cs typeface="Times New Roman" panose="02020603050405020304" pitchFamily="18" charset="0"/>
              </a:rPr>
            </a:br>
            <a:endParaRPr lang="zh-CN" altLang="en-US" sz="2800" dirty="0">
              <a:latin typeface="黑体" panose="02010609060101010101" pitchFamily="49" charset="-122"/>
              <a:ea typeface="黑体" panose="02010609060101010101" pitchFamily="49" charset="-122"/>
              <a:cs typeface="Times New Roman" panose="02020603050405020304" pitchFamily="18" charset="0"/>
            </a:endParaRPr>
          </a:p>
        </p:txBody>
      </p:sp>
      <p:grpSp>
        <p:nvGrpSpPr>
          <p:cNvPr id="10" name="组合 9"/>
          <p:cNvGrpSpPr/>
          <p:nvPr/>
        </p:nvGrpSpPr>
        <p:grpSpPr>
          <a:xfrm>
            <a:off x="-335919" y="1116990"/>
            <a:ext cx="7647690" cy="5302068"/>
            <a:chOff x="320634" y="982629"/>
            <a:chExt cx="8110848" cy="3976551"/>
          </a:xfrm>
        </p:grpSpPr>
        <p:sp>
          <p:nvSpPr>
            <p:cNvPr id="21" name="圆角矩形 20"/>
            <p:cNvSpPr/>
            <p:nvPr/>
          </p:nvSpPr>
          <p:spPr bwMode="auto">
            <a:xfrm>
              <a:off x="1199410" y="2529819"/>
              <a:ext cx="1111599" cy="240365"/>
            </a:xfrm>
            <a:prstGeom prst="roundRect">
              <a:avLst/>
            </a:prstGeom>
            <a:solidFill>
              <a:srgbClr val="FFFF00"/>
            </a:solidFill>
            <a:ln>
              <a:solidFill>
                <a:srgbClr val="C00000"/>
              </a:solidFill>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wrap="none" lIns="72823" tIns="0" rIns="72823" bIns="0" anchor="ctr"/>
            <a:lstStyle/>
            <a:p>
              <a:pPr algn="ctr">
                <a:defRPr/>
              </a:pPr>
              <a:r>
                <a:rPr lang="zh-CN" altLang="en-US" sz="1200" b="1"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图像数据</a:t>
              </a:r>
              <a:endParaRPr lang="en-US" altLang="zh-CN" sz="12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23" name="图片 17" descr="semantic gap.jp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88892" y="1242215"/>
              <a:ext cx="1875133" cy="986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减号 23"/>
            <p:cNvSpPr/>
            <p:nvPr/>
          </p:nvSpPr>
          <p:spPr bwMode="auto">
            <a:xfrm>
              <a:off x="320634" y="2854107"/>
              <a:ext cx="8110848" cy="321013"/>
            </a:xfrm>
            <a:prstGeom prst="mathMinus">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30000"/>
                </a:spcBef>
                <a:spcAft>
                  <a:spcPct val="0"/>
                </a:spcAft>
                <a:buClrTx/>
                <a:buSzTx/>
                <a:buFontTx/>
                <a:buNone/>
                <a:tabLst/>
              </a:pPr>
              <a:endParaRPr kumimoji="0" lang="zh-CN" altLang="en-US" sz="1200" b="0" i="0" u="none" strike="noStrike" cap="none" normalizeH="0" baseline="0">
                <a:ln>
                  <a:noFill/>
                </a:ln>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endParaRPr>
            </a:p>
          </p:txBody>
        </p:sp>
        <p:sp>
          <p:nvSpPr>
            <p:cNvPr id="25" name="圆角矩形 24"/>
            <p:cNvSpPr/>
            <p:nvPr/>
          </p:nvSpPr>
          <p:spPr bwMode="auto">
            <a:xfrm>
              <a:off x="1208409" y="4594143"/>
              <a:ext cx="1111599" cy="240365"/>
            </a:xfrm>
            <a:prstGeom prst="roundRect">
              <a:avLst/>
            </a:prstGeom>
            <a:solidFill>
              <a:srgbClr val="FFFF00"/>
            </a:solidFill>
            <a:ln>
              <a:solidFill>
                <a:srgbClr val="C00000"/>
              </a:solidFill>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wrap="none" lIns="72823" tIns="0" rIns="72823" bIns="0" anchor="ctr"/>
            <a:lstStyle/>
            <a:p>
              <a:pPr algn="ctr">
                <a:defRPr/>
              </a:pPr>
              <a:r>
                <a:rPr lang="zh-CN" altLang="en-US" sz="1200" b="1"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文本数据</a:t>
              </a:r>
              <a:endParaRPr lang="en-US" altLang="zh-CN" sz="12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8892" y="3306808"/>
              <a:ext cx="1875134" cy="11322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右箭头 1"/>
            <p:cNvSpPr/>
            <p:nvPr/>
          </p:nvSpPr>
          <p:spPr>
            <a:xfrm>
              <a:off x="2897579" y="1735707"/>
              <a:ext cx="2707574" cy="318724"/>
            </a:xfrm>
            <a:prstGeom prst="rightArrow">
              <a:avLst/>
            </a:prstGeom>
            <a:solidFill>
              <a:srgbClr val="92D050"/>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3" name="圆角矩形 2"/>
            <p:cNvSpPr/>
            <p:nvPr/>
          </p:nvSpPr>
          <p:spPr>
            <a:xfrm>
              <a:off x="5783282" y="1099037"/>
              <a:ext cx="1330037" cy="1348411"/>
            </a:xfrm>
            <a:prstGeom prst="roundRect">
              <a:avLst/>
            </a:prstGeom>
            <a:noFill/>
            <a:ln>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marL="285750" indent="-285750">
                <a:buFont typeface="Wingdings" panose="05000000000000000000" pitchFamily="2" charset="2"/>
                <a:buChar char="l"/>
              </a:pPr>
              <a:r>
                <a:rPr lang="en-US" altLang="zh-CN" dirty="0">
                  <a:latin typeface="Times New Roman" panose="02020603050405020304" pitchFamily="18" charset="0"/>
                  <a:ea typeface="楷体" panose="02010609060101010101" pitchFamily="49" charset="-122"/>
                  <a:cs typeface="Times New Roman" panose="02020603050405020304" pitchFamily="18" charset="0"/>
                </a:rPr>
                <a:t>Person</a:t>
              </a:r>
            </a:p>
            <a:p>
              <a:pPr marL="285750" indent="-285750">
                <a:buFont typeface="Wingdings" panose="05000000000000000000" pitchFamily="2" charset="2"/>
                <a:buChar char="l"/>
              </a:pPr>
              <a:r>
                <a:rPr lang="en-US" altLang="zh-CN" dirty="0">
                  <a:latin typeface="Times New Roman" panose="02020603050405020304" pitchFamily="18" charset="0"/>
                  <a:ea typeface="楷体" panose="02010609060101010101" pitchFamily="49" charset="-122"/>
                  <a:cs typeface="Times New Roman" panose="02020603050405020304" pitchFamily="18" charset="0"/>
                </a:rPr>
                <a:t>Dog</a:t>
              </a:r>
            </a:p>
            <a:p>
              <a:pPr marL="285750" indent="-285750">
                <a:buFont typeface="Wingdings" panose="05000000000000000000" pitchFamily="2" charset="2"/>
                <a:buChar char="l"/>
              </a:pPr>
              <a:r>
                <a:rPr lang="en-US" altLang="zh-CN" dirty="0">
                  <a:latin typeface="Times New Roman" panose="02020603050405020304" pitchFamily="18" charset="0"/>
                  <a:ea typeface="楷体" panose="02010609060101010101" pitchFamily="49" charset="-122"/>
                  <a:cs typeface="Times New Roman" panose="02020603050405020304" pitchFamily="18" charset="0"/>
                </a:rPr>
                <a:t>…</a:t>
              </a:r>
              <a:endParaRPr lang="zh-CN" altLang="en-US" dirty="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42658" y="1000952"/>
              <a:ext cx="1066800" cy="6762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下箭头 5"/>
            <p:cNvSpPr/>
            <p:nvPr/>
          </p:nvSpPr>
          <p:spPr>
            <a:xfrm rot="3227203">
              <a:off x="2915674" y="1105100"/>
              <a:ext cx="310738" cy="552503"/>
            </a:xfrm>
            <a:prstGeom prst="down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26" name="下箭头 25"/>
            <p:cNvSpPr/>
            <p:nvPr/>
          </p:nvSpPr>
          <p:spPr>
            <a:xfrm rot="3227203">
              <a:off x="2957285" y="3287965"/>
              <a:ext cx="310738" cy="636670"/>
            </a:xfrm>
            <a:prstGeom prst="down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latin typeface="Times New Roman" panose="02020603050405020304" pitchFamily="18" charset="0"/>
                <a:ea typeface="楷体" panose="02010609060101010101" pitchFamily="49"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7" name="矩形 6"/>
                <p:cNvSpPr/>
                <p:nvPr/>
              </p:nvSpPr>
              <p:spPr>
                <a:xfrm>
                  <a:off x="3277865" y="3320224"/>
                  <a:ext cx="2728023" cy="384962"/>
                </a:xfrm>
                <a:prstGeom prst="rect">
                  <a:avLst/>
                </a:prstGeom>
              </p:spPr>
              <p:txBody>
                <a:bodyPr wrap="none">
                  <a:spAutoFit/>
                </a:bodyPr>
                <a:lstStyle/>
                <a:p>
                  <a14:m>
                    <m:oMath xmlns:m="http://schemas.openxmlformats.org/officeDocument/2006/math">
                      <m:r>
                        <a:rPr lang="en-US" altLang="zh-CN" sz="2800" b="0" i="1" smtClean="0">
                          <a:latin typeface="Cambria Math"/>
                          <a:cs typeface="Times New Roman" panose="02020603050405020304" pitchFamily="18" charset="0"/>
                        </a:rPr>
                        <m:t>𝑓</m:t>
                      </m:r>
                      <m:r>
                        <a:rPr lang="en-US" altLang="zh-CN" sz="2800" i="1" smtClean="0">
                          <a:latin typeface="Cambria Math"/>
                          <a:cs typeface="Times New Roman" panose="02020603050405020304" pitchFamily="18" charset="0"/>
                        </a:rPr>
                        <m:t> </m:t>
                      </m:r>
                    </m:oMath>
                  </a14:m>
                  <a:r>
                    <a:rPr lang="en-US" altLang="zh-CN" dirty="0">
                      <a:latin typeface="Times New Roman" panose="02020603050405020304" pitchFamily="18" charset="0"/>
                      <a:ea typeface="楷体" panose="02010609060101010101" pitchFamily="49" charset="-122"/>
                      <a:cs typeface="Times New Roman" panose="02020603050405020304" pitchFamily="18" charset="0"/>
                    </a:rPr>
                    <a:t>{car, money, drive,…}</a:t>
                  </a:r>
                  <a:endParaRPr lang="zh-CN" altLang="zh-CN" dirty="0">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7" name="矩形 6"/>
                <p:cNvSpPr>
                  <a:spLocks noRot="1" noChangeAspect="1" noMove="1" noResize="1" noEditPoints="1" noAdjustHandles="1" noChangeArrowheads="1" noChangeShapeType="1" noTextEdit="1"/>
                </p:cNvSpPr>
                <p:nvPr/>
              </p:nvSpPr>
              <p:spPr>
                <a:xfrm>
                  <a:off x="3277865" y="3320224"/>
                  <a:ext cx="2728023" cy="384962"/>
                </a:xfrm>
                <a:prstGeom prst="rect">
                  <a:avLst/>
                </a:prstGeom>
                <a:blipFill>
                  <a:blip r:embed="rId5"/>
                  <a:stretch>
                    <a:fillRect r="-1659" b="-13095"/>
                  </a:stretch>
                </a:blipFill>
              </p:spPr>
              <p:txBody>
                <a:bodyPr/>
                <a:lstStyle/>
                <a:p>
                  <a:r>
                    <a:rPr lang="zh-CN" altLang="en-US">
                      <a:noFill/>
                    </a:rPr>
                    <a:t> </a:t>
                  </a:r>
                </a:p>
              </p:txBody>
            </p:sp>
          </mc:Fallback>
        </mc:AlternateContent>
        <p:sp>
          <p:nvSpPr>
            <p:cNvPr id="27" name="右箭头 26"/>
            <p:cNvSpPr/>
            <p:nvPr/>
          </p:nvSpPr>
          <p:spPr>
            <a:xfrm>
              <a:off x="3029203" y="3841583"/>
              <a:ext cx="2872833" cy="318724"/>
            </a:xfrm>
            <a:prstGeom prst="rightArrow">
              <a:avLst/>
            </a:prstGeom>
            <a:solidFill>
              <a:srgbClr val="92D050"/>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28" name="圆角矩形 27"/>
            <p:cNvSpPr/>
            <p:nvPr/>
          </p:nvSpPr>
          <p:spPr>
            <a:xfrm>
              <a:off x="5945578" y="3245520"/>
              <a:ext cx="1330037" cy="1348411"/>
            </a:xfrm>
            <a:prstGeom prst="roundRect">
              <a:avLst/>
            </a:prstGeom>
            <a:noFill/>
            <a:ln>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marL="285750" indent="-285750">
                <a:buFont typeface="Wingdings" panose="05000000000000000000" pitchFamily="2" charset="2"/>
                <a:buChar char="l"/>
              </a:pPr>
              <a:r>
                <a:rPr lang="zh-CN" altLang="en-US" dirty="0">
                  <a:latin typeface="Times New Roman" panose="02020603050405020304" pitchFamily="18" charset="0"/>
                  <a:ea typeface="楷体" panose="02010609060101010101" pitchFamily="49" charset="-122"/>
                  <a:cs typeface="Times New Roman" panose="02020603050405020304" pitchFamily="18" charset="0"/>
                </a:rPr>
                <a:t>喜悦</a:t>
              </a:r>
              <a:endParaRPr lang="en-US" altLang="zh-CN" dirty="0">
                <a:latin typeface="Times New Roman" panose="02020603050405020304" pitchFamily="18" charset="0"/>
                <a:ea typeface="楷体" panose="02010609060101010101" pitchFamily="49" charset="-122"/>
                <a:cs typeface="Times New Roman" panose="02020603050405020304" pitchFamily="18" charset="0"/>
              </a:endParaRPr>
            </a:p>
            <a:p>
              <a:pPr marL="285750" indent="-285750">
                <a:buFont typeface="Wingdings" panose="05000000000000000000" pitchFamily="2" charset="2"/>
                <a:buChar char="l"/>
              </a:pPr>
              <a:r>
                <a:rPr lang="zh-CN" altLang="en-US" dirty="0">
                  <a:latin typeface="Times New Roman" panose="02020603050405020304" pitchFamily="18" charset="0"/>
                  <a:ea typeface="楷体" panose="02010609060101010101" pitchFamily="49" charset="-122"/>
                  <a:cs typeface="Times New Roman" panose="02020603050405020304" pitchFamily="18" charset="0"/>
                </a:rPr>
                <a:t>愤怒</a:t>
              </a:r>
              <a:endParaRPr lang="en-US" altLang="zh-CN" dirty="0">
                <a:latin typeface="Times New Roman" panose="02020603050405020304" pitchFamily="18" charset="0"/>
                <a:ea typeface="楷体" panose="02010609060101010101" pitchFamily="49" charset="-122"/>
                <a:cs typeface="Times New Roman" panose="02020603050405020304" pitchFamily="18" charset="0"/>
              </a:endParaRPr>
            </a:p>
            <a:p>
              <a:pPr marL="285750" indent="-285750">
                <a:buFont typeface="Wingdings" panose="05000000000000000000" pitchFamily="2" charset="2"/>
                <a:buChar char="l"/>
              </a:pPr>
              <a:r>
                <a:rPr lang="en-US" altLang="zh-CN" dirty="0">
                  <a:latin typeface="Times New Roman" panose="02020603050405020304" pitchFamily="18" charset="0"/>
                  <a:ea typeface="楷体" panose="02010609060101010101" pitchFamily="49" charset="-122"/>
                  <a:cs typeface="Times New Roman" panose="02020603050405020304" pitchFamily="18" charset="0"/>
                </a:rPr>
                <a:t>…</a:t>
              </a:r>
              <a:endParaRPr lang="zh-CN" altLang="en-US"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29" name="圆角矩形 28"/>
            <p:cNvSpPr/>
            <p:nvPr/>
          </p:nvSpPr>
          <p:spPr bwMode="auto">
            <a:xfrm>
              <a:off x="5856875" y="2578577"/>
              <a:ext cx="1111599" cy="240365"/>
            </a:xfrm>
            <a:prstGeom prst="roundRect">
              <a:avLst/>
            </a:prstGeom>
            <a:solidFill>
              <a:srgbClr val="FFFF00"/>
            </a:solidFill>
            <a:ln>
              <a:solidFill>
                <a:srgbClr val="C00000"/>
              </a:solidFill>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wrap="none" lIns="72823" tIns="0" rIns="72823" bIns="0" anchor="ctr"/>
            <a:lstStyle/>
            <a:p>
              <a:pPr algn="ctr">
                <a:defRPr/>
              </a:pPr>
              <a:r>
                <a:rPr lang="zh-CN" altLang="en-US" sz="1200" b="1"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类别分类</a:t>
              </a:r>
              <a:endParaRPr lang="en-US" altLang="zh-CN" sz="12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30" name="圆角矩形 29"/>
            <p:cNvSpPr/>
            <p:nvPr/>
          </p:nvSpPr>
          <p:spPr bwMode="auto">
            <a:xfrm>
              <a:off x="6068651" y="4718815"/>
              <a:ext cx="1111599" cy="240365"/>
            </a:xfrm>
            <a:prstGeom prst="roundRect">
              <a:avLst/>
            </a:prstGeom>
            <a:solidFill>
              <a:srgbClr val="FFFF00"/>
            </a:solidFill>
            <a:ln>
              <a:solidFill>
                <a:srgbClr val="C00000"/>
              </a:solidFill>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wrap="none" lIns="72823" tIns="0" rIns="72823" bIns="0" anchor="ctr"/>
            <a:lstStyle/>
            <a:p>
              <a:pPr algn="ctr">
                <a:defRPr/>
              </a:pPr>
              <a:r>
                <a:rPr lang="zh-CN" altLang="en-US" sz="1200" b="1"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情感分类</a:t>
              </a:r>
              <a:endParaRPr lang="en-US" altLang="zh-CN" sz="12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9" name="矩形 8"/>
                <p:cNvSpPr/>
                <p:nvPr/>
              </p:nvSpPr>
              <p:spPr>
                <a:xfrm>
                  <a:off x="3184213" y="982629"/>
                  <a:ext cx="821480" cy="48474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3600" i="1">
                            <a:latin typeface="Cambria Math"/>
                            <a:cs typeface="Times New Roman" panose="02020603050405020304" pitchFamily="18" charset="0"/>
                          </a:rPr>
                          <m:t>𝑓</m:t>
                        </m:r>
                        <m:r>
                          <m:rPr>
                            <m:nor/>
                          </m:rPr>
                          <a:rPr lang="en-US" altLang="zh-CN" sz="3600" dirty="0">
                            <a:latin typeface="Times New Roman" panose="02020603050405020304" pitchFamily="18" charset="0"/>
                            <a:ea typeface="楷体" panose="02010609060101010101" pitchFamily="49" charset="-122"/>
                            <a:cs typeface="Times New Roman" panose="02020603050405020304" pitchFamily="18" charset="0"/>
                          </a:rPr>
                          <m:t>{</m:t>
                        </m:r>
                      </m:oMath>
                    </m:oMathPara>
                  </a14:m>
                  <a:endParaRPr lang="zh-CN" altLang="en-US" sz="3600" dirty="0">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9" name="矩形 8"/>
                <p:cNvSpPr>
                  <a:spLocks noRot="1" noChangeAspect="1" noMove="1" noResize="1" noEditPoints="1" noAdjustHandles="1" noChangeArrowheads="1" noChangeShapeType="1" noTextEdit="1"/>
                </p:cNvSpPr>
                <p:nvPr/>
              </p:nvSpPr>
              <p:spPr>
                <a:xfrm>
                  <a:off x="3184213" y="982629"/>
                  <a:ext cx="821480" cy="484748"/>
                </a:xfrm>
                <a:prstGeom prst="rect">
                  <a:avLst/>
                </a:prstGeom>
                <a:blipFill>
                  <a:blip r:embed="rId6"/>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11" name="矩形 10"/>
              <p:cNvSpPr/>
              <p:nvPr/>
            </p:nvSpPr>
            <p:spPr>
              <a:xfrm>
                <a:off x="6450810" y="2763609"/>
                <a:ext cx="2582883" cy="2308324"/>
              </a:xfrm>
              <a:prstGeom prst="rect">
                <a:avLst/>
              </a:prstGeom>
            </p:spPr>
            <p:txBody>
              <a:bodyPr wrap="square">
                <a:spAutoFit/>
              </a:bodyPr>
              <a:lstStyle/>
              <a:p>
                <a:pPr marL="342900" indent="-342900">
                  <a:lnSpc>
                    <a:spcPct val="150000"/>
                  </a:lnSpc>
                  <a:buFont typeface="Wingdings" panose="05000000000000000000" pitchFamily="2" charset="2"/>
                  <a:buChar char="l"/>
                </a:pP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从原始数据中提取特征</a:t>
                </a:r>
              </a:p>
              <a:p>
                <a:pPr marL="342900" indent="-342900">
                  <a:lnSpc>
                    <a:spcPct val="150000"/>
                  </a:lnSpc>
                  <a:buFont typeface="Wingdings" panose="05000000000000000000" pitchFamily="2" charset="2"/>
                  <a:buChar char="l"/>
                </a:pP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学习映射函数</a:t>
                </a:r>
                <a14:m>
                  <m:oMath xmlns:m="http://schemas.openxmlformats.org/officeDocument/2006/math">
                    <m:r>
                      <a:rPr lang="en-US" altLang="zh-CN" sz="1600" b="0" i="1" smtClean="0">
                        <a:latin typeface="Cambria Math"/>
                        <a:ea typeface="黑体" panose="02010609060101010101" pitchFamily="49" charset="-122"/>
                        <a:cs typeface="Times New Roman" panose="02020603050405020304" pitchFamily="18" charset="0"/>
                      </a:rPr>
                      <m:t>𝑓</m:t>
                    </m:r>
                  </m:oMath>
                </a14:m>
                <a:endParaRPr lang="en-US" altLang="zh-CN" sz="1600" dirty="0">
                  <a:latin typeface="Times New Roman" panose="02020603050405020304" pitchFamily="18" charset="0"/>
                  <a:ea typeface="楷体" panose="02010609060101010101" pitchFamily="49" charset="-122"/>
                  <a:cs typeface="Times New Roman" panose="02020603050405020304" pitchFamily="18" charset="0"/>
                </a:endParaRPr>
              </a:p>
              <a:p>
                <a:pPr marL="342900" indent="-342900">
                  <a:lnSpc>
                    <a:spcPct val="150000"/>
                  </a:lnSpc>
                  <a:buFont typeface="Wingdings" panose="05000000000000000000" pitchFamily="2" charset="2"/>
                  <a:buChar char="l"/>
                </a:pP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通过映射函数</a:t>
                </a:r>
                <a14:m>
                  <m:oMath xmlns:m="http://schemas.openxmlformats.org/officeDocument/2006/math">
                    <m:r>
                      <a:rPr lang="en-US" altLang="zh-CN" sz="1600" i="1">
                        <a:latin typeface="Cambria Math"/>
                        <a:ea typeface="黑体" panose="02010609060101010101" pitchFamily="49" charset="-122"/>
                        <a:cs typeface="Times New Roman" panose="02020603050405020304" pitchFamily="18" charset="0"/>
                      </a:rPr>
                      <m:t>𝑓</m:t>
                    </m:r>
                  </m:oMath>
                </a14:m>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将原始数据映射到语义任务空间，即寻找数据和任务目标之间的关系</a:t>
                </a:r>
              </a:p>
            </p:txBody>
          </p:sp>
        </mc:Choice>
        <mc:Fallback xmlns="">
          <p:sp>
            <p:nvSpPr>
              <p:cNvPr id="11" name="矩形 10"/>
              <p:cNvSpPr>
                <a:spLocks noRot="1" noChangeAspect="1" noMove="1" noResize="1" noEditPoints="1" noAdjustHandles="1" noChangeArrowheads="1" noChangeShapeType="1" noTextEdit="1"/>
              </p:cNvSpPr>
              <p:nvPr/>
            </p:nvSpPr>
            <p:spPr>
              <a:xfrm>
                <a:off x="6450810" y="2763609"/>
                <a:ext cx="2582883" cy="2308324"/>
              </a:xfrm>
              <a:prstGeom prst="rect">
                <a:avLst/>
              </a:prstGeom>
              <a:blipFill rotWithShape="1">
                <a:blip r:embed="rId7"/>
                <a:stretch>
                  <a:fillRect l="-708" r="-236"/>
                </a:stretch>
              </a:blipFill>
            </p:spPr>
            <p:txBody>
              <a:bodyPr/>
              <a:lstStyle/>
              <a:p>
                <a:r>
                  <a:rPr lang="zh-CN" altLang="en-US">
                    <a:noFill/>
                  </a:rPr>
                  <a:t> </a:t>
                </a:r>
              </a:p>
            </p:txBody>
          </p:sp>
        </mc:Fallback>
      </mc:AlternateContent>
      <p:sp>
        <p:nvSpPr>
          <p:cNvPr id="4" name="矩形 3"/>
          <p:cNvSpPr/>
          <p:nvPr/>
        </p:nvSpPr>
        <p:spPr>
          <a:xfrm>
            <a:off x="4002742" y="1076882"/>
            <a:ext cx="415498" cy="646331"/>
          </a:xfrm>
          <a:prstGeom prst="rect">
            <a:avLst/>
          </a:prstGeom>
        </p:spPr>
        <p:txBody>
          <a:bodyPr wrap="none">
            <a:spAutoFit/>
          </a:bodyPr>
          <a:lstStyle/>
          <a:p>
            <a:r>
              <a:rPr lang="en-US" altLang="zh-CN" sz="3600" dirty="0">
                <a:latin typeface="Times New Roman" panose="02020603050405020304" pitchFamily="18" charset="0"/>
                <a:ea typeface="楷体" panose="02010609060101010101" pitchFamily="49" charset="-122"/>
                <a:cs typeface="Times New Roman" panose="02020603050405020304" pitchFamily="18" charset="0"/>
              </a:rPr>
              <a:t>}</a:t>
            </a:r>
            <a:endParaRPr lang="zh-CN" altLang="en-US" sz="3600" dirty="0">
              <a:latin typeface="Times New Roman" panose="02020603050405020304" pitchFamily="18" charset="0"/>
              <a:ea typeface="楷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62493889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1">
            <a:extLst>
              <a:ext uri="{FF2B5EF4-FFF2-40B4-BE49-F238E27FC236}">
                <a16:creationId xmlns:a16="http://schemas.microsoft.com/office/drawing/2014/main" id="{6709856E-D05B-4905-8017-346F10E0DF5D}"/>
              </a:ext>
            </a:extLst>
          </p:cNvPr>
          <p:cNvSpPr>
            <a:spLocks noGrp="1"/>
          </p:cNvSpPr>
          <p:nvPr>
            <p:ph type="title"/>
          </p:nvPr>
        </p:nvSpPr>
        <p:spPr>
          <a:xfrm>
            <a:off x="0" y="4763"/>
            <a:ext cx="9144000" cy="817562"/>
          </a:xfrm>
        </p:spPr>
        <p:txBody>
          <a:bodyPr/>
          <a:lstStyle/>
          <a:p>
            <a:pPr marL="0" defTabSz="914400" fontAlgn="base">
              <a:spcAft>
                <a:spcPct val="0"/>
              </a:spcAft>
              <a:defRPr/>
            </a:pPr>
            <a:r>
              <a:rPr lang="zh-CN" altLang="en-US" sz="2400" dirty="0">
                <a:latin typeface="Times New Roman" panose="02020603050405020304" pitchFamily="18" charset="0"/>
                <a:cs typeface="Times New Roman" panose="02020603050405020304" pitchFamily="18" charset="0"/>
              </a:rPr>
              <a:t>线性回归：</a:t>
            </a:r>
            <a:r>
              <a:rPr lang="zh-CN" altLang="en-US" sz="2400" kern="0" dirty="0">
                <a:solidFill>
                  <a:srgbClr val="0070C0"/>
                </a:solidFill>
                <a:latin typeface="Times New Roman" pitchFamily="18" charset="0"/>
                <a:cs typeface="Times New Roman" pitchFamily="18" charset="0"/>
              </a:rPr>
              <a:t>多元线性回归</a:t>
            </a:r>
          </a:p>
        </p:txBody>
      </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B291950A-63B1-4D1E-B37D-CED83F252A34}"/>
                  </a:ext>
                </a:extLst>
              </p:cNvPr>
              <p:cNvSpPr txBox="1"/>
              <p:nvPr/>
            </p:nvSpPr>
            <p:spPr>
              <a:xfrm>
                <a:off x="386367" y="1129118"/>
                <a:ext cx="8371266" cy="2854692"/>
              </a:xfrm>
              <a:prstGeom prst="rect">
                <a:avLst/>
              </a:prstGeom>
              <a:noFill/>
            </p:spPr>
            <p:txBody>
              <a:bodyPr wrap="square">
                <a:spAutoFit/>
              </a:bodyPr>
              <a:lstStyle/>
              <a:p>
                <a:pPr indent="266700" algn="l">
                  <a:spcBef>
                    <a:spcPts val="1000"/>
                  </a:spcBef>
                  <a:spcAft>
                    <a:spcPts val="300"/>
                  </a:spcAft>
                </a:pPr>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对于上面的例子，转化为矩阵的表示形式为：</a:t>
                </a:r>
                <a:endParaRPr lang="zh-CN" altLang="zh-CN" sz="1800" dirty="0">
                  <a:effectLst/>
                  <a:latin typeface="Times New Roman" panose="02020603050405020304" pitchFamily="18" charset="0"/>
                  <a:ea typeface="华文楷体" panose="02010600040101010101" pitchFamily="2" charset="-122"/>
                  <a:cs typeface="Times New Roman" panose="02020603050405020304" pitchFamily="18" charset="0"/>
                </a:endParaRPr>
              </a:p>
              <a:p>
                <a:pPr algn="l">
                  <a:spcBef>
                    <a:spcPts val="1000"/>
                  </a:spcBef>
                  <a:spcAft>
                    <a:spcPts val="300"/>
                  </a:spcAft>
                </a:pPr>
                <a14:m>
                  <m:oMathPara xmlns:m="http://schemas.openxmlformats.org/officeDocument/2006/math">
                    <m:oMathParaPr>
                      <m:jc m:val="centerGroup"/>
                    </m:oMathParaPr>
                    <m:oMath xmlns:m="http://schemas.openxmlformats.org/officeDocument/2006/math">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𝑋</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d>
                        <m:dPr>
                          <m:begChr m:val="["/>
                          <m:endChr m:val="]"/>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m>
                            <m:mPr>
                              <m:mcs>
                                <m:mc>
                                  <m:mcPr>
                                    <m:count m:val="8"/>
                                    <m:mcJc m:val="center"/>
                                  </m:mcPr>
                                </m:mc>
                              </m:mcs>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mPr>
                            <m:m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5.1</m:t>
                                </m:r>
                              </m:e>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8.2</m:t>
                                </m:r>
                              </m:e>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11.5</m:t>
                                </m:r>
                              </m:e>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13.9</m:t>
                                </m:r>
                              </m:e>
                              <m:e>
                                <m:r>
                                  <a:rPr lang="en-US"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15.1</m:t>
                                </m:r>
                              </m:e>
                              <m:e>
                                <m:r>
                                  <a:rPr lang="en-US"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16.2</m:t>
                                </m:r>
                              </m:e>
                              <m:e>
                                <m:r>
                                  <a:rPr lang="en-US"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19.6</m:t>
                                </m:r>
                              </m:e>
                              <m:e>
                                <m:r>
                                  <a:rPr lang="en-US"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23.3</m:t>
                                </m:r>
                              </m:e>
                            </m:mr>
                            <m:mr>
                              <m:e>
                                <m:r>
                                  <a:rPr lang="en-US"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4.5</m:t>
                                </m:r>
                              </m:e>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5.8</m:t>
                                </m:r>
                              </m:e>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4.</m:t>
                                </m:r>
                              </m:e>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6.3</m:t>
                                </m:r>
                              </m:e>
                              <m:e>
                                <m:r>
                                  <a:rPr lang="en-US"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4.</m:t>
                                </m:r>
                              </m:e>
                              <m:e>
                                <m:r>
                                  <a:rPr lang="en-US"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7.2</m:t>
                                </m:r>
                              </m:e>
                              <m:e>
                                <m:r>
                                  <a:rPr lang="en-US"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6.3</m:t>
                                </m:r>
                              </m:e>
                              <m:e>
                                <m:r>
                                  <a:rPr lang="en-US"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8.5</m:t>
                                </m:r>
                              </m:e>
                            </m:mr>
                            <m:mr>
                              <m:e>
                                <m:r>
                                  <a:rPr lang="en-US"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1.</m:t>
                                </m:r>
                              </m:e>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1.</m:t>
                                </m:r>
                              </m:e>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1.</m:t>
                                </m:r>
                              </m:e>
                              <m:e>
                                <m:r>
                                  <a:rPr lang="en-US"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1.</m:t>
                                </m:r>
                              </m:e>
                              <m:e>
                                <m:r>
                                  <a:rPr lang="en-US"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1.</m:t>
                                </m:r>
                              </m:e>
                              <m:e>
                                <m:r>
                                  <a:rPr lang="en-US"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1.</m:t>
                                </m:r>
                              </m:e>
                              <m:e>
                                <m:r>
                                  <a:rPr lang="en-US"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1.</m:t>
                                </m:r>
                              </m:e>
                              <m:e>
                                <m:r>
                                  <a:rPr lang="en-US"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1.</m:t>
                                </m:r>
                              </m:e>
                            </m:mr>
                          </m:m>
                        </m:e>
                      </m:d>
                    </m:oMath>
                  </m:oMathPara>
                </a14:m>
                <a:endParaRPr lang="zh-CN" altLang="zh-CN" sz="1800" dirty="0">
                  <a:effectLst/>
                  <a:latin typeface="Times New Roman" panose="02020603050405020304" pitchFamily="18" charset="0"/>
                  <a:ea typeface="华文楷体" panose="02010600040101010101" pitchFamily="2" charset="-122"/>
                  <a:cs typeface="Times New Roman" panose="02020603050405020304" pitchFamily="18" charset="0"/>
                </a:endParaRPr>
              </a:p>
              <a:p>
                <a:pPr algn="l">
                  <a:spcBef>
                    <a:spcPts val="1000"/>
                  </a:spcBef>
                  <a:spcAft>
                    <a:spcPts val="300"/>
                  </a:spcAft>
                </a:pPr>
                <a14:m>
                  <m:oMathPara xmlns:m="http://schemas.openxmlformats.org/officeDocument/2006/math">
                    <m:oMathParaPr>
                      <m:jc m:val="centerGroup"/>
                    </m:oMathParaPr>
                    <m:oMath xmlns:m="http://schemas.openxmlformats.org/officeDocument/2006/math">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𝐲</m:t>
                      </m:r>
                      <m:r>
                        <a:rPr lang="en-US" altLang="zh-CN" sz="1800" b="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sSup>
                        <m:sSup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pPr>
                        <m:e>
                          <m:d>
                            <m:dPr>
                              <m:begChr m:val="["/>
                              <m:endChr m:val="]"/>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m>
                                <m:mPr>
                                  <m:mcs>
                                    <m:mc>
                                      <m:mcPr>
                                        <m:count m:val="8"/>
                                        <m:mcJc m:val="center"/>
                                      </m:mcPr>
                                    </m:mc>
                                  </m:mcs>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mPr>
                                <m:m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2.14</m:t>
                                    </m:r>
                                  </m:e>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4.62</m:t>
                                    </m:r>
                                  </m:e>
                                  <m:e>
                                    <m:r>
                                      <a:rPr lang="en-US"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8.24</m:t>
                                    </m:r>
                                  </m:e>
                                  <m:e>
                                    <m:r>
                                      <a:rPr lang="en-US"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11.24</m:t>
                                    </m:r>
                                  </m:e>
                                  <m:e>
                                    <m:r>
                                      <a:rPr lang="en-US"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13.99</m:t>
                                    </m:r>
                                  </m:e>
                                  <m:e>
                                    <m:r>
                                      <a:rPr lang="en-US"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16.33</m:t>
                                    </m:r>
                                  </m:e>
                                  <m:e>
                                    <m:r>
                                      <a:rPr lang="en-US"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19.23</m:t>
                                    </m:r>
                                  </m:e>
                                  <m:e>
                                    <m:r>
                                      <a:rPr lang="en-US"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28.74</m:t>
                                    </m:r>
                                  </m:e>
                                </m:mr>
                              </m:m>
                            </m:e>
                          </m:d>
                        </m:e>
                        <m:sup>
                          <m:r>
                            <m:rPr>
                              <m:sty m:val="p"/>
                            </m:rPr>
                            <a:rPr lang="en-US" altLang="zh-CN" sz="18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T</m:t>
                          </m:r>
                        </m:sup>
                      </m:sSup>
                    </m:oMath>
                  </m:oMathPara>
                </a14:m>
                <a:endParaRPr lang="zh-CN" altLang="zh-CN" sz="1800" dirty="0">
                  <a:effectLst/>
                  <a:latin typeface="Times New Roman" panose="02020603050405020304" pitchFamily="18" charset="0"/>
                  <a:ea typeface="华文楷体" panose="02010600040101010101" pitchFamily="2" charset="-122"/>
                  <a:cs typeface="Times New Roman" panose="02020603050405020304" pitchFamily="18" charset="0"/>
                </a:endParaRPr>
              </a:p>
              <a:p>
                <a:pPr indent="266700" algn="l">
                  <a:spcBef>
                    <a:spcPts val="1000"/>
                  </a:spcBef>
                  <a:spcAft>
                    <a:spcPts val="300"/>
                  </a:spcAft>
                </a:pPr>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其中矩阵</a:t>
                </a:r>
                <a14:m>
                  <m:oMath xmlns:m="http://schemas.openxmlformats.org/officeDocument/2006/math">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𝑋</m:t>
                    </m:r>
                  </m:oMath>
                </a14:m>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多出一行全</a:t>
                </a:r>
                <a:r>
                  <a:rPr lang="en-US"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1</a:t>
                </a:r>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，是因为常数项</a:t>
                </a:r>
                <a14:m>
                  <m:oMath xmlns:m="http://schemas.openxmlformats.org/officeDocument/2006/math">
                    <m:sSub>
                      <m:sSub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𝑎</m:t>
                        </m:r>
                      </m:e>
                      <m: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0</m:t>
                        </m:r>
                      </m:sub>
                    </m:sSub>
                  </m:oMath>
                </a14:m>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，可以看作是数值为全</a:t>
                </a:r>
                <a:r>
                  <a:rPr lang="en-US"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1</a:t>
                </a:r>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的特征的对应系数。计算可得</a:t>
                </a:r>
                <a:endParaRPr lang="zh-CN" altLang="zh-CN" sz="1800" dirty="0">
                  <a:effectLst/>
                  <a:latin typeface="Times New Roman" panose="02020603050405020304" pitchFamily="18" charset="0"/>
                  <a:ea typeface="华文楷体" panose="02010600040101010101" pitchFamily="2" charset="-122"/>
                  <a:cs typeface="Times New Roman" panose="02020603050405020304" pitchFamily="18" charset="0"/>
                </a:endParaRPr>
              </a:p>
              <a:p>
                <a:pPr algn="l">
                  <a:spcBef>
                    <a:spcPts val="1000"/>
                  </a:spcBef>
                  <a:spcAft>
                    <a:spcPts val="300"/>
                  </a:spcAft>
                </a:pPr>
                <a14:m>
                  <m:oMathPara xmlns:m="http://schemas.openxmlformats.org/officeDocument/2006/math">
                    <m:oMathParaPr>
                      <m:jc m:val="centerGroup"/>
                    </m:oMathParaPr>
                    <m:oMath xmlns:m="http://schemas.openxmlformats.org/officeDocument/2006/math">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𝒂</m:t>
                      </m:r>
                      <m:r>
                        <a:rPr lang="en-US" altLang="zh-CN" sz="1800" b="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d>
                        <m:dPr>
                          <m:begChr m:val="["/>
                          <m:endChr m:val="]"/>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m>
                            <m:mPr>
                              <m:mcs>
                                <m:mc>
                                  <m:mcPr>
                                    <m:count m:val="3"/>
                                    <m:mcJc m:val="center"/>
                                  </m:mcPr>
                                </m:mc>
                              </m:mcs>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mPr>
                            <m:m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1.312</m:t>
                                </m:r>
                              </m:e>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0.626</m:t>
                                </m:r>
                              </m:e>
                              <m:e>
                                <m:r>
                                  <a:rPr lang="en-US"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−9.103</m:t>
                                </m:r>
                              </m:e>
                            </m:mr>
                          </m:m>
                        </m:e>
                      </m:d>
                    </m:oMath>
                  </m:oMathPara>
                </a14:m>
                <a:endParaRPr lang="zh-CN" altLang="zh-CN" sz="1800" dirty="0">
                  <a:effectLst/>
                  <a:latin typeface="Times New Roman" panose="02020603050405020304" pitchFamily="18" charset="0"/>
                  <a:ea typeface="华文楷体" panose="02010600040101010101" pitchFamily="2" charset="-122"/>
                  <a:cs typeface="Times New Roman" panose="02020603050405020304" pitchFamily="18" charset="0"/>
                </a:endParaRPr>
              </a:p>
              <a:p>
                <a:pPr algn="l">
                  <a:spcBef>
                    <a:spcPts val="1000"/>
                  </a:spcBef>
                  <a:spcAft>
                    <a:spcPts val="300"/>
                  </a:spcAft>
                </a:pPr>
                <a14:m>
                  <m:oMathPara xmlns:m="http://schemas.openxmlformats.org/officeDocument/2006/math">
                    <m:oMathParaPr>
                      <m:jc m:val="centerGroup"/>
                    </m:oMathParaPr>
                    <m:oMath xmlns:m="http://schemas.openxmlformats.org/officeDocument/2006/math">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𝒚</m:t>
                      </m:r>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𝟗</m:t>
                      </m:r>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𝟏𝟎𝟑</m:t>
                      </m:r>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𝟏</m:t>
                      </m:r>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𝟑𝟏𝟐</m:t>
                      </m:r>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𝒙</m:t>
                      </m:r>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𝟎</m:t>
                      </m:r>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𝟔𝟐𝟔</m:t>
                      </m:r>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𝒛</m:t>
                      </m:r>
                    </m:oMath>
                  </m:oMathPara>
                </a14:m>
                <a:endParaRPr lang="zh-CN" altLang="zh-CN" sz="1800" b="1" dirty="0">
                  <a:effectLst/>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xmlns="">
          <p:sp>
            <p:nvSpPr>
              <p:cNvPr id="6" name="文本框 5">
                <a:extLst>
                  <a:ext uri="{FF2B5EF4-FFF2-40B4-BE49-F238E27FC236}">
                    <a16:creationId xmlns:a16="http://schemas.microsoft.com/office/drawing/2014/main" id="{B291950A-63B1-4D1E-B37D-CED83F252A34}"/>
                  </a:ext>
                </a:extLst>
              </p:cNvPr>
              <p:cNvSpPr txBox="1">
                <a:spLocks noRot="1" noChangeAspect="1" noMove="1" noResize="1" noEditPoints="1" noAdjustHandles="1" noChangeArrowheads="1" noChangeShapeType="1" noTextEdit="1"/>
              </p:cNvSpPr>
              <p:nvPr/>
            </p:nvSpPr>
            <p:spPr>
              <a:xfrm>
                <a:off x="386367" y="1129118"/>
                <a:ext cx="8371266" cy="2854692"/>
              </a:xfrm>
              <a:prstGeom prst="rect">
                <a:avLst/>
              </a:prstGeom>
              <a:blipFill>
                <a:blip r:embed="rId2"/>
                <a:stretch>
                  <a:fillRect l="-582" t="-853"/>
                </a:stretch>
              </a:blipFill>
            </p:spPr>
            <p:txBody>
              <a:bodyPr/>
              <a:lstStyle/>
              <a:p>
                <a:r>
                  <a:rPr lang="zh-CN" altLang="en-US">
                    <a:noFill/>
                  </a:rPr>
                  <a:t> </a:t>
                </a:r>
              </a:p>
            </p:txBody>
          </p:sp>
        </mc:Fallback>
      </mc:AlternateContent>
      <p:pic>
        <p:nvPicPr>
          <p:cNvPr id="8" name="图片 7">
            <a:extLst>
              <a:ext uri="{FF2B5EF4-FFF2-40B4-BE49-F238E27FC236}">
                <a16:creationId xmlns:a16="http://schemas.microsoft.com/office/drawing/2014/main" id="{18AA71E7-3113-4808-BC65-67939B871696}"/>
              </a:ext>
            </a:extLst>
          </p:cNvPr>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091055" y="3496993"/>
            <a:ext cx="4560884" cy="3040840"/>
          </a:xfrm>
          <a:prstGeom prst="rect">
            <a:avLst/>
          </a:prstGeom>
          <a:noFill/>
          <a:ln>
            <a:noFill/>
          </a:ln>
        </p:spPr>
      </p:pic>
    </p:spTree>
    <p:extLst>
      <p:ext uri="{BB962C8B-B14F-4D97-AF65-F5344CB8AC3E}">
        <p14:creationId xmlns:p14="http://schemas.microsoft.com/office/powerpoint/2010/main" val="89488831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98764" y="1244751"/>
            <a:ext cx="5290231" cy="461665"/>
          </a:xfrm>
          <a:prstGeom prst="rect">
            <a:avLst/>
          </a:prstGeom>
        </p:spPr>
        <p:txBody>
          <a:bodyPr wrap="none">
            <a:spAutoFit/>
          </a:bodyPr>
          <a:lstStyle/>
          <a:p>
            <a:r>
              <a:rPr lang="zh-CN" altLang="en-US" sz="2400" b="1" dirty="0">
                <a:latin typeface="+mn-ea"/>
                <a:cs typeface="Times New Roman" panose="02020603050405020304" pitchFamily="18" charset="0"/>
              </a:rPr>
              <a:t>逻辑斯蒂回归</a:t>
            </a:r>
            <a:r>
              <a:rPr lang="en-US" altLang="zh-CN" sz="2400" b="1" dirty="0">
                <a:latin typeface="+mn-ea"/>
                <a:cs typeface="Times New Roman" panose="02020603050405020304" pitchFamily="18" charset="0"/>
              </a:rPr>
              <a:t>/</a:t>
            </a:r>
            <a:r>
              <a:rPr lang="zh-CN" altLang="en-US" sz="2400" b="1" dirty="0">
                <a:latin typeface="+mn-ea"/>
                <a:cs typeface="Times New Roman" panose="02020603050405020304" pitchFamily="18" charset="0"/>
              </a:rPr>
              <a:t>对数几率回归模型例子</a:t>
            </a:r>
          </a:p>
        </p:txBody>
      </p:sp>
      <p:sp>
        <p:nvSpPr>
          <p:cNvPr id="7" name="矩形 6"/>
          <p:cNvSpPr/>
          <p:nvPr/>
        </p:nvSpPr>
        <p:spPr>
          <a:xfrm>
            <a:off x="498764" y="1864331"/>
            <a:ext cx="8193974" cy="1200329"/>
          </a:xfrm>
          <a:prstGeom prst="rect">
            <a:avLst/>
          </a:prstGeom>
        </p:spPr>
        <p:txBody>
          <a:bodyPr wrap="square">
            <a:spAutoFit/>
          </a:bodyPr>
          <a:lstStyle/>
          <a:p>
            <a:pPr algn="just"/>
            <a:r>
              <a:rPr lang="zh-CN" altLang="en-US" dirty="0">
                <a:latin typeface="Times New Roman" panose="02020603050405020304" pitchFamily="18" charset="0"/>
                <a:ea typeface="楷体" panose="02010609060101010101" pitchFamily="49" charset="-122"/>
                <a:cs typeface="Times New Roman" panose="02020603050405020304" pitchFamily="18" charset="0"/>
              </a:rPr>
              <a:t>线性回归一个明显的问题是对离群点（和大多数数据点距离较远的数据点，</a:t>
            </a:r>
            <a:r>
              <a:rPr lang="en-US" altLang="zh-CN" dirty="0">
                <a:latin typeface="Times New Roman" panose="02020603050405020304" pitchFamily="18" charset="0"/>
                <a:ea typeface="楷体" panose="02010609060101010101" pitchFamily="49" charset="-122"/>
                <a:cs typeface="Times New Roman" panose="02020603050405020304" pitchFamily="18" charset="0"/>
              </a:rPr>
              <a:t>outlier</a:t>
            </a:r>
            <a:r>
              <a:rPr lang="zh-CN" altLang="en-US" dirty="0">
                <a:latin typeface="Times New Roman" panose="02020603050405020304" pitchFamily="18" charset="0"/>
                <a:ea typeface="楷体" panose="02010609060101010101" pitchFamily="49" charset="-122"/>
                <a:cs typeface="Times New Roman" panose="02020603050405020304" pitchFamily="18" charset="0"/>
              </a:rPr>
              <a:t>）非常敏感，导致模型建模不稳定，使结果有偏，为了缓解这个问题（特别是在二分类场景中）带来的影响，可考虑逻辑斯蒂回归</a:t>
            </a:r>
            <a:r>
              <a:rPr lang="en-US" altLang="zh-CN" dirty="0">
                <a:latin typeface="Times New Roman" panose="02020603050405020304" pitchFamily="18" charset="0"/>
                <a:ea typeface="楷体" panose="02010609060101010101" pitchFamily="49" charset="-122"/>
                <a:cs typeface="Times New Roman" panose="02020603050405020304" pitchFamily="18" charset="0"/>
              </a:rPr>
              <a:t>(logistic regression)[Cox 1958]</a:t>
            </a:r>
            <a:r>
              <a:rPr lang="zh-CN" altLang="en-US" dirty="0">
                <a:latin typeface="Times New Roman" panose="02020603050405020304" pitchFamily="18" charset="0"/>
                <a:ea typeface="楷体" panose="02010609060101010101" pitchFamily="49" charset="-122"/>
                <a:cs typeface="Times New Roman" panose="02020603050405020304" pitchFamily="18" charset="0"/>
              </a:rPr>
              <a:t>。</a:t>
            </a:r>
            <a:endParaRPr lang="zh-CN" altLang="zh-CN"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11" name="标题 3">
            <a:extLst>
              <a:ext uri="{FF2B5EF4-FFF2-40B4-BE49-F238E27FC236}">
                <a16:creationId xmlns:a16="http://schemas.microsoft.com/office/drawing/2014/main" id="{5AE4498C-D467-4B6C-84A1-646F622D9ECC}"/>
              </a:ext>
            </a:extLst>
          </p:cNvPr>
          <p:cNvSpPr txBox="1">
            <a:spLocks/>
          </p:cNvSpPr>
          <p:nvPr/>
        </p:nvSpPr>
        <p:spPr>
          <a:xfrm>
            <a:off x="0" y="0"/>
            <a:ext cx="9144000" cy="817721"/>
          </a:xfrm>
          <a:prstGeom prst="rect">
            <a:avLst/>
          </a:prstGeom>
        </p:spPr>
        <p:txBody>
          <a:bodyPr vert="horz" lIns="91440" tIns="144000" rIns="91440" bIns="45720" rtlCol="0" anchor="ctr">
            <a:noAutofit/>
          </a:bodyPr>
          <a:lstStyle>
            <a:lvl1pPr algn="ctr" defTabSz="914400" rtl="0" eaLnBrk="1" latinLnBrk="0" hangingPunct="1">
              <a:lnSpc>
                <a:spcPct val="90000"/>
              </a:lnSpc>
              <a:spcBef>
                <a:spcPct val="0"/>
              </a:spcBef>
              <a:buNone/>
              <a:defRPr sz="3600" kern="1200">
                <a:solidFill>
                  <a:srgbClr val="C00000"/>
                </a:solidFill>
                <a:latin typeface="+mj-lt"/>
                <a:ea typeface="+mj-ea"/>
                <a:cs typeface="+mj-cs"/>
              </a:defRPr>
            </a:lvl1pPr>
          </a:lstStyle>
          <a:p>
            <a:endParaRPr lang="zh-CN" altLang="en-US"/>
          </a:p>
        </p:txBody>
      </p:sp>
      <p:sp>
        <p:nvSpPr>
          <p:cNvPr id="13" name="标题 1">
            <a:extLst>
              <a:ext uri="{FF2B5EF4-FFF2-40B4-BE49-F238E27FC236}">
                <a16:creationId xmlns:a16="http://schemas.microsoft.com/office/drawing/2014/main" id="{60FE5641-D8E9-436E-88E3-D0E72DA7FAED}"/>
              </a:ext>
            </a:extLst>
          </p:cNvPr>
          <p:cNvSpPr>
            <a:spLocks noGrp="1"/>
          </p:cNvSpPr>
          <p:nvPr>
            <p:ph type="title"/>
          </p:nvPr>
        </p:nvSpPr>
        <p:spPr>
          <a:xfrm>
            <a:off x="0" y="4763"/>
            <a:ext cx="9144000" cy="817562"/>
          </a:xfrm>
        </p:spPr>
        <p:txBody>
          <a:bodyPr/>
          <a:lstStyle/>
          <a:p>
            <a:pPr marL="0" defTabSz="914400" fontAlgn="base">
              <a:spcAft>
                <a:spcPct val="0"/>
              </a:spcAft>
              <a:defRPr/>
            </a:pPr>
            <a:r>
              <a:rPr lang="zh-CN" altLang="en-US" sz="2400" dirty="0">
                <a:latin typeface="Times New Roman" panose="02020603050405020304" pitchFamily="18" charset="0"/>
                <a:cs typeface="Times New Roman" panose="02020603050405020304" pitchFamily="18" charset="0"/>
              </a:rPr>
              <a:t>线性回归：</a:t>
            </a:r>
            <a:r>
              <a:rPr lang="zh-CN" altLang="en-US" sz="2400" kern="0" dirty="0">
                <a:solidFill>
                  <a:srgbClr val="0070C0"/>
                </a:solidFill>
                <a:latin typeface="Times New Roman" pitchFamily="18" charset="0"/>
                <a:cs typeface="Times New Roman" pitchFamily="18" charset="0"/>
              </a:rPr>
              <a:t>逻辑斯蒂回归</a:t>
            </a:r>
            <a:r>
              <a:rPr lang="en-US" altLang="zh-CN" sz="2400" kern="0" dirty="0">
                <a:solidFill>
                  <a:srgbClr val="0070C0"/>
                </a:solidFill>
                <a:latin typeface="Times New Roman" pitchFamily="18" charset="0"/>
                <a:cs typeface="Times New Roman" pitchFamily="18" charset="0"/>
              </a:rPr>
              <a:t>/</a:t>
            </a:r>
            <a:r>
              <a:rPr lang="zh-CN" altLang="en-US" sz="2400" kern="0" dirty="0">
                <a:solidFill>
                  <a:srgbClr val="0070C0"/>
                </a:solidFill>
                <a:latin typeface="Times New Roman" pitchFamily="18" charset="0"/>
                <a:cs typeface="Times New Roman" pitchFamily="18" charset="0"/>
              </a:rPr>
              <a:t>对数几率回归</a:t>
            </a:r>
          </a:p>
        </p:txBody>
      </p:sp>
      <p:sp>
        <p:nvSpPr>
          <p:cNvPr id="14" name="文本框 13">
            <a:extLst>
              <a:ext uri="{FF2B5EF4-FFF2-40B4-BE49-F238E27FC236}">
                <a16:creationId xmlns:a16="http://schemas.microsoft.com/office/drawing/2014/main" id="{D9B8C57F-7E5E-44E5-B24B-589F81D27258}"/>
              </a:ext>
            </a:extLst>
          </p:cNvPr>
          <p:cNvSpPr txBox="1"/>
          <p:nvPr/>
        </p:nvSpPr>
        <p:spPr>
          <a:xfrm>
            <a:off x="1806766" y="5548855"/>
            <a:ext cx="5905041" cy="584775"/>
          </a:xfrm>
          <a:prstGeom prst="rect">
            <a:avLst/>
          </a:prstGeom>
          <a:noFill/>
        </p:spPr>
        <p:txBody>
          <a:bodyPr wrap="square">
            <a:spAutoFit/>
          </a:bodyPr>
          <a:lstStyle/>
          <a:p>
            <a:pPr algn="ctr"/>
            <a:r>
              <a:rPr lang="zh-CN" altLang="en-US" sz="1600" b="1"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图</a:t>
            </a:r>
            <a:r>
              <a:rPr lang="en-US" altLang="zh-CN" sz="1600" b="1"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4.4 </a:t>
            </a:r>
            <a:r>
              <a:rPr lang="zh-CN" altLang="zh-CN" sz="1600" b="1"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用户对某件商品拒绝</a:t>
            </a:r>
            <a:r>
              <a:rPr lang="zh-CN" altLang="en-US" sz="1600" b="1"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购买</a:t>
            </a:r>
            <a:r>
              <a:rPr lang="zh-CN" altLang="zh-CN" sz="1600" b="1"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意愿（选择不购买商品的人数</a:t>
            </a:r>
            <a:r>
              <a:rPr lang="en-US" altLang="zh-CN" sz="1600" b="1" dirty="0">
                <a:solidFill>
                  <a:srgbClr val="000000"/>
                </a:solidFill>
                <a:effectLst/>
                <a:latin typeface="Times New Roman" panose="02020603050405020304" pitchFamily="18" charset="0"/>
                <a:ea typeface="华文楷体" panose="02010600040101010101" pitchFamily="2" charset="-122"/>
              </a:rPr>
              <a:t>/</a:t>
            </a:r>
            <a:r>
              <a:rPr lang="zh-CN" altLang="zh-CN" sz="1600" b="1"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受调查的总人数）</a:t>
            </a:r>
            <a:r>
              <a:rPr lang="zh-CN" altLang="en-US" sz="1600" b="1"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与</a:t>
            </a:r>
            <a:r>
              <a:rPr lang="zh-CN" altLang="zh-CN" sz="1600" b="1"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商品价格</a:t>
            </a:r>
            <a:r>
              <a:rPr lang="zh-CN" altLang="en-US" sz="1600" b="1"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之间</a:t>
            </a:r>
            <a:r>
              <a:rPr lang="zh-CN" altLang="zh-CN" sz="1600" b="1"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的</a:t>
            </a:r>
            <a:r>
              <a:rPr lang="zh-CN" altLang="en-US" sz="1600" b="1"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关系</a:t>
            </a:r>
            <a:endParaRPr lang="zh-CN" altLang="en-US" sz="1600" b="1" dirty="0"/>
          </a:p>
        </p:txBody>
      </p:sp>
      <p:graphicFrame>
        <p:nvGraphicFramePr>
          <p:cNvPr id="15" name="图表 14">
            <a:extLst>
              <a:ext uri="{FF2B5EF4-FFF2-40B4-BE49-F238E27FC236}">
                <a16:creationId xmlns:a16="http://schemas.microsoft.com/office/drawing/2014/main" id="{2501A380-A4A4-4391-8AA1-28E5D0AC1637}"/>
              </a:ext>
            </a:extLst>
          </p:cNvPr>
          <p:cNvGraphicFramePr/>
          <p:nvPr>
            <p:extLst>
              <p:ext uri="{D42A27DB-BD31-4B8C-83A1-F6EECF244321}">
                <p14:modId xmlns:p14="http://schemas.microsoft.com/office/powerpoint/2010/main" val="2206655991"/>
              </p:ext>
            </p:extLst>
          </p:nvPr>
        </p:nvGraphicFramePr>
        <p:xfrm>
          <a:off x="2610188" y="3154619"/>
          <a:ext cx="3971126" cy="2211946"/>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60054686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56393" y="1013918"/>
            <a:ext cx="5290231" cy="461665"/>
          </a:xfrm>
          <a:prstGeom prst="rect">
            <a:avLst/>
          </a:prstGeom>
        </p:spPr>
        <p:txBody>
          <a:bodyPr wrap="none">
            <a:spAutoFit/>
          </a:bodyPr>
          <a:lstStyle/>
          <a:p>
            <a:r>
              <a:rPr lang="zh-CN" altLang="en-US" sz="2400" b="1" dirty="0">
                <a:latin typeface="+mn-ea"/>
                <a:cs typeface="Times New Roman" panose="02020603050405020304" pitchFamily="18" charset="0"/>
              </a:rPr>
              <a:t>逻辑斯蒂回归</a:t>
            </a:r>
            <a:r>
              <a:rPr lang="en-US" altLang="zh-CN" sz="2400" b="1" dirty="0">
                <a:latin typeface="+mn-ea"/>
                <a:cs typeface="Times New Roman" panose="02020603050405020304" pitchFamily="18" charset="0"/>
              </a:rPr>
              <a:t>/</a:t>
            </a:r>
            <a:r>
              <a:rPr lang="zh-CN" altLang="en-US" sz="2400" b="1" dirty="0">
                <a:latin typeface="+mn-ea"/>
                <a:cs typeface="Times New Roman" panose="02020603050405020304" pitchFamily="18" charset="0"/>
              </a:rPr>
              <a:t>对数几率回归模型例子</a:t>
            </a:r>
          </a:p>
        </p:txBody>
      </p:sp>
      <p:sp>
        <p:nvSpPr>
          <p:cNvPr id="7" name="矩形 6"/>
          <p:cNvSpPr/>
          <p:nvPr/>
        </p:nvSpPr>
        <p:spPr>
          <a:xfrm>
            <a:off x="498764" y="1706416"/>
            <a:ext cx="8193974" cy="1200329"/>
          </a:xfrm>
          <a:prstGeom prst="rect">
            <a:avLst/>
          </a:prstGeom>
        </p:spPr>
        <p:txBody>
          <a:bodyPr wrap="square">
            <a:spAutoFit/>
          </a:bodyPr>
          <a:lstStyle/>
          <a:p>
            <a:pPr algn="just">
              <a:lnSpc>
                <a:spcPct val="150000"/>
              </a:lnSpc>
            </a:pP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线性回归一个明显的问题是对离群点（和大多数数据点距离较远的数据点，</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outlier</a:t>
            </a: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）非常敏感，导致模型建模不稳定，使结果有偏，为了缓解这个问题（特别是在二分类场景中）带来的影响，可考虑逻辑斯蒂回归</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(logistic regression)[Cox 1958]</a:t>
            </a: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a:t>
            </a:r>
            <a:endParaRPr lang="zh-CN" altLang="zh-CN" sz="1600"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11" name="标题 3">
            <a:extLst>
              <a:ext uri="{FF2B5EF4-FFF2-40B4-BE49-F238E27FC236}">
                <a16:creationId xmlns:a16="http://schemas.microsoft.com/office/drawing/2014/main" id="{5AE4498C-D467-4B6C-84A1-646F622D9ECC}"/>
              </a:ext>
            </a:extLst>
          </p:cNvPr>
          <p:cNvSpPr txBox="1">
            <a:spLocks/>
          </p:cNvSpPr>
          <p:nvPr/>
        </p:nvSpPr>
        <p:spPr>
          <a:xfrm>
            <a:off x="0" y="0"/>
            <a:ext cx="9144000" cy="817721"/>
          </a:xfrm>
          <a:prstGeom prst="rect">
            <a:avLst/>
          </a:prstGeom>
        </p:spPr>
        <p:txBody>
          <a:bodyPr vert="horz" lIns="91440" tIns="144000" rIns="91440" bIns="45720" rtlCol="0" anchor="ctr">
            <a:noAutofit/>
          </a:bodyPr>
          <a:lstStyle>
            <a:lvl1pPr algn="ctr" defTabSz="914400" rtl="0" eaLnBrk="1" latinLnBrk="0" hangingPunct="1">
              <a:lnSpc>
                <a:spcPct val="90000"/>
              </a:lnSpc>
              <a:spcBef>
                <a:spcPct val="0"/>
              </a:spcBef>
              <a:buNone/>
              <a:defRPr sz="3600" kern="1200">
                <a:solidFill>
                  <a:srgbClr val="C00000"/>
                </a:solidFill>
                <a:latin typeface="+mj-lt"/>
                <a:ea typeface="+mj-ea"/>
                <a:cs typeface="+mj-cs"/>
              </a:defRPr>
            </a:lvl1pPr>
          </a:lstStyle>
          <a:p>
            <a:endParaRPr lang="zh-CN" altLang="en-US"/>
          </a:p>
        </p:txBody>
      </p:sp>
      <p:sp>
        <p:nvSpPr>
          <p:cNvPr id="13" name="标题 1">
            <a:extLst>
              <a:ext uri="{FF2B5EF4-FFF2-40B4-BE49-F238E27FC236}">
                <a16:creationId xmlns:a16="http://schemas.microsoft.com/office/drawing/2014/main" id="{60FE5641-D8E9-436E-88E3-D0E72DA7FAED}"/>
              </a:ext>
            </a:extLst>
          </p:cNvPr>
          <p:cNvSpPr>
            <a:spLocks noGrp="1"/>
          </p:cNvSpPr>
          <p:nvPr>
            <p:ph type="title"/>
          </p:nvPr>
        </p:nvSpPr>
        <p:spPr>
          <a:xfrm>
            <a:off x="0" y="4763"/>
            <a:ext cx="9144000" cy="817562"/>
          </a:xfrm>
        </p:spPr>
        <p:txBody>
          <a:bodyPr/>
          <a:lstStyle/>
          <a:p>
            <a:pPr marL="0" defTabSz="914400" fontAlgn="base">
              <a:spcAft>
                <a:spcPct val="0"/>
              </a:spcAft>
              <a:defRPr/>
            </a:pPr>
            <a:r>
              <a:rPr lang="zh-CN" altLang="en-US" sz="2400" dirty="0">
                <a:latin typeface="Times New Roman" panose="02020603050405020304" pitchFamily="18" charset="0"/>
                <a:cs typeface="Times New Roman" panose="02020603050405020304" pitchFamily="18" charset="0"/>
              </a:rPr>
              <a:t>线性回归：</a:t>
            </a:r>
            <a:r>
              <a:rPr lang="zh-CN" altLang="en-US" sz="2400" kern="0" dirty="0">
                <a:solidFill>
                  <a:srgbClr val="0070C0"/>
                </a:solidFill>
                <a:latin typeface="Times New Roman" pitchFamily="18" charset="0"/>
                <a:cs typeface="Times New Roman" pitchFamily="18" charset="0"/>
              </a:rPr>
              <a:t>逻辑斯蒂回归</a:t>
            </a:r>
            <a:r>
              <a:rPr lang="en-US" altLang="zh-CN" sz="2400" kern="0" dirty="0">
                <a:solidFill>
                  <a:srgbClr val="0070C0"/>
                </a:solidFill>
                <a:latin typeface="Times New Roman" pitchFamily="18" charset="0"/>
                <a:cs typeface="Times New Roman" pitchFamily="18" charset="0"/>
              </a:rPr>
              <a:t>/</a:t>
            </a:r>
            <a:r>
              <a:rPr lang="zh-CN" altLang="en-US" sz="2400" kern="0" dirty="0">
                <a:solidFill>
                  <a:srgbClr val="0070C0"/>
                </a:solidFill>
                <a:latin typeface="Times New Roman" pitchFamily="18" charset="0"/>
                <a:cs typeface="Times New Roman" pitchFamily="18" charset="0"/>
              </a:rPr>
              <a:t>对数几率回归</a:t>
            </a:r>
          </a:p>
        </p:txBody>
      </p:sp>
      <p:sp>
        <p:nvSpPr>
          <p:cNvPr id="14" name="文本框 13">
            <a:extLst>
              <a:ext uri="{FF2B5EF4-FFF2-40B4-BE49-F238E27FC236}">
                <a16:creationId xmlns:a16="http://schemas.microsoft.com/office/drawing/2014/main" id="{D9B8C57F-7E5E-44E5-B24B-589F81D27258}"/>
              </a:ext>
            </a:extLst>
          </p:cNvPr>
          <p:cNvSpPr txBox="1"/>
          <p:nvPr/>
        </p:nvSpPr>
        <p:spPr>
          <a:xfrm>
            <a:off x="2137272" y="5548855"/>
            <a:ext cx="5244029" cy="584775"/>
          </a:xfrm>
          <a:prstGeom prst="rect">
            <a:avLst/>
          </a:prstGeom>
          <a:noFill/>
        </p:spPr>
        <p:txBody>
          <a:bodyPr wrap="square">
            <a:spAutoFit/>
          </a:bodyPr>
          <a:lstStyle/>
          <a:p>
            <a:pPr algn="ctr"/>
            <a:r>
              <a:rPr lang="zh-CN" altLang="en-US" sz="1600" b="1"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图</a:t>
            </a:r>
            <a:r>
              <a:rPr lang="en-US" altLang="zh-CN" sz="1600" b="1"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4.5 </a:t>
            </a:r>
            <a:r>
              <a:rPr lang="zh-CN" altLang="en-US" sz="1600" b="1"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加入一个离群点，该点表示当商品价格为</a:t>
            </a:r>
            <a:r>
              <a:rPr lang="en-US" altLang="zh-CN" sz="1600" b="1"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15</a:t>
            </a:r>
            <a:r>
              <a:rPr lang="zh-CN" altLang="en-US" sz="1600" b="1"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时，用户拒绝意愿为</a:t>
            </a:r>
            <a:r>
              <a:rPr lang="en-US" altLang="zh-CN" sz="1600" b="1"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1</a:t>
            </a:r>
            <a:r>
              <a:rPr lang="zh-CN" altLang="en-US" sz="1600" b="1"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（即用户不愿意购买该商品）</a:t>
            </a:r>
            <a:endParaRPr lang="zh-CN" altLang="en-US" sz="1600" b="1" dirty="0"/>
          </a:p>
        </p:txBody>
      </p:sp>
      <p:graphicFrame>
        <p:nvGraphicFramePr>
          <p:cNvPr id="8" name="图表 7">
            <a:extLst>
              <a:ext uri="{FF2B5EF4-FFF2-40B4-BE49-F238E27FC236}">
                <a16:creationId xmlns:a16="http://schemas.microsoft.com/office/drawing/2014/main" id="{D9921C76-5834-4237-AACA-33B358BC37C0}"/>
              </a:ext>
            </a:extLst>
          </p:cNvPr>
          <p:cNvGraphicFramePr/>
          <p:nvPr>
            <p:extLst>
              <p:ext uri="{D42A27DB-BD31-4B8C-83A1-F6EECF244321}">
                <p14:modId xmlns:p14="http://schemas.microsoft.com/office/powerpoint/2010/main" val="1745931017"/>
              </p:ext>
            </p:extLst>
          </p:nvPr>
        </p:nvGraphicFramePr>
        <p:xfrm>
          <a:off x="2610000" y="3153600"/>
          <a:ext cx="4095482" cy="2328069"/>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7054506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3">
            <a:extLst>
              <a:ext uri="{FF2B5EF4-FFF2-40B4-BE49-F238E27FC236}">
                <a16:creationId xmlns:a16="http://schemas.microsoft.com/office/drawing/2014/main" id="{5AE4498C-D467-4B6C-84A1-646F622D9ECC}"/>
              </a:ext>
            </a:extLst>
          </p:cNvPr>
          <p:cNvSpPr txBox="1">
            <a:spLocks/>
          </p:cNvSpPr>
          <p:nvPr/>
        </p:nvSpPr>
        <p:spPr>
          <a:xfrm>
            <a:off x="0" y="0"/>
            <a:ext cx="9144000" cy="817721"/>
          </a:xfrm>
          <a:prstGeom prst="rect">
            <a:avLst/>
          </a:prstGeom>
        </p:spPr>
        <p:txBody>
          <a:bodyPr vert="horz" lIns="91440" tIns="144000" rIns="91440" bIns="45720" rtlCol="0" anchor="ctr">
            <a:noAutofit/>
          </a:bodyPr>
          <a:lstStyle>
            <a:lvl1pPr algn="ctr" defTabSz="914400" rtl="0" eaLnBrk="1" latinLnBrk="0" hangingPunct="1">
              <a:lnSpc>
                <a:spcPct val="90000"/>
              </a:lnSpc>
              <a:spcBef>
                <a:spcPct val="0"/>
              </a:spcBef>
              <a:buNone/>
              <a:defRPr sz="3600" kern="1200">
                <a:solidFill>
                  <a:srgbClr val="C00000"/>
                </a:solidFill>
                <a:latin typeface="+mj-lt"/>
                <a:ea typeface="+mj-ea"/>
                <a:cs typeface="+mj-cs"/>
              </a:defRPr>
            </a:lvl1pPr>
          </a:lstStyle>
          <a:p>
            <a:endParaRPr lang="zh-CN" altLang="en-US"/>
          </a:p>
        </p:txBody>
      </p:sp>
      <p:sp>
        <p:nvSpPr>
          <p:cNvPr id="13" name="标题 1">
            <a:extLst>
              <a:ext uri="{FF2B5EF4-FFF2-40B4-BE49-F238E27FC236}">
                <a16:creationId xmlns:a16="http://schemas.microsoft.com/office/drawing/2014/main" id="{60FE5641-D8E9-436E-88E3-D0E72DA7FAED}"/>
              </a:ext>
            </a:extLst>
          </p:cNvPr>
          <p:cNvSpPr>
            <a:spLocks noGrp="1"/>
          </p:cNvSpPr>
          <p:nvPr>
            <p:ph type="title"/>
          </p:nvPr>
        </p:nvSpPr>
        <p:spPr>
          <a:xfrm>
            <a:off x="0" y="4763"/>
            <a:ext cx="9144000" cy="817562"/>
          </a:xfrm>
        </p:spPr>
        <p:txBody>
          <a:bodyPr/>
          <a:lstStyle/>
          <a:p>
            <a:pPr marL="0" defTabSz="914400" fontAlgn="base">
              <a:spcAft>
                <a:spcPct val="0"/>
              </a:spcAft>
              <a:defRPr/>
            </a:pPr>
            <a:r>
              <a:rPr lang="zh-CN" altLang="en-US" sz="2400" dirty="0">
                <a:latin typeface="Times New Roman" panose="02020603050405020304" pitchFamily="18" charset="0"/>
                <a:cs typeface="Times New Roman" panose="02020603050405020304" pitchFamily="18" charset="0"/>
              </a:rPr>
              <a:t>线性回归：</a:t>
            </a:r>
            <a:r>
              <a:rPr lang="zh-CN" altLang="en-US" sz="2400" kern="0" dirty="0">
                <a:solidFill>
                  <a:srgbClr val="0070C0"/>
                </a:solidFill>
                <a:latin typeface="Times New Roman" pitchFamily="18" charset="0"/>
                <a:cs typeface="Times New Roman" pitchFamily="18" charset="0"/>
              </a:rPr>
              <a:t>逻辑斯蒂回归</a:t>
            </a:r>
            <a:r>
              <a:rPr lang="en-US" altLang="zh-CN" sz="2400" kern="0" dirty="0">
                <a:solidFill>
                  <a:srgbClr val="0070C0"/>
                </a:solidFill>
                <a:latin typeface="Times New Roman" pitchFamily="18" charset="0"/>
                <a:cs typeface="Times New Roman" pitchFamily="18" charset="0"/>
              </a:rPr>
              <a:t>/</a:t>
            </a:r>
            <a:r>
              <a:rPr lang="zh-CN" altLang="en-US" sz="2400" kern="0" dirty="0">
                <a:solidFill>
                  <a:srgbClr val="0070C0"/>
                </a:solidFill>
                <a:latin typeface="Times New Roman" pitchFamily="18" charset="0"/>
                <a:cs typeface="Times New Roman" pitchFamily="18" charset="0"/>
              </a:rPr>
              <a:t>对数几率回归</a:t>
            </a:r>
          </a:p>
        </p:txBody>
      </p:sp>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28F04F05-7F02-4AC8-B678-9AAC2D36166E}"/>
                  </a:ext>
                </a:extLst>
              </p:cNvPr>
              <p:cNvSpPr txBox="1"/>
              <p:nvPr/>
            </p:nvSpPr>
            <p:spPr>
              <a:xfrm>
                <a:off x="589209" y="3908742"/>
                <a:ext cx="7965582" cy="2066848"/>
              </a:xfrm>
              <a:prstGeom prst="rect">
                <a:avLst/>
              </a:prstGeom>
              <a:noFill/>
            </p:spPr>
            <p:txBody>
              <a:bodyPr wrap="square">
                <a:spAutoFit/>
              </a:bodyPr>
              <a:lstStyle/>
              <a:p>
                <a:pPr indent="266700" algn="l">
                  <a:spcBef>
                    <a:spcPts val="1000"/>
                  </a:spcBef>
                  <a:spcAft>
                    <a:spcPts val="300"/>
                  </a:spcAft>
                </a:pPr>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逻辑斯蒂回归</a:t>
                </a:r>
                <a:r>
                  <a:rPr lang="en-US"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(logistic regression)</a:t>
                </a:r>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就是在回归模型中引入</a:t>
                </a:r>
                <a:r>
                  <a:rPr lang="en-US"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 sigmoid</a:t>
                </a:r>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函数的一种非线性回归模型。</a:t>
                </a:r>
                <a:r>
                  <a:rPr lang="en-US"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Logistic</a:t>
                </a:r>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回归模型可如下表示：</a:t>
                </a:r>
                <a:endParaRPr lang="zh-CN" altLang="zh-CN" sz="1800" dirty="0">
                  <a:effectLst/>
                  <a:latin typeface="Times New Roman" panose="02020603050405020304" pitchFamily="18" charset="0"/>
                  <a:ea typeface="华文楷体" panose="02010600040101010101" pitchFamily="2" charset="-122"/>
                  <a:cs typeface="Times New Roman" panose="02020603050405020304" pitchFamily="18" charset="0"/>
                </a:endParaRPr>
              </a:p>
              <a:p>
                <a:pPr algn="ctr">
                  <a:spcBef>
                    <a:spcPts val="1000"/>
                  </a:spcBef>
                  <a:spcAft>
                    <a:spcPts val="300"/>
                  </a:spcAft>
                </a:pPr>
                <a14:m>
                  <m:oMath xmlns:m="http://schemas.openxmlformats.org/officeDocument/2006/math">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𝑦</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f>
                      <m:f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1</m:t>
                        </m:r>
                      </m:num>
                      <m:den>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1+</m:t>
                        </m:r>
                        <m:sSup>
                          <m:sSup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𝑒</m:t>
                            </m:r>
                          </m:e>
                          <m:sup>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𝑧</m:t>
                            </m:r>
                          </m:sup>
                        </m:sSup>
                      </m:den>
                    </m:f>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f>
                      <m:f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1</m:t>
                        </m:r>
                      </m:num>
                      <m:den>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1+</m:t>
                        </m:r>
                        <m:sSup>
                          <m:sSup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𝑒</m:t>
                            </m:r>
                          </m:e>
                          <m:sup>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sSup>
                              <m:sSup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𝒘</m:t>
                                </m:r>
                              </m:e>
                              <m:sup>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𝑇</m:t>
                                </m:r>
                              </m:sup>
                            </m:sSup>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𝒙</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𝑏</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sup>
                        </m:sSup>
                      </m:den>
                    </m:f>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   </m:t>
                    </m:r>
                  </m:oMath>
                </a14:m>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，其中</a:t>
                </a:r>
                <a14:m>
                  <m:oMath xmlns:m="http://schemas.openxmlformats.org/officeDocument/2006/math">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𝑦</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d>
                      <m:d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0,1</m:t>
                        </m:r>
                      </m:e>
                    </m:d>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 </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𝑧</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sSup>
                      <m:sSup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𝒘</m:t>
                        </m:r>
                      </m:e>
                      <m:sup>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𝑇</m:t>
                        </m:r>
                      </m:sup>
                    </m:sSup>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𝒙</m:t>
                    </m:r>
                    <m:r>
                      <a:rPr lang="en-US" altLang="zh-CN" sz="18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r>
                      <m:rPr>
                        <m:sty m:val="p"/>
                      </m:rPr>
                      <a:rPr lang="en-US" altLang="zh-CN" sz="18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b</m:t>
                    </m:r>
                  </m:oMath>
                </a14:m>
                <a:endParaRPr lang="zh-CN" altLang="zh-CN" sz="1800" dirty="0">
                  <a:effectLst/>
                  <a:latin typeface="Times New Roman" panose="02020603050405020304" pitchFamily="18" charset="0"/>
                  <a:ea typeface="华文楷体" panose="02010600040101010101" pitchFamily="2" charset="-122"/>
                  <a:cs typeface="Times New Roman" panose="02020603050405020304" pitchFamily="18" charset="0"/>
                </a:endParaRPr>
              </a:p>
              <a:p>
                <a:pPr algn="l">
                  <a:spcBef>
                    <a:spcPts val="1000"/>
                  </a:spcBef>
                  <a:spcAft>
                    <a:spcPts val="300"/>
                  </a:spcAft>
                </a:pPr>
                <a:r>
                  <a:rPr lang="en-US" altLang="zh-CN"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    </a:t>
                </a:r>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这里</a:t>
                </a:r>
                <a14:m>
                  <m:oMath xmlns:m="http://schemas.openxmlformats.org/officeDocument/2006/math">
                    <m:f>
                      <m:f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8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1</m:t>
                        </m:r>
                      </m:num>
                      <m:den>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1+</m:t>
                        </m:r>
                        <m:sSup>
                          <m:sSup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𝑒</m:t>
                            </m:r>
                          </m:e>
                          <m:sup>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𝑧</m:t>
                            </m:r>
                          </m:sup>
                        </m:sSup>
                      </m:den>
                    </m:f>
                  </m:oMath>
                </a14:m>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是</a:t>
                </a:r>
                <a:r>
                  <a:rPr lang="en-US"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sigmoid</a:t>
                </a:r>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函数、</a:t>
                </a:r>
                <a14:m>
                  <m:oMath xmlns:m="http://schemas.openxmlformats.org/officeDocument/2006/math">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𝒙</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sSup>
                      <m:sSup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ℝ</m:t>
                        </m:r>
                      </m:e>
                      <m:sup>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𝑑</m:t>
                        </m:r>
                      </m:sup>
                    </m:sSup>
                  </m:oMath>
                </a14:m>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是输入数据、</a:t>
                </a:r>
                <a14:m>
                  <m:oMath xmlns:m="http://schemas.openxmlformats.org/officeDocument/2006/math">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𝒘</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sSup>
                      <m:sSup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ℝ</m:t>
                        </m:r>
                      </m:e>
                      <m:sup>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𝑑</m:t>
                        </m:r>
                      </m:sup>
                    </m:sSup>
                  </m:oMath>
                </a14:m>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和</a:t>
                </a:r>
                <a14:m>
                  <m:oMath xmlns:m="http://schemas.openxmlformats.org/officeDocument/2006/math">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𝑏</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ℝ</m:t>
                    </m:r>
                  </m:oMath>
                </a14:m>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是回归函数的参数。</a:t>
                </a:r>
                <a:endParaRPr lang="zh-CN" altLang="zh-CN" sz="1800" dirty="0">
                  <a:effectLst/>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xmlns="">
          <p:sp>
            <p:nvSpPr>
              <p:cNvPr id="9" name="文本框 8">
                <a:extLst>
                  <a:ext uri="{FF2B5EF4-FFF2-40B4-BE49-F238E27FC236}">
                    <a16:creationId xmlns:a16="http://schemas.microsoft.com/office/drawing/2014/main" xmlns:a14="http://schemas.microsoft.com/office/drawing/2010/main" xmlns="" id="{28F04F05-7F02-4AC8-B678-9AAC2D36166E}"/>
                  </a:ext>
                </a:extLst>
              </p:cNvPr>
              <p:cNvSpPr txBox="1">
                <a:spLocks noRot="1" noChangeAspect="1" noMove="1" noResize="1" noEditPoints="1" noAdjustHandles="1" noChangeArrowheads="1" noChangeShapeType="1" noTextEdit="1"/>
              </p:cNvSpPr>
              <p:nvPr/>
            </p:nvSpPr>
            <p:spPr>
              <a:xfrm>
                <a:off x="589209" y="3908742"/>
                <a:ext cx="7965582" cy="2066848"/>
              </a:xfrm>
              <a:prstGeom prst="rect">
                <a:avLst/>
              </a:prstGeom>
              <a:blipFill rotWithShape="1">
                <a:blip r:embed="rId2"/>
                <a:stretch>
                  <a:fillRect l="-689" t="-1770" b="-4130"/>
                </a:stretch>
              </a:blipFill>
            </p:spPr>
            <p:txBody>
              <a:bodyPr/>
              <a:lstStyle/>
              <a:p>
                <a:r>
                  <a:rPr lang="zh-CN" altLang="en-US">
                    <a:noFill/>
                  </a:rPr>
                  <a:t> </a:t>
                </a:r>
              </a:p>
            </p:txBody>
          </p:sp>
        </mc:Fallback>
      </mc:AlternateContent>
      <p:pic>
        <p:nvPicPr>
          <p:cNvPr id="10" name="图片 9">
            <a:extLst>
              <a:ext uri="{FF2B5EF4-FFF2-40B4-BE49-F238E27FC236}">
                <a16:creationId xmlns:a16="http://schemas.microsoft.com/office/drawing/2014/main" id="{8607F1BF-EFCA-4445-8813-E68DEC128120}"/>
              </a:ext>
            </a:extLst>
          </p:cNvPr>
          <p:cNvPicPr/>
          <p:nvPr/>
        </p:nvPicPr>
        <p:blipFill>
          <a:blip r:embed="rId3"/>
          <a:stretch>
            <a:fillRect/>
          </a:stretch>
        </p:blipFill>
        <p:spPr>
          <a:xfrm>
            <a:off x="2809802" y="1214328"/>
            <a:ext cx="3018121" cy="2134799"/>
          </a:xfrm>
          <a:prstGeom prst="rect">
            <a:avLst/>
          </a:prstGeom>
        </p:spPr>
      </p:pic>
      <p:sp>
        <p:nvSpPr>
          <p:cNvPr id="2" name="矩形 1"/>
          <p:cNvSpPr/>
          <p:nvPr/>
        </p:nvSpPr>
        <p:spPr>
          <a:xfrm>
            <a:off x="3274345" y="3437530"/>
            <a:ext cx="1930337" cy="338554"/>
          </a:xfrm>
          <a:prstGeom prst="rect">
            <a:avLst/>
          </a:prstGeom>
        </p:spPr>
        <p:txBody>
          <a:bodyPr wrap="none">
            <a:spAutoFit/>
          </a:bodyPr>
          <a:lstStyle/>
          <a:p>
            <a:r>
              <a:rPr lang="zh-CN" altLang="en-US" sz="1600"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图</a:t>
            </a:r>
            <a:r>
              <a:rPr lang="en-US" altLang="zh-CN" sz="1600"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4.6  Sigmoid</a:t>
            </a:r>
            <a:r>
              <a:rPr lang="zh-CN" altLang="en-US" sz="1600"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函数</a:t>
            </a:r>
            <a:r>
              <a:rPr lang="en-US" altLang="zh-CN" sz="1600"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 </a:t>
            </a:r>
            <a:endParaRPr lang="zh-CN" altLang="en-US" sz="1600" dirty="0"/>
          </a:p>
        </p:txBody>
      </p:sp>
    </p:spTree>
    <p:extLst>
      <p:ext uri="{BB962C8B-B14F-4D97-AF65-F5344CB8AC3E}">
        <p14:creationId xmlns:p14="http://schemas.microsoft.com/office/powerpoint/2010/main" val="28360106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3">
            <a:extLst>
              <a:ext uri="{FF2B5EF4-FFF2-40B4-BE49-F238E27FC236}">
                <a16:creationId xmlns:a16="http://schemas.microsoft.com/office/drawing/2014/main" id="{5AE4498C-D467-4B6C-84A1-646F622D9ECC}"/>
              </a:ext>
            </a:extLst>
          </p:cNvPr>
          <p:cNvSpPr txBox="1">
            <a:spLocks/>
          </p:cNvSpPr>
          <p:nvPr/>
        </p:nvSpPr>
        <p:spPr>
          <a:xfrm>
            <a:off x="0" y="0"/>
            <a:ext cx="9144000" cy="817721"/>
          </a:xfrm>
          <a:prstGeom prst="rect">
            <a:avLst/>
          </a:prstGeom>
        </p:spPr>
        <p:txBody>
          <a:bodyPr vert="horz" lIns="91440" tIns="144000" rIns="91440" bIns="45720" rtlCol="0" anchor="ctr">
            <a:noAutofit/>
          </a:bodyPr>
          <a:lstStyle>
            <a:lvl1pPr algn="ctr" defTabSz="914400" rtl="0" eaLnBrk="1" latinLnBrk="0" hangingPunct="1">
              <a:lnSpc>
                <a:spcPct val="90000"/>
              </a:lnSpc>
              <a:spcBef>
                <a:spcPct val="0"/>
              </a:spcBef>
              <a:buNone/>
              <a:defRPr sz="3600" kern="1200">
                <a:solidFill>
                  <a:srgbClr val="C00000"/>
                </a:solidFill>
                <a:latin typeface="+mj-lt"/>
                <a:ea typeface="+mj-ea"/>
                <a:cs typeface="+mj-cs"/>
              </a:defRPr>
            </a:lvl1pPr>
          </a:lstStyle>
          <a:p>
            <a:endParaRPr lang="zh-CN" altLang="en-US"/>
          </a:p>
        </p:txBody>
      </p:sp>
      <p:sp>
        <p:nvSpPr>
          <p:cNvPr id="13" name="标题 1">
            <a:extLst>
              <a:ext uri="{FF2B5EF4-FFF2-40B4-BE49-F238E27FC236}">
                <a16:creationId xmlns:a16="http://schemas.microsoft.com/office/drawing/2014/main" id="{60FE5641-D8E9-436E-88E3-D0E72DA7FAED}"/>
              </a:ext>
            </a:extLst>
          </p:cNvPr>
          <p:cNvSpPr>
            <a:spLocks noGrp="1"/>
          </p:cNvSpPr>
          <p:nvPr>
            <p:ph type="title"/>
          </p:nvPr>
        </p:nvSpPr>
        <p:spPr>
          <a:xfrm>
            <a:off x="0" y="4763"/>
            <a:ext cx="9144000" cy="817562"/>
          </a:xfrm>
        </p:spPr>
        <p:txBody>
          <a:bodyPr/>
          <a:lstStyle/>
          <a:p>
            <a:pPr marL="0" defTabSz="914400" fontAlgn="base">
              <a:spcAft>
                <a:spcPct val="0"/>
              </a:spcAft>
              <a:defRPr/>
            </a:pPr>
            <a:r>
              <a:rPr lang="zh-CN" altLang="en-US" sz="2400" dirty="0">
                <a:latin typeface="Times New Roman" panose="02020603050405020304" pitchFamily="18" charset="0"/>
                <a:cs typeface="Times New Roman" panose="02020603050405020304" pitchFamily="18" charset="0"/>
              </a:rPr>
              <a:t>线性回归：</a:t>
            </a:r>
            <a:r>
              <a:rPr lang="zh-CN" altLang="en-US" sz="2400" kern="0" dirty="0">
                <a:solidFill>
                  <a:srgbClr val="0070C0"/>
                </a:solidFill>
                <a:latin typeface="Times New Roman" pitchFamily="18" charset="0"/>
                <a:cs typeface="Times New Roman" pitchFamily="18" charset="0"/>
              </a:rPr>
              <a:t>逻辑斯蒂回归</a:t>
            </a:r>
            <a:r>
              <a:rPr lang="en-US" altLang="zh-CN" sz="2400" kern="0" dirty="0">
                <a:solidFill>
                  <a:srgbClr val="0070C0"/>
                </a:solidFill>
                <a:latin typeface="Times New Roman" pitchFamily="18" charset="0"/>
                <a:cs typeface="Times New Roman" pitchFamily="18" charset="0"/>
              </a:rPr>
              <a:t>/</a:t>
            </a:r>
            <a:r>
              <a:rPr lang="zh-CN" altLang="en-US" sz="2400" kern="0" dirty="0">
                <a:solidFill>
                  <a:srgbClr val="0070C0"/>
                </a:solidFill>
                <a:latin typeface="Times New Roman" pitchFamily="18" charset="0"/>
                <a:cs typeface="Times New Roman" pitchFamily="18" charset="0"/>
              </a:rPr>
              <a:t>对数几率回归</a:t>
            </a:r>
          </a:p>
        </p:txBody>
      </p:sp>
      <p:pic>
        <p:nvPicPr>
          <p:cNvPr id="10" name="图片 9">
            <a:extLst>
              <a:ext uri="{FF2B5EF4-FFF2-40B4-BE49-F238E27FC236}">
                <a16:creationId xmlns:a16="http://schemas.microsoft.com/office/drawing/2014/main" id="{8607F1BF-EFCA-4445-8813-E68DEC128120}"/>
              </a:ext>
            </a:extLst>
          </p:cNvPr>
          <p:cNvPicPr/>
          <p:nvPr/>
        </p:nvPicPr>
        <p:blipFill>
          <a:blip r:embed="rId2"/>
          <a:stretch>
            <a:fillRect/>
          </a:stretch>
        </p:blipFill>
        <p:spPr>
          <a:xfrm>
            <a:off x="2848921" y="1041686"/>
            <a:ext cx="3018121" cy="2134799"/>
          </a:xfrm>
          <a:prstGeom prst="rect">
            <a:avLst/>
          </a:prstGeom>
        </p:spPr>
      </p:pic>
      <p:sp>
        <p:nvSpPr>
          <p:cNvPr id="2" name="矩形 1"/>
          <p:cNvSpPr/>
          <p:nvPr/>
        </p:nvSpPr>
        <p:spPr>
          <a:xfrm>
            <a:off x="3318354" y="3226569"/>
            <a:ext cx="1930337" cy="338554"/>
          </a:xfrm>
          <a:prstGeom prst="rect">
            <a:avLst/>
          </a:prstGeom>
        </p:spPr>
        <p:txBody>
          <a:bodyPr wrap="none">
            <a:spAutoFit/>
          </a:bodyPr>
          <a:lstStyle/>
          <a:p>
            <a:r>
              <a:rPr lang="zh-CN" altLang="en-US" sz="1600"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图</a:t>
            </a:r>
            <a:r>
              <a:rPr lang="en-US" altLang="zh-CN" sz="1600"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4.6  Sigmoid</a:t>
            </a:r>
            <a:r>
              <a:rPr lang="zh-CN" altLang="en-US" sz="1600"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函数</a:t>
            </a:r>
            <a:r>
              <a:rPr lang="en-US" altLang="zh-CN" sz="1600"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 </a:t>
            </a:r>
            <a:endParaRPr lang="zh-CN" altLang="en-US" sz="1600" dirty="0"/>
          </a:p>
        </p:txBody>
      </p:sp>
      <mc:AlternateContent xmlns:mc="http://schemas.openxmlformats.org/markup-compatibility/2006" xmlns:a14="http://schemas.microsoft.com/office/drawing/2010/main">
        <mc:Choice Requires="a14">
          <p:sp>
            <p:nvSpPr>
              <p:cNvPr id="3" name="矩形 2">
                <a:extLst>
                  <a:ext uri="{FF2B5EF4-FFF2-40B4-BE49-F238E27FC236}">
                    <a16:creationId xmlns:a16="http://schemas.microsoft.com/office/drawing/2014/main" id="{6097720E-7A81-4B59-B767-3D9D08BCCC2B}"/>
                  </a:ext>
                </a:extLst>
              </p:cNvPr>
              <p:cNvSpPr/>
              <p:nvPr/>
            </p:nvSpPr>
            <p:spPr>
              <a:xfrm>
                <a:off x="462088" y="3718589"/>
                <a:ext cx="8535217" cy="2839239"/>
              </a:xfrm>
              <a:prstGeom prst="rect">
                <a:avLst/>
              </a:prstGeom>
            </p:spPr>
            <p:txBody>
              <a:bodyPr wrap="square">
                <a:spAutoFit/>
              </a:bodyPr>
              <a:lstStyle/>
              <a:p>
                <a:pPr>
                  <a:spcBef>
                    <a:spcPts val="1000"/>
                  </a:spcBef>
                  <a:spcAft>
                    <a:spcPts val="300"/>
                  </a:spcAft>
                </a:pPr>
                <a:r>
                  <a:rPr lang="en-US" altLang="zh-CN"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Sigmoid</a:t>
                </a:r>
                <a:r>
                  <a:rPr lang="zh-CN" altLang="en-US"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函数的特点</a:t>
                </a:r>
                <a:endParaRPr lang="en-US" altLang="zh-CN"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endParaRPr>
              </a:p>
              <a:p>
                <a:pPr marL="285750" indent="-285750">
                  <a:spcBef>
                    <a:spcPts val="1000"/>
                  </a:spcBef>
                  <a:spcAft>
                    <a:spcPts val="300"/>
                  </a:spcAft>
                  <a:buFont typeface="Wingdings" panose="05000000000000000000" pitchFamily="2" charset="2"/>
                  <a:buChar char="l"/>
                </a:pPr>
                <a:r>
                  <a:rPr lang="en-US" altLang="zh-CN" sz="16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sigmoid</a:t>
                </a:r>
                <a:r>
                  <a:rPr lang="zh-CN" altLang="zh-CN" sz="16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函数是单调递增的，其值域为</a:t>
                </a:r>
                <a:r>
                  <a:rPr lang="en-US" altLang="zh-CN" sz="16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(0</a:t>
                </a:r>
                <a:r>
                  <a:rPr lang="zh-CN" altLang="zh-CN" sz="16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16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1)</a:t>
                </a:r>
                <a:r>
                  <a:rPr lang="zh-CN" altLang="zh-CN" sz="16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，因此使</a:t>
                </a:r>
                <a:r>
                  <a:rPr lang="en-US" altLang="zh-CN" sz="16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sigmoid</a:t>
                </a:r>
                <a:r>
                  <a:rPr lang="zh-CN" altLang="zh-CN" sz="16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函数输出可作为概率值。在前面介绍的线性回归中，回归函数的值域一般为</a:t>
                </a:r>
                <a14:m>
                  <m:oMath xmlns:m="http://schemas.openxmlformats.org/officeDocument/2006/math">
                    <m:r>
                      <a:rPr lang="en-US" altLang="zh-CN" sz="16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oMath>
                </a14:m>
                <a:endParaRPr lang="en-US" altLang="zh-CN" sz="16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endParaRPr>
              </a:p>
              <a:p>
                <a:pPr marL="285750" indent="-285750">
                  <a:spcBef>
                    <a:spcPts val="1000"/>
                  </a:spcBef>
                  <a:spcAft>
                    <a:spcPts val="300"/>
                  </a:spcAft>
                  <a:buFont typeface="Wingdings" panose="05000000000000000000" pitchFamily="2" charset="2"/>
                  <a:buChar char="l"/>
                </a:pPr>
                <a:r>
                  <a:rPr lang="zh-CN" altLang="zh-CN" sz="16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对输入</a:t>
                </a:r>
                <a14:m>
                  <m:oMath xmlns:m="http://schemas.openxmlformats.org/officeDocument/2006/math">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𝑧</m:t>
                    </m:r>
                  </m:oMath>
                </a14:m>
                <a:r>
                  <a:rPr lang="zh-CN" altLang="zh-CN" sz="16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取值范围没有限制，但当</a:t>
                </a:r>
                <a14:m>
                  <m:oMath xmlns:m="http://schemas.openxmlformats.org/officeDocument/2006/math">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𝑧</m:t>
                    </m:r>
                  </m:oMath>
                </a14:m>
                <a:r>
                  <a:rPr lang="zh-CN" altLang="zh-CN" sz="16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大于一定数值后，函数输出无限趋近于</a:t>
                </a:r>
                <a:r>
                  <a:rPr lang="en-US" altLang="zh-CN" sz="16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1</a:t>
                </a:r>
                <a:r>
                  <a:rPr lang="zh-CN" altLang="zh-CN" sz="16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，而小于一定数值后，函数输出无限趋近于</a:t>
                </a:r>
                <a:r>
                  <a:rPr lang="en-US" altLang="zh-CN" sz="16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0</a:t>
                </a:r>
                <a:r>
                  <a:rPr lang="zh-CN" altLang="zh-CN" sz="16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。特别地，当</a:t>
                </a:r>
                <a14:m>
                  <m:oMath xmlns:m="http://schemas.openxmlformats.org/officeDocument/2006/math">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𝑧</m:t>
                    </m:r>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=0</m:t>
                    </m:r>
                  </m:oMath>
                </a14:m>
                <a:r>
                  <a:rPr lang="en-US" altLang="zh-CN" sz="16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 </a:t>
                </a:r>
                <a:r>
                  <a:rPr lang="zh-CN" altLang="zh-CN" sz="16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时，函数输出为</a:t>
                </a:r>
                <a:r>
                  <a:rPr lang="en-US" altLang="zh-CN" sz="16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0.5</a:t>
                </a:r>
                <a:r>
                  <a:rPr lang="zh-CN" altLang="zh-CN" sz="16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。这里</a:t>
                </a:r>
                <a14:m>
                  <m:oMath xmlns:m="http://schemas.openxmlformats.org/officeDocument/2006/math">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𝑧</m:t>
                    </m:r>
                  </m:oMath>
                </a14:m>
                <a:r>
                  <a:rPr lang="zh-CN" altLang="zh-CN" sz="16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是输入数据</a:t>
                </a:r>
                <a14:m>
                  <m:oMath xmlns:m="http://schemas.openxmlformats.org/officeDocument/2006/math">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𝑥</m:t>
                    </m:r>
                  </m:oMath>
                </a14:m>
                <a:r>
                  <a:rPr lang="zh-CN" altLang="zh-CN" sz="16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和回归函数的参数</a:t>
                </a:r>
                <a14:m>
                  <m:oMath xmlns:m="http://schemas.openxmlformats.org/officeDocument/2006/math">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𝑤</m:t>
                    </m:r>
                  </m:oMath>
                </a14:m>
                <a:r>
                  <a:rPr lang="zh-CN" altLang="zh-CN" sz="16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内积结果（可视为</a:t>
                </a:r>
                <a14:m>
                  <m:oMath xmlns:m="http://schemas.openxmlformats.org/officeDocument/2006/math">
                    <m:r>
                      <a:rPr lang="en-US" altLang="zh-CN" sz="1600" b="1"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𝒙</m:t>
                    </m:r>
                  </m:oMath>
                </a14:m>
                <a:r>
                  <a:rPr lang="zh-CN" altLang="zh-CN" sz="16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各维度进行加权叠加）</a:t>
                </a:r>
                <a:endParaRPr lang="en-US" altLang="zh-CN" sz="16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endParaRPr>
              </a:p>
              <a:p>
                <a:pPr marL="285750" indent="-285750">
                  <a:spcBef>
                    <a:spcPts val="1000"/>
                  </a:spcBef>
                  <a:spcAft>
                    <a:spcPts val="300"/>
                  </a:spcAft>
                  <a:buFont typeface="Wingdings" panose="05000000000000000000" pitchFamily="2" charset="2"/>
                  <a:buChar char="l"/>
                </a:pPr>
                <a14:m>
                  <m:oMath xmlns:m="http://schemas.openxmlformats.org/officeDocument/2006/math">
                    <m:r>
                      <a:rPr lang="en-US" altLang="zh-CN" sz="1600" b="1"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𝒙</m:t>
                    </m:r>
                  </m:oMath>
                </a14:m>
                <a:r>
                  <a:rPr lang="zh-CN" altLang="zh-CN" sz="16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各维度加权叠加之和结果取值在</a:t>
                </a:r>
                <a:r>
                  <a:rPr lang="en-US" altLang="zh-CN" sz="16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0</a:t>
                </a:r>
                <a:r>
                  <a:rPr lang="zh-CN" altLang="zh-CN" sz="16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附近时，函数输出值的变化幅度比较大（函数值变化陡峭），且是非线性变化。但是，各维度加权叠加之和结果取值很大或很小时，函数输出值几乎不变化，这是基于概率的一种认识与需要。</a:t>
                </a:r>
                <a:endParaRPr lang="zh-CN" altLang="zh-CN" sz="1600" dirty="0">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xmlns="">
          <p:sp>
            <p:nvSpPr>
              <p:cNvPr id="3" name="矩形 2">
                <a:extLst>
                  <a:ext uri="{FF2B5EF4-FFF2-40B4-BE49-F238E27FC236}">
                    <a16:creationId xmlns:a16="http://schemas.microsoft.com/office/drawing/2014/main" id="{6097720E-7A81-4B59-B767-3D9D08BCCC2B}"/>
                  </a:ext>
                </a:extLst>
              </p:cNvPr>
              <p:cNvSpPr>
                <a:spLocks noRot="1" noChangeAspect="1" noMove="1" noResize="1" noEditPoints="1" noAdjustHandles="1" noChangeArrowheads="1" noChangeShapeType="1" noTextEdit="1"/>
              </p:cNvSpPr>
              <p:nvPr/>
            </p:nvSpPr>
            <p:spPr>
              <a:xfrm>
                <a:off x="462088" y="3718589"/>
                <a:ext cx="8535217" cy="2839239"/>
              </a:xfrm>
              <a:prstGeom prst="rect">
                <a:avLst/>
              </a:prstGeom>
              <a:blipFill>
                <a:blip r:embed="rId3"/>
                <a:stretch>
                  <a:fillRect l="-643" t="-1288" b="-193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93585674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3">
            <a:extLst>
              <a:ext uri="{FF2B5EF4-FFF2-40B4-BE49-F238E27FC236}">
                <a16:creationId xmlns:a16="http://schemas.microsoft.com/office/drawing/2014/main" id="{5AE4498C-D467-4B6C-84A1-646F622D9ECC}"/>
              </a:ext>
            </a:extLst>
          </p:cNvPr>
          <p:cNvSpPr txBox="1">
            <a:spLocks/>
          </p:cNvSpPr>
          <p:nvPr/>
        </p:nvSpPr>
        <p:spPr>
          <a:xfrm>
            <a:off x="0" y="0"/>
            <a:ext cx="9144000" cy="817721"/>
          </a:xfrm>
          <a:prstGeom prst="rect">
            <a:avLst/>
          </a:prstGeom>
        </p:spPr>
        <p:txBody>
          <a:bodyPr vert="horz" lIns="91440" tIns="144000" rIns="91440" bIns="45720" rtlCol="0" anchor="ctr">
            <a:noAutofit/>
          </a:bodyPr>
          <a:lstStyle>
            <a:lvl1pPr algn="ctr" defTabSz="914400" rtl="0" eaLnBrk="1" latinLnBrk="0" hangingPunct="1">
              <a:lnSpc>
                <a:spcPct val="90000"/>
              </a:lnSpc>
              <a:spcBef>
                <a:spcPct val="0"/>
              </a:spcBef>
              <a:buNone/>
              <a:defRPr sz="3600" kern="1200">
                <a:solidFill>
                  <a:srgbClr val="C00000"/>
                </a:solidFill>
                <a:latin typeface="+mj-lt"/>
                <a:ea typeface="+mj-ea"/>
                <a:cs typeface="+mj-cs"/>
              </a:defRPr>
            </a:lvl1pPr>
          </a:lstStyle>
          <a:p>
            <a:endParaRPr lang="zh-CN" altLang="en-US"/>
          </a:p>
        </p:txBody>
      </p:sp>
      <p:sp>
        <p:nvSpPr>
          <p:cNvPr id="13" name="标题 1">
            <a:extLst>
              <a:ext uri="{FF2B5EF4-FFF2-40B4-BE49-F238E27FC236}">
                <a16:creationId xmlns:a16="http://schemas.microsoft.com/office/drawing/2014/main" id="{60FE5641-D8E9-436E-88E3-D0E72DA7FAED}"/>
              </a:ext>
            </a:extLst>
          </p:cNvPr>
          <p:cNvSpPr>
            <a:spLocks noGrp="1"/>
          </p:cNvSpPr>
          <p:nvPr>
            <p:ph type="title"/>
          </p:nvPr>
        </p:nvSpPr>
        <p:spPr>
          <a:xfrm>
            <a:off x="0" y="4763"/>
            <a:ext cx="9144000" cy="817562"/>
          </a:xfrm>
        </p:spPr>
        <p:txBody>
          <a:bodyPr/>
          <a:lstStyle/>
          <a:p>
            <a:pPr marL="0" defTabSz="914400" fontAlgn="base">
              <a:spcAft>
                <a:spcPct val="0"/>
              </a:spcAft>
              <a:defRPr/>
            </a:pPr>
            <a:r>
              <a:rPr lang="zh-CN" altLang="en-US" sz="2400" dirty="0">
                <a:latin typeface="Times New Roman" panose="02020603050405020304" pitchFamily="18" charset="0"/>
                <a:cs typeface="Times New Roman" panose="02020603050405020304" pitchFamily="18" charset="0"/>
              </a:rPr>
              <a:t>线性回归：</a:t>
            </a:r>
            <a:r>
              <a:rPr lang="zh-CN" altLang="en-US" sz="2400" kern="0" dirty="0">
                <a:solidFill>
                  <a:srgbClr val="0070C0"/>
                </a:solidFill>
                <a:latin typeface="Times New Roman" pitchFamily="18" charset="0"/>
                <a:cs typeface="Times New Roman" pitchFamily="18" charset="0"/>
              </a:rPr>
              <a:t>逻辑斯蒂回归</a:t>
            </a:r>
            <a:r>
              <a:rPr lang="en-US" altLang="zh-CN" sz="2400" kern="0" dirty="0">
                <a:solidFill>
                  <a:srgbClr val="0070C0"/>
                </a:solidFill>
                <a:latin typeface="Times New Roman" pitchFamily="18" charset="0"/>
                <a:cs typeface="Times New Roman" pitchFamily="18" charset="0"/>
              </a:rPr>
              <a:t>/</a:t>
            </a:r>
            <a:r>
              <a:rPr lang="zh-CN" altLang="en-US" sz="2400" kern="0" dirty="0">
                <a:solidFill>
                  <a:srgbClr val="0070C0"/>
                </a:solidFill>
                <a:latin typeface="Times New Roman" pitchFamily="18" charset="0"/>
                <a:cs typeface="Times New Roman" pitchFamily="18" charset="0"/>
              </a:rPr>
              <a:t>对数几率回归</a:t>
            </a:r>
          </a:p>
        </p:txBody>
      </p:sp>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8067B42B-7FBA-4B3D-9403-38FE3750B6E6}"/>
                  </a:ext>
                </a:extLst>
              </p:cNvPr>
              <p:cNvSpPr txBox="1"/>
              <p:nvPr/>
            </p:nvSpPr>
            <p:spPr>
              <a:xfrm>
                <a:off x="563448" y="1151651"/>
                <a:ext cx="8017099" cy="3165225"/>
              </a:xfrm>
              <a:prstGeom prst="rect">
                <a:avLst/>
              </a:prstGeom>
              <a:noFill/>
            </p:spPr>
            <p:txBody>
              <a:bodyPr wrap="square">
                <a:spAutoFit/>
              </a:bodyPr>
              <a:lstStyle/>
              <a:p>
                <a:pPr algn="just">
                  <a:spcBef>
                    <a:spcPts val="1000"/>
                  </a:spcBef>
                  <a:spcAft>
                    <a:spcPts val="300"/>
                  </a:spcAft>
                </a:pPr>
                <a:r>
                  <a:rPr lang="en-US"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      </a:t>
                </a:r>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逻辑斯蒂回归虽可用于对输入数据和输出结果之间复杂关系进行建模，但由于逻辑斯蒂回归函数的输出具有概率意义，使得逻辑斯蒂回归函数更多用于二分类问题（</a:t>
                </a:r>
                <a14:m>
                  <m:oMath xmlns:m="http://schemas.openxmlformats.org/officeDocument/2006/math">
                    <m:r>
                      <m:rPr>
                        <m:sty m:val="p"/>
                      </m:rPr>
                      <a:rPr lang="en-US" altLang="zh-CN" sz="18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y</m:t>
                    </m:r>
                    <m:r>
                      <a:rPr lang="en-US" altLang="zh-CN" sz="18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=1</m:t>
                    </m:r>
                  </m:oMath>
                </a14:m>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表示输入数据</a:t>
                </a:r>
                <a14:m>
                  <m:oMath xmlns:m="http://schemas.openxmlformats.org/officeDocument/2006/math">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𝒙</m:t>
                    </m:r>
                  </m:oMath>
                </a14:m>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属于正例，</a:t>
                </a:r>
                <a14:m>
                  <m:oMath xmlns:m="http://schemas.openxmlformats.org/officeDocument/2006/math">
                    <m:r>
                      <m:rPr>
                        <m:sty m:val="p"/>
                      </m:rPr>
                      <a:rPr lang="en-US" altLang="zh-CN" sz="18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y</m:t>
                    </m:r>
                    <m:r>
                      <a:rPr lang="en-US" altLang="zh-CN" sz="18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=0</m:t>
                    </m:r>
                  </m:oMath>
                </a14:m>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表示输入数据</a:t>
                </a:r>
                <a14:m>
                  <m:oMath xmlns:m="http://schemas.openxmlformats.org/officeDocument/2006/math">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𝒙</m:t>
                    </m:r>
                  </m:oMath>
                </a14:m>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属于负例）。</a:t>
                </a:r>
                <a:endParaRPr lang="zh-CN" altLang="zh-CN" sz="1800" dirty="0">
                  <a:effectLst/>
                  <a:latin typeface="Times New Roman" panose="02020603050405020304" pitchFamily="18" charset="0"/>
                  <a:ea typeface="华文楷体" panose="02010600040101010101" pitchFamily="2" charset="-122"/>
                  <a:cs typeface="Times New Roman" panose="02020603050405020304" pitchFamily="18" charset="0"/>
                </a:endParaRPr>
              </a:p>
              <a:p>
                <a:pPr algn="just">
                  <a:spcBef>
                    <a:spcPts val="1000"/>
                  </a:spcBef>
                  <a:spcAft>
                    <a:spcPts val="300"/>
                  </a:spcAft>
                </a:pPr>
                <a14:m>
                  <m:oMath xmlns:m="http://schemas.openxmlformats.org/officeDocument/2006/math">
                    <m:r>
                      <a:rPr lang="en-US" altLang="zh-CN" sz="1800" b="0" i="1" smtClean="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        </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𝑦</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f>
                      <m:f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1</m:t>
                        </m:r>
                      </m:num>
                      <m:den>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1+</m:t>
                        </m:r>
                        <m:sSup>
                          <m:sSup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𝑒</m:t>
                            </m:r>
                          </m:e>
                          <m:sup>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sSup>
                              <m:sSup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𝒘</m:t>
                                </m:r>
                              </m:e>
                              <m:sup>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𝑇</m:t>
                                </m:r>
                              </m:sup>
                            </m:sSup>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𝒙</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𝑏</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sup>
                        </m:sSup>
                      </m:den>
                    </m:f>
                  </m:oMath>
                </a14:m>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可用来计算输入数据</a:t>
                </a:r>
                <a14:m>
                  <m:oMath xmlns:m="http://schemas.openxmlformats.org/officeDocument/2006/math">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𝒙</m:t>
                    </m:r>
                  </m:oMath>
                </a14:m>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属于正例概率，这里</a:t>
                </a:r>
                <a14:m>
                  <m:oMath xmlns:m="http://schemas.openxmlformats.org/officeDocument/2006/math">
                    <m:r>
                      <m:rPr>
                        <m:sty m:val="p"/>
                      </m:rPr>
                      <a:rPr lang="en-US" altLang="zh-CN" sz="18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y</m:t>
                    </m:r>
                  </m:oMath>
                </a14:m>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理解为输入数据</a:t>
                </a:r>
                <a14:m>
                  <m:oMath xmlns:m="http://schemas.openxmlformats.org/officeDocument/2006/math">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𝒙</m:t>
                    </m:r>
                  </m:oMath>
                </a14:m>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为正例的概率、</a:t>
                </a:r>
                <a14:m>
                  <m:oMath xmlns:m="http://schemas.openxmlformats.org/officeDocument/2006/math">
                    <m:r>
                      <a:rPr lang="en-US" altLang="zh-CN" sz="18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1</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r>
                      <m:rPr>
                        <m:sty m:val="p"/>
                      </m:rPr>
                      <a:rPr lang="en-US" altLang="zh-CN" sz="18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y</m:t>
                    </m:r>
                  </m:oMath>
                </a14:m>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理解为输入数据</a:t>
                </a:r>
                <a14:m>
                  <m:oMath xmlns:m="http://schemas.openxmlformats.org/officeDocument/2006/math">
                    <m:r>
                      <m:rPr>
                        <m:sty m:val="p"/>
                      </m:rPr>
                      <a:rPr lang="en-US" altLang="zh-CN" sz="18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x</m:t>
                    </m:r>
                  </m:oMath>
                </a14:m>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为负例的概率，即</a:t>
                </a:r>
                <a14:m>
                  <m:oMath xmlns:m="http://schemas.openxmlformats.org/officeDocument/2006/math">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𝑝</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𝑦</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=1|</m:t>
                    </m:r>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𝒙</m:t>
                    </m:r>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oMath>
                </a14:m>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。我们现在对比值</a:t>
                </a:r>
                <a14:m>
                  <m:oMath xmlns:m="http://schemas.openxmlformats.org/officeDocument/2006/math">
                    <m:f>
                      <m:f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𝑝</m:t>
                        </m:r>
                      </m:num>
                      <m:den>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1−</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𝑝</m:t>
                        </m:r>
                      </m:den>
                    </m:f>
                  </m:oMath>
                </a14:m>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取对数</a:t>
                </a:r>
                <a:r>
                  <a:rPr lang="en-US"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即</a:t>
                </a:r>
                <a14:m>
                  <m:oMath xmlns:m="http://schemas.openxmlformats.org/officeDocument/2006/math">
                    <m:r>
                      <m:rPr>
                        <m:sty m:val="p"/>
                      </m:rPr>
                      <a:rPr lang="en-US" altLang="zh-CN" sz="18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log</m:t>
                    </m:r>
                    <m:d>
                      <m:d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f>
                          <m:f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𝑝</m:t>
                            </m:r>
                          </m:num>
                          <m:den>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1−</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𝑝</m:t>
                            </m:r>
                          </m:den>
                        </m:f>
                      </m:e>
                    </m:d>
                  </m:oMath>
                </a14:m>
                <a:r>
                  <a:rPr lang="en-US"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来表示输入数据</a:t>
                </a:r>
                <a14:m>
                  <m:oMath xmlns:m="http://schemas.openxmlformats.org/officeDocument/2006/math">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𝒙</m:t>
                    </m:r>
                  </m:oMath>
                </a14:m>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属于正例概率。</a:t>
                </a:r>
                <a14:m>
                  <m:oMath xmlns:m="http://schemas.openxmlformats.org/officeDocument/2006/math">
                    <m:f>
                      <m:f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𝑝</m:t>
                        </m:r>
                      </m:num>
                      <m:den>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1−</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𝑝</m:t>
                        </m:r>
                      </m:den>
                    </m:f>
                  </m:oMath>
                </a14:m>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被称为几率</a:t>
                </a:r>
                <a:r>
                  <a:rPr lang="en-US"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(odds)</a:t>
                </a:r>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，反映了输入数据</a:t>
                </a:r>
                <a14:m>
                  <m:oMath xmlns:m="http://schemas.openxmlformats.org/officeDocument/2006/math">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𝒙</m:t>
                    </m:r>
                  </m:oMath>
                </a14:m>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作为正例的相对可能性。</a:t>
                </a:r>
                <a14:m>
                  <m:oMath xmlns:m="http://schemas.openxmlformats.org/officeDocument/2006/math">
                    <m:f>
                      <m:f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𝑝</m:t>
                        </m:r>
                      </m:num>
                      <m:den>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1−</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𝑝</m:t>
                        </m:r>
                      </m:den>
                    </m:f>
                  </m:oMath>
                </a14:m>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的对数几率</a:t>
                </a:r>
                <a:r>
                  <a:rPr lang="en-US"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(log odds)</a:t>
                </a:r>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或</a:t>
                </a:r>
                <a:r>
                  <a:rPr lang="en-US"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logit</a:t>
                </a:r>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函数可表示为</a:t>
                </a:r>
                <a14:m>
                  <m:oMath xmlns:m="http://schemas.openxmlformats.org/officeDocument/2006/math">
                    <m:r>
                      <m:rPr>
                        <m:sty m:val="p"/>
                      </m:rPr>
                      <a:rPr lang="en-US" altLang="zh-CN" sz="18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log</m:t>
                    </m:r>
                    <m:d>
                      <m:d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f>
                          <m:f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𝑝</m:t>
                            </m:r>
                          </m:num>
                          <m:den>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1−</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𝑝</m:t>
                            </m:r>
                          </m:den>
                        </m:f>
                      </m:e>
                    </m:d>
                  </m:oMath>
                </a14:m>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1800" dirty="0">
                  <a:effectLst/>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xmlns="">
          <p:sp>
            <p:nvSpPr>
              <p:cNvPr id="12" name="文本框 11">
                <a:extLst>
                  <a:ext uri="{FF2B5EF4-FFF2-40B4-BE49-F238E27FC236}">
                    <a16:creationId xmlns:a16="http://schemas.microsoft.com/office/drawing/2014/main" id="{8067B42B-7FBA-4B3D-9403-38FE3750B6E6}"/>
                  </a:ext>
                </a:extLst>
              </p:cNvPr>
              <p:cNvSpPr txBox="1">
                <a:spLocks noRot="1" noChangeAspect="1" noMove="1" noResize="1" noEditPoints="1" noAdjustHandles="1" noChangeArrowheads="1" noChangeShapeType="1" noTextEdit="1"/>
              </p:cNvSpPr>
              <p:nvPr/>
            </p:nvSpPr>
            <p:spPr>
              <a:xfrm>
                <a:off x="563448" y="1151651"/>
                <a:ext cx="8017099" cy="3165225"/>
              </a:xfrm>
              <a:prstGeom prst="rect">
                <a:avLst/>
              </a:prstGeom>
              <a:blipFill>
                <a:blip r:embed="rId2"/>
                <a:stretch>
                  <a:fillRect l="-608" t="-963" r="-341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9029F559-5372-47DA-A619-FB0C37BCF79E}"/>
                  </a:ext>
                </a:extLst>
              </p:cNvPr>
              <p:cNvSpPr txBox="1"/>
              <p:nvPr/>
            </p:nvSpPr>
            <p:spPr>
              <a:xfrm>
                <a:off x="656819" y="4316876"/>
                <a:ext cx="7830355" cy="1725152"/>
              </a:xfrm>
              <a:prstGeom prst="rect">
                <a:avLst/>
              </a:prstGeom>
              <a:noFill/>
            </p:spPr>
            <p:txBody>
              <a:bodyPr wrap="square">
                <a:spAutoFit/>
              </a:bodyPr>
              <a:lstStyle/>
              <a:p>
                <a:pPr indent="266700" algn="just">
                  <a:spcBef>
                    <a:spcPts val="1000"/>
                  </a:spcBef>
                  <a:spcAft>
                    <a:spcPts val="300"/>
                  </a:spcAft>
                </a:pPr>
                <a:r>
                  <a:rPr lang="zh-CN" altLang="zh-CN" sz="1800" dirty="0">
                    <a:solidFill>
                      <a:srgbClr val="000000"/>
                    </a:solidFill>
                    <a:effectLst/>
                    <a:latin typeface="楷体" panose="02010609060101010101" pitchFamily="49" charset="-122"/>
                    <a:ea typeface="楷体" panose="02010609060101010101" pitchFamily="49" charset="-122"/>
                    <a:cs typeface="Times New Roman" panose="02020603050405020304" pitchFamily="18" charset="0"/>
                  </a:rPr>
                  <a:t>显然，可以得到</a:t>
                </a:r>
                <a14:m>
                  <m:oMath xmlns:m="http://schemas.openxmlformats.org/officeDocument/2006/math">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𝑝</m:t>
                    </m:r>
                    <m:d>
                      <m:d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𝑦</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=1</m:t>
                        </m:r>
                      </m:e>
                      <m:e>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𝒙</m:t>
                        </m:r>
                      </m:e>
                    </m:d>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h</m:t>
                        </m:r>
                      </m:e>
                      <m: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𝜃</m:t>
                        </m:r>
                      </m:sub>
                    </m:sSub>
                    <m:d>
                      <m:d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𝑥</m:t>
                        </m:r>
                      </m:e>
                    </m:d>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f>
                      <m:f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1</m:t>
                        </m:r>
                      </m:num>
                      <m:den>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1+</m:t>
                        </m:r>
                        <m:sSup>
                          <m:sSup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𝑒</m:t>
                            </m:r>
                          </m:e>
                          <m:sup>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sSup>
                              <m:sSup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𝒘</m:t>
                                </m:r>
                              </m:e>
                              <m:sup>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𝑇</m:t>
                                </m:r>
                              </m:sup>
                            </m:sSup>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𝒙</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𝑏</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sup>
                        </m:sSup>
                      </m:den>
                    </m:f>
                  </m:oMath>
                </a14:m>
                <a:r>
                  <a:rPr lang="zh-CN" altLang="zh-CN" sz="1800" dirty="0">
                    <a:solidFill>
                      <a:srgbClr val="000000"/>
                    </a:solidFill>
                    <a:effectLst/>
                    <a:latin typeface="楷体" panose="02010609060101010101" pitchFamily="49" charset="-122"/>
                    <a:ea typeface="楷体" panose="02010609060101010101" pitchFamily="49" charset="-122"/>
                    <a:cs typeface="Times New Roman" panose="02020603050405020304" pitchFamily="18" charset="0"/>
                  </a:rPr>
                  <a:t>和</a:t>
                </a:r>
                <a14:m>
                  <m:oMath xmlns:m="http://schemas.openxmlformats.org/officeDocument/2006/math">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𝑝</m:t>
                    </m:r>
                    <m:d>
                      <m:d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𝑦</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=0</m:t>
                        </m:r>
                      </m:e>
                      <m:e>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𝒙</m:t>
                        </m:r>
                      </m:e>
                    </m:d>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=1−</m:t>
                    </m:r>
                    <m:sSub>
                      <m:sSub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h</m:t>
                        </m:r>
                      </m:e>
                      <m: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𝜃</m:t>
                        </m:r>
                      </m:sub>
                    </m:sSub>
                    <m:d>
                      <m:d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𝑥</m:t>
                        </m:r>
                      </m:e>
                    </m:d>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f>
                      <m:f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fPr>
                      <m:num>
                        <m:sSup>
                          <m:sSup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𝑒</m:t>
                            </m:r>
                          </m:e>
                          <m:sup>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sSup>
                              <m:sSup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𝒘</m:t>
                                </m:r>
                              </m:e>
                              <m:sup>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𝑇</m:t>
                                </m:r>
                              </m:sup>
                            </m:sSup>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𝒙</m:t>
                            </m:r>
                            <m:r>
                              <a:rPr lang="en-US" altLang="zh-CN" sz="18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r>
                              <m:rPr>
                                <m:sty m:val="p"/>
                              </m:rPr>
                              <a:rPr lang="en-US" altLang="zh-CN" sz="18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b</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sup>
                        </m:sSup>
                      </m:num>
                      <m:den>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1+</m:t>
                        </m:r>
                        <m:sSup>
                          <m:sSup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𝑒</m:t>
                            </m:r>
                          </m:e>
                          <m:sup>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sSup>
                              <m:sSup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𝒘</m:t>
                                </m:r>
                              </m:e>
                              <m:sup>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𝑇</m:t>
                                </m:r>
                              </m:sup>
                            </m:sSup>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𝒙</m:t>
                            </m:r>
                            <m:r>
                              <a:rPr lang="en-US" altLang="zh-CN" sz="18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r>
                              <m:rPr>
                                <m:sty m:val="p"/>
                              </m:rPr>
                              <a:rPr lang="en-US" altLang="zh-CN" sz="18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b</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sup>
                        </m:sSup>
                      </m:den>
                    </m:f>
                  </m:oMath>
                </a14:m>
                <a:r>
                  <a:rPr lang="zh-CN" altLang="zh-CN" sz="1800" dirty="0">
                    <a:solidFill>
                      <a:srgbClr val="000000"/>
                    </a:solidFill>
                    <a:effectLst/>
                    <a:latin typeface="楷体" panose="02010609060101010101" pitchFamily="49" charset="-122"/>
                    <a:ea typeface="楷体" panose="02010609060101010101" pitchFamily="49" charset="-122"/>
                    <a:cs typeface="Times New Roman" panose="02020603050405020304" pitchFamily="18" charset="0"/>
                  </a:rPr>
                  <a:t>。</a:t>
                </a:r>
                <a14:m>
                  <m:oMath xmlns:m="http://schemas.openxmlformats.org/officeDocument/2006/math">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𝜃</m:t>
                    </m:r>
                  </m:oMath>
                </a14:m>
                <a:r>
                  <a:rPr lang="zh-CN" altLang="zh-CN" sz="1800" dirty="0">
                    <a:solidFill>
                      <a:srgbClr val="000000"/>
                    </a:solidFill>
                    <a:effectLst/>
                    <a:latin typeface="楷体" panose="02010609060101010101" pitchFamily="49" charset="-122"/>
                    <a:ea typeface="楷体" panose="02010609060101010101" pitchFamily="49" charset="-122"/>
                    <a:cs typeface="Times New Roman" panose="02020603050405020304" pitchFamily="18" charset="0"/>
                  </a:rPr>
                  <a:t>表示模型参数（</a:t>
                </a:r>
                <a14:m>
                  <m:oMath xmlns:m="http://schemas.openxmlformats.org/officeDocument/2006/math">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𝜃</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𝒘</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𝑏</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oMath>
                </a14:m>
                <a:r>
                  <a:rPr lang="zh-CN" altLang="zh-CN" sz="1800" dirty="0">
                    <a:solidFill>
                      <a:srgbClr val="000000"/>
                    </a:solidFill>
                    <a:effectLst/>
                    <a:latin typeface="楷体" panose="02010609060101010101" pitchFamily="49" charset="-122"/>
                    <a:ea typeface="楷体" panose="02010609060101010101" pitchFamily="49" charset="-122"/>
                    <a:cs typeface="Times New Roman" panose="02020603050405020304" pitchFamily="18" charset="0"/>
                  </a:rPr>
                  <a:t>）。于是有：</a:t>
                </a:r>
                <a:endParaRPr lang="zh-CN" altLang="zh-CN" sz="1800" dirty="0">
                  <a:effectLst/>
                  <a:latin typeface="楷体" panose="02010609060101010101" pitchFamily="49" charset="-122"/>
                  <a:ea typeface="楷体" panose="02010609060101010101" pitchFamily="49" charset="-122"/>
                  <a:cs typeface="Times New Roman" panose="02020603050405020304" pitchFamily="18" charset="0"/>
                </a:endParaRPr>
              </a:p>
              <a:p>
                <a:pPr indent="266700" algn="ctr">
                  <a:spcBef>
                    <a:spcPts val="1000"/>
                  </a:spcBef>
                  <a:spcAft>
                    <a:spcPts val="300"/>
                  </a:spcAft>
                </a:pPr>
                <a14:m>
                  <m:oMathPara xmlns:m="http://schemas.openxmlformats.org/officeDocument/2006/math">
                    <m:oMathParaPr>
                      <m:jc m:val="centerGroup"/>
                    </m:oMathParaPr>
                    <m:oMath xmlns:m="http://schemas.openxmlformats.org/officeDocument/2006/math">
                      <m:r>
                        <m:rPr>
                          <m:sty m:val="p"/>
                        </m:rPr>
                        <a:rPr lang="en-US" altLang="zh-CN" sz="18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logit</m:t>
                      </m:r>
                      <m:d>
                        <m:d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𝑝</m:t>
                          </m:r>
                          <m:d>
                            <m:d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𝑦</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=1</m:t>
                              </m:r>
                            </m:e>
                            <m:e>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𝒙</m:t>
                              </m:r>
                            </m:e>
                          </m:d>
                        </m:e>
                      </m:d>
                      <m:r>
                        <a:rPr lang="en-US" altLang="zh-CN" sz="18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r>
                        <m:rPr>
                          <m:sty m:val="p"/>
                        </m:rPr>
                        <a:rPr lang="en-US" altLang="zh-CN" sz="18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log</m:t>
                      </m:r>
                      <m:d>
                        <m:d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f>
                            <m:f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𝑝</m:t>
                              </m:r>
                              <m:d>
                                <m:d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𝑦</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=1</m:t>
                                  </m:r>
                                </m:e>
                                <m:e>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𝒙</m:t>
                                  </m:r>
                                </m:e>
                              </m:d>
                            </m:num>
                            <m:den>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𝑝</m:t>
                              </m:r>
                              <m:d>
                                <m:d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𝑦</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=0</m:t>
                                  </m:r>
                                </m:e>
                                <m:e>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𝒙</m:t>
                                  </m:r>
                                </m:e>
                              </m:d>
                            </m:den>
                          </m:f>
                        </m:e>
                      </m:d>
                      <m:r>
                        <a:rPr lang="en-US" altLang="zh-CN" sz="18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r>
                        <m:rPr>
                          <m:sty m:val="p"/>
                        </m:rPr>
                        <a:rPr lang="en-US" altLang="zh-CN" sz="18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log</m:t>
                      </m:r>
                      <m:d>
                        <m:d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f>
                            <m:f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𝑝</m:t>
                              </m:r>
                            </m:num>
                            <m:den>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1−</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𝑝</m:t>
                              </m:r>
                            </m:den>
                          </m:f>
                        </m:e>
                      </m:d>
                      <m:r>
                        <a:rPr lang="en-US" altLang="zh-CN" sz="18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sSup>
                        <m:sSup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𝒘</m:t>
                          </m:r>
                        </m:e>
                        <m:sup>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𝑇</m:t>
                          </m:r>
                        </m:sup>
                      </m:sSup>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𝒙</m:t>
                      </m:r>
                      <m:r>
                        <a:rPr lang="en-US" altLang="zh-CN" sz="18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r>
                        <m:rPr>
                          <m:sty m:val="p"/>
                        </m:rPr>
                        <a:rPr lang="en-US" altLang="zh-CN" sz="18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b</m:t>
                      </m:r>
                    </m:oMath>
                  </m:oMathPara>
                </a14:m>
                <a:endParaRPr lang="zh-CN" altLang="zh-CN" sz="1800" dirty="0">
                  <a:effectLst/>
                  <a:latin typeface="楷体" panose="02010609060101010101" pitchFamily="49" charset="-122"/>
                  <a:ea typeface="楷体" panose="02010609060101010101" pitchFamily="49" charset="-122"/>
                  <a:cs typeface="Times New Roman" panose="02020603050405020304" pitchFamily="18" charset="0"/>
                </a:endParaRPr>
              </a:p>
            </p:txBody>
          </p:sp>
        </mc:Choice>
        <mc:Fallback xmlns="">
          <p:sp>
            <p:nvSpPr>
              <p:cNvPr id="8" name="文本框 7">
                <a:extLst>
                  <a:ext uri="{FF2B5EF4-FFF2-40B4-BE49-F238E27FC236}">
                    <a16:creationId xmlns:a16="http://schemas.microsoft.com/office/drawing/2014/main" id="{9029F559-5372-47DA-A619-FB0C37BCF79E}"/>
                  </a:ext>
                </a:extLst>
              </p:cNvPr>
              <p:cNvSpPr txBox="1">
                <a:spLocks noRot="1" noChangeAspect="1" noMove="1" noResize="1" noEditPoints="1" noAdjustHandles="1" noChangeArrowheads="1" noChangeShapeType="1" noTextEdit="1"/>
              </p:cNvSpPr>
              <p:nvPr/>
            </p:nvSpPr>
            <p:spPr>
              <a:xfrm>
                <a:off x="656819" y="4316876"/>
                <a:ext cx="7830355" cy="1725152"/>
              </a:xfrm>
              <a:prstGeom prst="rect">
                <a:avLst/>
              </a:prstGeom>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9607691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3">
            <a:extLst>
              <a:ext uri="{FF2B5EF4-FFF2-40B4-BE49-F238E27FC236}">
                <a16:creationId xmlns:a16="http://schemas.microsoft.com/office/drawing/2014/main" id="{5AE4498C-D467-4B6C-84A1-646F622D9ECC}"/>
              </a:ext>
            </a:extLst>
          </p:cNvPr>
          <p:cNvSpPr txBox="1">
            <a:spLocks/>
          </p:cNvSpPr>
          <p:nvPr/>
        </p:nvSpPr>
        <p:spPr>
          <a:xfrm>
            <a:off x="0" y="0"/>
            <a:ext cx="9144000" cy="817721"/>
          </a:xfrm>
          <a:prstGeom prst="rect">
            <a:avLst/>
          </a:prstGeom>
        </p:spPr>
        <p:txBody>
          <a:bodyPr vert="horz" lIns="91440" tIns="144000" rIns="91440" bIns="45720" rtlCol="0" anchor="ctr">
            <a:noAutofit/>
          </a:bodyPr>
          <a:lstStyle>
            <a:lvl1pPr algn="ctr" defTabSz="914400" rtl="0" eaLnBrk="1" latinLnBrk="0" hangingPunct="1">
              <a:lnSpc>
                <a:spcPct val="90000"/>
              </a:lnSpc>
              <a:spcBef>
                <a:spcPct val="0"/>
              </a:spcBef>
              <a:buNone/>
              <a:defRPr sz="3600" kern="1200">
                <a:solidFill>
                  <a:srgbClr val="C00000"/>
                </a:solidFill>
                <a:latin typeface="+mj-lt"/>
                <a:ea typeface="+mj-ea"/>
                <a:cs typeface="+mj-cs"/>
              </a:defRPr>
            </a:lvl1pPr>
          </a:lstStyle>
          <a:p>
            <a:endParaRPr lang="zh-CN" altLang="en-US"/>
          </a:p>
        </p:txBody>
      </p:sp>
      <p:sp>
        <p:nvSpPr>
          <p:cNvPr id="13" name="标题 1">
            <a:extLst>
              <a:ext uri="{FF2B5EF4-FFF2-40B4-BE49-F238E27FC236}">
                <a16:creationId xmlns:a16="http://schemas.microsoft.com/office/drawing/2014/main" id="{60FE5641-D8E9-436E-88E3-D0E72DA7FAED}"/>
              </a:ext>
            </a:extLst>
          </p:cNvPr>
          <p:cNvSpPr>
            <a:spLocks noGrp="1"/>
          </p:cNvSpPr>
          <p:nvPr>
            <p:ph type="title"/>
          </p:nvPr>
        </p:nvSpPr>
        <p:spPr>
          <a:xfrm>
            <a:off x="0" y="4763"/>
            <a:ext cx="9144000" cy="817562"/>
          </a:xfrm>
        </p:spPr>
        <p:txBody>
          <a:bodyPr/>
          <a:lstStyle/>
          <a:p>
            <a:pPr marL="0" defTabSz="914400" fontAlgn="base">
              <a:spcAft>
                <a:spcPct val="0"/>
              </a:spcAft>
              <a:defRPr/>
            </a:pPr>
            <a:r>
              <a:rPr lang="zh-CN" altLang="en-US" sz="2400" dirty="0">
                <a:latin typeface="Times New Roman" panose="02020603050405020304" pitchFamily="18" charset="0"/>
                <a:cs typeface="Times New Roman" panose="02020603050405020304" pitchFamily="18" charset="0"/>
              </a:rPr>
              <a:t>线性回归：</a:t>
            </a:r>
            <a:r>
              <a:rPr lang="zh-CN" altLang="en-US" sz="2400" kern="0" dirty="0">
                <a:solidFill>
                  <a:srgbClr val="0070C0"/>
                </a:solidFill>
                <a:latin typeface="Times New Roman" pitchFamily="18" charset="0"/>
                <a:cs typeface="Times New Roman" pitchFamily="18" charset="0"/>
              </a:rPr>
              <a:t>逻辑斯蒂回归</a:t>
            </a:r>
            <a:r>
              <a:rPr lang="en-US" altLang="zh-CN" sz="2400" kern="0" dirty="0">
                <a:solidFill>
                  <a:srgbClr val="0070C0"/>
                </a:solidFill>
                <a:latin typeface="Times New Roman" pitchFamily="18" charset="0"/>
                <a:cs typeface="Times New Roman" pitchFamily="18" charset="0"/>
              </a:rPr>
              <a:t>/</a:t>
            </a:r>
            <a:r>
              <a:rPr lang="zh-CN" altLang="en-US" sz="2400" kern="0" dirty="0">
                <a:solidFill>
                  <a:srgbClr val="0070C0"/>
                </a:solidFill>
                <a:latin typeface="Times New Roman" pitchFamily="18" charset="0"/>
                <a:cs typeface="Times New Roman" pitchFamily="18" charset="0"/>
              </a:rPr>
              <a:t>对数几率回归</a:t>
            </a:r>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076B8119-D0C3-405B-8EE1-5E569A0DD8EB}"/>
                  </a:ext>
                </a:extLst>
              </p:cNvPr>
              <p:cNvSpPr txBox="1"/>
              <p:nvPr/>
            </p:nvSpPr>
            <p:spPr>
              <a:xfrm>
                <a:off x="378516" y="1218614"/>
                <a:ext cx="8501433" cy="4228081"/>
              </a:xfrm>
              <a:prstGeom prst="rect">
                <a:avLst/>
              </a:prstGeom>
              <a:noFill/>
            </p:spPr>
            <p:txBody>
              <a:bodyPr wrap="square">
                <a:spAutoFit/>
              </a:bodyPr>
              <a:lstStyle/>
              <a:p>
                <a:pPr marL="285750" indent="-285750" algn="just">
                  <a:lnSpc>
                    <a:spcPct val="200000"/>
                  </a:lnSpc>
                  <a:buFont typeface="Wingdings" panose="05000000000000000000" pitchFamily="2" charset="2"/>
                  <a:buChar char="l"/>
                </a:pPr>
                <a:r>
                  <a:rPr lang="zh-CN" altLang="zh-CN" sz="1800" dirty="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如果输入数据</a:t>
                </a:r>
                <a14:m>
                  <m:oMath xmlns:m="http://schemas.openxmlformats.org/officeDocument/2006/math">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𝒙</m:t>
                    </m:r>
                  </m:oMath>
                </a14:m>
                <a:r>
                  <a:rPr lang="zh-CN" altLang="zh-CN" sz="1800" dirty="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属于正例的概率大于其属于负例的概率，即</a:t>
                </a:r>
                <a14:m>
                  <m:oMath xmlns:m="http://schemas.openxmlformats.org/officeDocument/2006/math">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𝑝</m:t>
                    </m:r>
                    <m:d>
                      <m:dPr>
                        <m:ctrlPr>
                          <a:rPr lang="zh-CN" altLang="zh-CN"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𝑦</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=1</m:t>
                        </m:r>
                      </m:e>
                      <m:e>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𝒙</m:t>
                        </m:r>
                      </m:e>
                    </m:d>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&gt;0.5</m:t>
                    </m:r>
                  </m:oMath>
                </a14:m>
                <a:r>
                  <a:rPr lang="zh-CN" altLang="zh-CN" sz="1800" dirty="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，则输入数据</a:t>
                </a:r>
                <a14:m>
                  <m:oMath xmlns:m="http://schemas.openxmlformats.org/officeDocument/2006/math">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𝒙</m:t>
                    </m:r>
                  </m:oMath>
                </a14:m>
                <a:r>
                  <a:rPr lang="zh-CN" altLang="zh-CN" sz="1800" dirty="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可被判断属于正例。这一结果等价于</a:t>
                </a:r>
                <a14:m>
                  <m:oMath xmlns:m="http://schemas.openxmlformats.org/officeDocument/2006/math">
                    <m:f>
                      <m:fPr>
                        <m:ctrlPr>
                          <a:rPr lang="zh-CN" altLang="zh-CN"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𝑝</m:t>
                        </m:r>
                        <m:d>
                          <m:dPr>
                            <m:ctrlPr>
                              <a:rPr lang="zh-CN" altLang="zh-CN"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𝑦</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=1</m:t>
                            </m:r>
                          </m:e>
                          <m:e>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𝒙</m:t>
                            </m:r>
                          </m:e>
                        </m:d>
                      </m:num>
                      <m:den>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𝑝</m:t>
                        </m:r>
                        <m:d>
                          <m:dPr>
                            <m:ctrlPr>
                              <a:rPr lang="zh-CN" altLang="zh-CN"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𝑦</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=0</m:t>
                            </m:r>
                          </m:e>
                          <m:e>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𝒙</m:t>
                            </m:r>
                          </m:e>
                        </m:d>
                      </m:den>
                    </m:f>
                    <m:r>
                      <a:rPr lang="en-US" altLang="zh-CN" sz="18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&gt;1</m:t>
                    </m:r>
                  </m:oMath>
                </a14:m>
                <a:r>
                  <a:rPr lang="zh-CN" altLang="zh-CN" sz="1800" dirty="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，即</a:t>
                </a:r>
                <a14:m>
                  <m:oMath xmlns:m="http://schemas.openxmlformats.org/officeDocument/2006/math">
                    <m:r>
                      <m:rPr>
                        <m:sty m:val="p"/>
                      </m:rPr>
                      <a:rPr lang="en-US" altLang="zh-CN" sz="18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log</m:t>
                    </m:r>
                    <m:d>
                      <m:dPr>
                        <m:ctrlPr>
                          <a:rPr lang="zh-CN" altLang="zh-CN"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f>
                          <m:fPr>
                            <m:ctrlPr>
                              <a:rPr lang="zh-CN" altLang="zh-CN"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𝑝</m:t>
                            </m:r>
                            <m:d>
                              <m:dPr>
                                <m:ctrlPr>
                                  <a:rPr lang="zh-CN" altLang="zh-CN"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𝑦</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=1</m:t>
                                </m:r>
                              </m:e>
                              <m:e>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𝒙</m:t>
                                </m:r>
                              </m:e>
                            </m:d>
                          </m:num>
                          <m:den>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𝑝</m:t>
                            </m:r>
                            <m:d>
                              <m:dPr>
                                <m:ctrlPr>
                                  <a:rPr lang="zh-CN" altLang="zh-CN"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𝑦</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=0</m:t>
                                </m:r>
                              </m:e>
                              <m:e>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𝒙</m:t>
                                </m:r>
                              </m:e>
                            </m:d>
                          </m:den>
                        </m:f>
                      </m:e>
                    </m:d>
                    <m:r>
                      <a:rPr lang="en-US" altLang="zh-CN" sz="18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&gt;</m:t>
                    </m:r>
                    <m:func>
                      <m:funcPr>
                        <m:ctrlPr>
                          <a:rPr lang="zh-CN" altLang="zh-CN"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funcPr>
                      <m:fName>
                        <m:r>
                          <m:rPr>
                            <m:sty m:val="p"/>
                          </m:rPr>
                          <a:rPr lang="en-US" altLang="zh-CN" sz="18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log</m:t>
                        </m:r>
                      </m:fName>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1</m:t>
                        </m:r>
                      </m:e>
                    </m:func>
                    <m:r>
                      <a:rPr lang="en-US" altLang="zh-CN" sz="18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=0</m:t>
                    </m:r>
                  </m:oMath>
                </a14:m>
                <a:r>
                  <a:rPr lang="zh-CN" altLang="zh-CN" sz="1800" dirty="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，也就是</a:t>
                </a:r>
                <a14:m>
                  <m:oMath xmlns:m="http://schemas.openxmlformats.org/officeDocument/2006/math">
                    <m:sSup>
                      <m:sSupPr>
                        <m:ctrlPr>
                          <a:rPr lang="zh-CN" altLang="zh-CN"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𝒘</m:t>
                        </m:r>
                      </m:e>
                      <m:sup>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𝑇</m:t>
                        </m:r>
                      </m:sup>
                    </m:sSup>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𝒙</m:t>
                    </m:r>
                    <m:r>
                      <a:rPr lang="en-US" altLang="zh-CN" sz="18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r>
                      <m:rPr>
                        <m:sty m:val="p"/>
                      </m:rPr>
                      <a:rPr lang="en-US" altLang="zh-CN" sz="18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b</m:t>
                    </m:r>
                    <m:r>
                      <a:rPr lang="en-US" altLang="zh-CN" sz="18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&gt;0</m:t>
                    </m:r>
                  </m:oMath>
                </a14:m>
                <a:r>
                  <a:rPr lang="zh-CN" altLang="zh-CN" sz="1800" dirty="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成立。</a:t>
                </a:r>
                <a:endParaRPr lang="en-US" altLang="zh-CN" sz="1800" dirty="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endParaRPr>
              </a:p>
              <a:p>
                <a:pPr marL="285750" indent="-285750" algn="just">
                  <a:lnSpc>
                    <a:spcPct val="200000"/>
                  </a:lnSpc>
                  <a:buFont typeface="Wingdings" panose="05000000000000000000" pitchFamily="2" charset="2"/>
                  <a:buChar char="l"/>
                </a:pPr>
                <a:endParaRPr lang="en-US" altLang="zh-CN"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endParaRPr>
              </a:p>
              <a:p>
                <a:pPr marL="285750" indent="-285750" algn="just">
                  <a:lnSpc>
                    <a:spcPct val="200000"/>
                  </a:lnSpc>
                  <a:buFont typeface="Wingdings" panose="05000000000000000000" pitchFamily="2" charset="2"/>
                  <a:buChar char="l"/>
                </a:pPr>
                <a:r>
                  <a:rPr lang="zh-CN" altLang="zh-CN" sz="1800" dirty="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从这里可以看出，</a:t>
                </a:r>
                <a:r>
                  <a:rPr lang="en-US" altLang="zh-CN" sz="1800" dirty="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logistic</a:t>
                </a:r>
                <a:r>
                  <a:rPr lang="zh-CN" altLang="zh-CN" sz="1800" dirty="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回归是一个线性模型。在预测时，可以计算线性函数</a:t>
                </a:r>
                <a14:m>
                  <m:oMath xmlns:m="http://schemas.openxmlformats.org/officeDocument/2006/math">
                    <m:sSup>
                      <m:sSupPr>
                        <m:ctrlPr>
                          <a:rPr lang="zh-CN" altLang="zh-CN"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𝒘</m:t>
                        </m:r>
                      </m:e>
                      <m:sup>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𝑇</m:t>
                        </m:r>
                      </m:sup>
                    </m:sSup>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𝒙</m:t>
                    </m:r>
                    <m:r>
                      <a:rPr lang="en-US" altLang="zh-CN" sz="18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r>
                      <m:rPr>
                        <m:sty m:val="p"/>
                      </m:rPr>
                      <a:rPr lang="en-US" altLang="zh-CN" sz="18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b</m:t>
                    </m:r>
                  </m:oMath>
                </a14:m>
                <a:r>
                  <a:rPr lang="zh-CN" altLang="zh-CN" sz="1800" dirty="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取值是否大于</a:t>
                </a:r>
                <a:r>
                  <a:rPr lang="en-US" altLang="zh-CN" sz="1800" dirty="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0</a:t>
                </a:r>
                <a:r>
                  <a:rPr lang="zh-CN" altLang="zh-CN" sz="1800" dirty="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来判断输入数据</a:t>
                </a:r>
                <a14:m>
                  <m:oMath xmlns:m="http://schemas.openxmlformats.org/officeDocument/2006/math">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𝒙</m:t>
                    </m:r>
                  </m:oMath>
                </a14:m>
                <a:r>
                  <a:rPr lang="zh-CN" altLang="zh-CN" sz="1800" dirty="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的类别归属。</a:t>
                </a:r>
                <a:endParaRPr lang="zh-CN" altLang="en-US" dirty="0">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7" name="文本框 6">
                <a:extLst>
                  <a:ext uri="{FF2B5EF4-FFF2-40B4-BE49-F238E27FC236}">
                    <a16:creationId xmlns:a16="http://schemas.microsoft.com/office/drawing/2014/main" id="{076B8119-D0C3-405B-8EE1-5E569A0DD8EB}"/>
                  </a:ext>
                </a:extLst>
              </p:cNvPr>
              <p:cNvSpPr txBox="1">
                <a:spLocks noRot="1" noChangeAspect="1" noMove="1" noResize="1" noEditPoints="1" noAdjustHandles="1" noChangeArrowheads="1" noChangeShapeType="1" noTextEdit="1"/>
              </p:cNvSpPr>
              <p:nvPr/>
            </p:nvSpPr>
            <p:spPr>
              <a:xfrm>
                <a:off x="378516" y="1218614"/>
                <a:ext cx="8501433" cy="4228081"/>
              </a:xfrm>
              <a:prstGeom prst="rect">
                <a:avLst/>
              </a:prstGeom>
              <a:blipFill>
                <a:blip r:embed="rId2"/>
                <a:stretch>
                  <a:fillRect l="-430" r="-645" b="-158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74415181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3">
            <a:extLst>
              <a:ext uri="{FF2B5EF4-FFF2-40B4-BE49-F238E27FC236}">
                <a16:creationId xmlns:a16="http://schemas.microsoft.com/office/drawing/2014/main" id="{5AE4498C-D467-4B6C-84A1-646F622D9ECC}"/>
              </a:ext>
            </a:extLst>
          </p:cNvPr>
          <p:cNvSpPr txBox="1">
            <a:spLocks/>
          </p:cNvSpPr>
          <p:nvPr/>
        </p:nvSpPr>
        <p:spPr>
          <a:xfrm>
            <a:off x="0" y="0"/>
            <a:ext cx="9144000" cy="817721"/>
          </a:xfrm>
          <a:prstGeom prst="rect">
            <a:avLst/>
          </a:prstGeom>
        </p:spPr>
        <p:txBody>
          <a:bodyPr vert="horz" lIns="91440" tIns="144000" rIns="91440" bIns="45720" rtlCol="0" anchor="ctr">
            <a:noAutofit/>
          </a:bodyPr>
          <a:lstStyle>
            <a:lvl1pPr algn="ctr" defTabSz="914400" rtl="0" eaLnBrk="1" latinLnBrk="0" hangingPunct="1">
              <a:lnSpc>
                <a:spcPct val="90000"/>
              </a:lnSpc>
              <a:spcBef>
                <a:spcPct val="0"/>
              </a:spcBef>
              <a:buNone/>
              <a:defRPr sz="3600" kern="1200">
                <a:solidFill>
                  <a:srgbClr val="C00000"/>
                </a:solidFill>
                <a:latin typeface="+mj-lt"/>
                <a:ea typeface="+mj-ea"/>
                <a:cs typeface="+mj-cs"/>
              </a:defRPr>
            </a:lvl1pPr>
          </a:lstStyle>
          <a:p>
            <a:endParaRPr lang="zh-CN" altLang="en-US"/>
          </a:p>
        </p:txBody>
      </p:sp>
      <p:sp>
        <p:nvSpPr>
          <p:cNvPr id="13" name="标题 1">
            <a:extLst>
              <a:ext uri="{FF2B5EF4-FFF2-40B4-BE49-F238E27FC236}">
                <a16:creationId xmlns:a16="http://schemas.microsoft.com/office/drawing/2014/main" id="{60FE5641-D8E9-436E-88E3-D0E72DA7FAED}"/>
              </a:ext>
            </a:extLst>
          </p:cNvPr>
          <p:cNvSpPr>
            <a:spLocks noGrp="1"/>
          </p:cNvSpPr>
          <p:nvPr>
            <p:ph type="title"/>
          </p:nvPr>
        </p:nvSpPr>
        <p:spPr>
          <a:xfrm>
            <a:off x="0" y="4763"/>
            <a:ext cx="9144000" cy="817562"/>
          </a:xfrm>
        </p:spPr>
        <p:txBody>
          <a:bodyPr/>
          <a:lstStyle/>
          <a:p>
            <a:pPr marL="0" defTabSz="914400" fontAlgn="base">
              <a:spcAft>
                <a:spcPct val="0"/>
              </a:spcAft>
              <a:defRPr/>
            </a:pPr>
            <a:r>
              <a:rPr lang="zh-CN" altLang="en-US" sz="2400" dirty="0">
                <a:latin typeface="Times New Roman" panose="02020603050405020304" pitchFamily="18" charset="0"/>
                <a:cs typeface="Times New Roman" panose="02020603050405020304" pitchFamily="18" charset="0"/>
              </a:rPr>
              <a:t>线性回归：</a:t>
            </a:r>
            <a:r>
              <a:rPr lang="zh-CN" altLang="en-US" sz="2400" kern="0" dirty="0">
                <a:solidFill>
                  <a:srgbClr val="0070C0"/>
                </a:solidFill>
                <a:latin typeface="Times New Roman" pitchFamily="18" charset="0"/>
                <a:cs typeface="Times New Roman" pitchFamily="18" charset="0"/>
              </a:rPr>
              <a:t>逻辑斯蒂回归</a:t>
            </a:r>
            <a:r>
              <a:rPr lang="en-US" altLang="zh-CN" sz="2400" kern="0" dirty="0">
                <a:solidFill>
                  <a:srgbClr val="0070C0"/>
                </a:solidFill>
                <a:latin typeface="Times New Roman" pitchFamily="18" charset="0"/>
                <a:cs typeface="Times New Roman" pitchFamily="18" charset="0"/>
              </a:rPr>
              <a:t>/</a:t>
            </a:r>
            <a:r>
              <a:rPr lang="zh-CN" altLang="en-US" sz="2400" kern="0" dirty="0">
                <a:solidFill>
                  <a:srgbClr val="0070C0"/>
                </a:solidFill>
                <a:latin typeface="Times New Roman" pitchFamily="18" charset="0"/>
                <a:cs typeface="Times New Roman" pitchFamily="18" charset="0"/>
              </a:rPr>
              <a:t>对数几率回归</a:t>
            </a:r>
          </a:p>
        </p:txBody>
      </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5CECCC6C-C051-468A-A743-BFF93709A51C}"/>
                  </a:ext>
                </a:extLst>
              </p:cNvPr>
              <p:cNvSpPr txBox="1"/>
              <p:nvPr/>
            </p:nvSpPr>
            <p:spPr>
              <a:xfrm>
                <a:off x="524813" y="878385"/>
                <a:ext cx="8094371" cy="3271921"/>
              </a:xfrm>
              <a:prstGeom prst="rect">
                <a:avLst/>
              </a:prstGeom>
              <a:noFill/>
            </p:spPr>
            <p:txBody>
              <a:bodyPr wrap="square">
                <a:spAutoFit/>
              </a:bodyPr>
              <a:lstStyle/>
              <a:p>
                <a:pPr algn="just">
                  <a:spcBef>
                    <a:spcPts val="1000"/>
                  </a:spcBef>
                  <a:spcAft>
                    <a:spcPts val="300"/>
                  </a:spcAft>
                </a:pPr>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模型参数的似然函数被定义为</a:t>
                </a:r>
                <a14:m>
                  <m:oMath xmlns:m="http://schemas.openxmlformats.org/officeDocument/2006/math">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ℒ</m:t>
                    </m:r>
                    <m:d>
                      <m:d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𝜃</m:t>
                        </m:r>
                      </m:e>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𝒟</m:t>
                        </m:r>
                      </m:e>
                    </m:d>
                    <m:r>
                      <a:rPr lang="en-US" altLang="zh-CN" sz="18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r>
                      <m:rPr>
                        <m:sty m:val="p"/>
                      </m:rPr>
                      <a:rPr lang="en-US" altLang="zh-CN" sz="18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p</m:t>
                    </m:r>
                    <m:d>
                      <m:d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𝒟</m:t>
                        </m:r>
                      </m:e>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𝜃</m:t>
                        </m:r>
                      </m:e>
                    </m:d>
                  </m:oMath>
                </a14:m>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，其中</a:t>
                </a:r>
                <a14:m>
                  <m:oMath xmlns:m="http://schemas.openxmlformats.org/officeDocument/2006/math">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𝒟</m:t>
                    </m:r>
                    <m:r>
                      <a:rPr lang="en-US" altLang="zh-CN" sz="18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𝑖</m:t>
                        </m:r>
                      </m:sub>
                    </m:sSub>
                    <m:r>
                      <a:rPr lang="en-US" altLang="zh-CN" sz="18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𝑦</m:t>
                        </m:r>
                      </m:e>
                      <m: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𝑖</m:t>
                        </m:r>
                      </m:sub>
                    </m:sSub>
                    <m:r>
                      <a:rPr lang="en-US" altLang="zh-CN" sz="18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}(1≤</m:t>
                    </m:r>
                    <m:r>
                      <m:rPr>
                        <m:sty m:val="p"/>
                      </m:rPr>
                      <a:rPr lang="en-US" altLang="zh-CN" sz="18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i</m:t>
                    </m:r>
                    <m:r>
                      <a:rPr lang="en-US" altLang="zh-CN" sz="18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r>
                      <m:rPr>
                        <m:sty m:val="p"/>
                      </m:rPr>
                      <a:rPr lang="en-US" altLang="zh-CN" sz="18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n</m:t>
                    </m:r>
                    <m:r>
                      <a:rPr lang="en-US" altLang="zh-CN" sz="18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oMath>
                </a14:m>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表示所有观测数据（或训练数据），</a:t>
                </a:r>
                <a14:m>
                  <m:oMath xmlns:m="http://schemas.openxmlformats.org/officeDocument/2006/math">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𝜃</m:t>
                    </m:r>
                  </m:oMath>
                </a14:m>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表示模型参数（</a:t>
                </a:r>
                <a14:m>
                  <m:oMath xmlns:m="http://schemas.openxmlformats.org/officeDocument/2006/math">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𝜃</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𝒘</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𝑏</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oMath>
                </a14:m>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）。在最大化对数似然函数过程中，一般假设观测所得每一个样本数据是独立同分布</a:t>
                </a:r>
                <a:r>
                  <a:rPr lang="zh-CN" altLang="zh-CN" sz="1800" i="1"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(independent and identically distributed, </a:t>
                </a:r>
                <a:r>
                  <a:rPr lang="en-US" altLang="zh-CN" sz="1800" dirty="0" err="1">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i.i.d</a:t>
                </a:r>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），于是可得：</a:t>
                </a:r>
                <a:endParaRPr lang="zh-CN" altLang="zh-CN" sz="1800" dirty="0">
                  <a:effectLst/>
                  <a:latin typeface="Times New Roman" panose="02020603050405020304" pitchFamily="18" charset="0"/>
                  <a:ea typeface="华文楷体" panose="02010600040101010101" pitchFamily="2" charset="-122"/>
                  <a:cs typeface="Times New Roman" panose="02020603050405020304" pitchFamily="18" charset="0"/>
                </a:endParaRPr>
              </a:p>
              <a:p>
                <a:pPr algn="just">
                  <a:spcBef>
                    <a:spcPts val="1000"/>
                  </a:spcBef>
                  <a:spcAft>
                    <a:spcPts val="300"/>
                  </a:spcAft>
                </a:pPr>
                <a14:m>
                  <m:oMathPara xmlns:m="http://schemas.openxmlformats.org/officeDocument/2006/math">
                    <m:oMathParaPr>
                      <m:jc m:val="centerGroup"/>
                    </m:oMathParaPr>
                    <m:oMath xmlns:m="http://schemas.openxmlformats.org/officeDocument/2006/math">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ℒ</m:t>
                      </m:r>
                      <m:d>
                        <m:d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𝜃</m:t>
                          </m:r>
                        </m:e>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𝒟</m:t>
                          </m:r>
                        </m:e>
                      </m:d>
                      <m:r>
                        <a:rPr lang="en-US" altLang="zh-CN" sz="18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r>
                        <m:rPr>
                          <m:sty m:val="p"/>
                        </m:rPr>
                        <a:rPr lang="en-US" altLang="zh-CN" sz="18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p</m:t>
                      </m:r>
                      <m:d>
                        <m:d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𝒟</m:t>
                          </m:r>
                        </m:e>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𝜃</m:t>
                          </m:r>
                        </m:e>
                      </m:d>
                      <m:r>
                        <a:rPr lang="en-US" altLang="zh-CN" sz="18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nary>
                        <m:naryPr>
                          <m:chr m:val="∏"/>
                          <m:limLoc m:val="undOv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𝑖</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=1</m:t>
                          </m:r>
                        </m:sub>
                        <m:sup>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𝑛</m:t>
                          </m:r>
                        </m:sup>
                        <m:e>
                          <m:r>
                            <m:rPr>
                              <m:sty m:val="p"/>
                            </m:rPr>
                            <a:rPr lang="en-US" altLang="zh-CN" sz="18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p</m:t>
                          </m:r>
                          <m:r>
                            <a:rPr lang="en-US" altLang="zh-CN" sz="18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𝑦</m:t>
                              </m:r>
                            </m:e>
                            <m: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𝑖</m:t>
                              </m:r>
                            </m:sub>
                          </m:sSub>
                          <m:r>
                            <a:rPr lang="en-US" altLang="zh-CN" sz="18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r>
                            <m:rPr>
                              <m:sty m:val="p"/>
                            </m:rPr>
                            <a:rPr lang="en-US" altLang="zh-CN" sz="18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x</m:t>
                          </m:r>
                          <m:r>
                            <a:rPr lang="en-US" altLang="zh-CN" sz="18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𝜃</m:t>
                          </m:r>
                          <m:r>
                            <a:rPr lang="en-US" altLang="zh-CN" sz="18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e>
                      </m:nary>
                      <m:r>
                        <a:rPr lang="en-US" altLang="zh-CN" sz="18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nary>
                        <m:naryPr>
                          <m:chr m:val="∏"/>
                          <m:limLoc m:val="undOv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𝑖</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=1</m:t>
                          </m:r>
                        </m:sub>
                        <m:sup>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𝑛</m:t>
                          </m:r>
                        </m:sup>
                        <m:e>
                          <m:sSup>
                            <m:sSup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pPr>
                            <m:e>
                              <m:d>
                                <m:d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h</m:t>
                                      </m:r>
                                    </m:e>
                                    <m: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𝜃</m:t>
                                      </m:r>
                                    </m:sub>
                                  </m:sSub>
                                  <m:d>
                                    <m:d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𝑖</m:t>
                                          </m:r>
                                        </m:sub>
                                      </m:sSub>
                                    </m:e>
                                  </m:d>
                                </m:e>
                              </m:d>
                            </m:e>
                            <m:sup>
                              <m:sSub>
                                <m:sSub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𝑦</m:t>
                                  </m:r>
                                </m:e>
                                <m: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𝑖</m:t>
                                  </m:r>
                                </m:sub>
                              </m:sSub>
                            </m:sup>
                          </m:sSup>
                          <m:sSup>
                            <m:sSup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pPr>
                            <m:e>
                              <m:d>
                                <m:d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1−</m:t>
                                  </m:r>
                                  <m:sSub>
                                    <m:sSub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h</m:t>
                                      </m:r>
                                    </m:e>
                                    <m: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𝜃</m:t>
                                      </m:r>
                                    </m:sub>
                                  </m:sSub>
                                  <m:d>
                                    <m:d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𝑖</m:t>
                                          </m:r>
                                        </m:sub>
                                      </m:sSub>
                                    </m:e>
                                  </m:d>
                                </m:e>
                              </m:d>
                            </m:e>
                            <m:sup>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1−</m:t>
                              </m:r>
                              <m:sSub>
                                <m:sSub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𝑦</m:t>
                                  </m:r>
                                </m:e>
                                <m: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𝑖</m:t>
                                  </m:r>
                                </m:sub>
                              </m:sSub>
                            </m:sup>
                          </m:sSup>
                        </m:e>
                      </m:nary>
                    </m:oMath>
                  </m:oMathPara>
                </a14:m>
                <a:endParaRPr lang="zh-CN" altLang="zh-CN" sz="1800" dirty="0">
                  <a:effectLst/>
                  <a:latin typeface="Times New Roman" panose="02020603050405020304" pitchFamily="18" charset="0"/>
                  <a:ea typeface="华文楷体" panose="02010600040101010101" pitchFamily="2" charset="-122"/>
                  <a:cs typeface="Times New Roman" panose="02020603050405020304" pitchFamily="18" charset="0"/>
                </a:endParaRPr>
              </a:p>
              <a:p>
                <a:pPr algn="just">
                  <a:spcBef>
                    <a:spcPts val="1000"/>
                  </a:spcBef>
                  <a:spcAft>
                    <a:spcPts val="300"/>
                  </a:spcAft>
                </a:pPr>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对上述公式取对数：</a:t>
                </a:r>
                <a:endParaRPr lang="zh-CN" altLang="zh-CN" sz="1800" dirty="0">
                  <a:effectLst/>
                  <a:latin typeface="Times New Roman" panose="02020603050405020304" pitchFamily="18" charset="0"/>
                  <a:ea typeface="华文楷体" panose="02010600040101010101" pitchFamily="2" charset="-122"/>
                  <a:cs typeface="Times New Roman" panose="02020603050405020304" pitchFamily="18" charset="0"/>
                </a:endParaRPr>
              </a:p>
              <a:p>
                <a:pPr algn="just">
                  <a:spcBef>
                    <a:spcPts val="1000"/>
                  </a:spcBef>
                  <a:spcAft>
                    <a:spcPts val="300"/>
                  </a:spcAft>
                </a:pPr>
                <a14:m>
                  <m:oMathPara xmlns:m="http://schemas.openxmlformats.org/officeDocument/2006/math">
                    <m:oMathParaPr>
                      <m:jc m:val="centerGroup"/>
                    </m:oMathParaPr>
                    <m:oMath xmlns:m="http://schemas.openxmlformats.org/officeDocument/2006/math">
                      <m:r>
                        <m:rPr>
                          <m:sty m:val="p"/>
                        </m:rPr>
                        <a:rPr lang="en-US" altLang="zh-CN" sz="18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l</m:t>
                      </m:r>
                      <m:d>
                        <m:d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𝜃</m:t>
                          </m:r>
                        </m:e>
                      </m:d>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func>
                        <m:func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funcPr>
                        <m:fName>
                          <m:r>
                            <m:rPr>
                              <m:sty m:val="p"/>
                            </m:rPr>
                            <a:rPr lang="en-US" altLang="zh-CN" sz="18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log</m:t>
                          </m:r>
                        </m:fName>
                        <m:e>
                          <m:d>
                            <m:d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𝐿</m:t>
                              </m:r>
                              <m:d>
                                <m:d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𝜃</m:t>
                                  </m:r>
                                </m:e>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𝒟</m:t>
                                  </m:r>
                                </m:e>
                              </m:d>
                            </m:e>
                          </m:d>
                        </m:e>
                      </m:func>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nary>
                        <m:naryPr>
                          <m:chr m:val="∑"/>
                          <m:limLoc m:val="undOv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𝑖</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=1</m:t>
                          </m:r>
                        </m:sub>
                        <m:sup>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𝑛</m:t>
                          </m:r>
                        </m:sup>
                        <m:e>
                          <m:sSub>
                            <m:sSub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𝑦</m:t>
                              </m:r>
                            </m:e>
                            <m: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𝑖</m:t>
                              </m:r>
                            </m:sub>
                          </m:sSub>
                          <m:func>
                            <m:func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funcPr>
                            <m:fName>
                              <m:r>
                                <m:rPr>
                                  <m:sty m:val="p"/>
                                </m:rPr>
                                <a:rPr lang="en-US" altLang="zh-CN" sz="18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log</m:t>
                              </m:r>
                            </m:fName>
                            <m:e>
                              <m:d>
                                <m:d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h</m:t>
                                      </m:r>
                                    </m:e>
                                    <m: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𝜃</m:t>
                                      </m:r>
                                    </m:sub>
                                  </m:sSub>
                                  <m:d>
                                    <m:d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𝑖</m:t>
                                          </m:r>
                                        </m:sub>
                                      </m:sSub>
                                    </m:e>
                                  </m:d>
                                </m:e>
                              </m:d>
                            </m:e>
                          </m:func>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d>
                            <m:d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1−</m:t>
                              </m:r>
                              <m:sSub>
                                <m:sSub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𝑦</m:t>
                                  </m:r>
                                </m:e>
                                <m: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𝑖</m:t>
                                  </m:r>
                                </m:sub>
                              </m:sSub>
                            </m:e>
                          </m:d>
                          <m:r>
                            <m:rPr>
                              <m:sty m:val="p"/>
                            </m:rPr>
                            <a:rPr lang="en-US" altLang="zh-CN" sz="18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log</m:t>
                          </m:r>
                          <m:r>
                            <a:rPr lang="en-US" altLang="zh-CN" sz="18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1−</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h</m:t>
                              </m:r>
                            </m:e>
                            <m: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𝜃</m:t>
                              </m:r>
                            </m:sub>
                          </m:sSub>
                          <m:d>
                            <m:d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𝑖</m:t>
                                  </m:r>
                                </m:sub>
                              </m:sSub>
                            </m:e>
                          </m:d>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e>
                      </m:nary>
                    </m:oMath>
                  </m:oMathPara>
                </a14:m>
                <a:endParaRPr lang="zh-CN" altLang="zh-CN" sz="1800" dirty="0">
                  <a:effectLst/>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xmlns="">
          <p:sp>
            <p:nvSpPr>
              <p:cNvPr id="6" name="文本框 5">
                <a:extLst>
                  <a:ext uri="{FF2B5EF4-FFF2-40B4-BE49-F238E27FC236}">
                    <a16:creationId xmlns:a16="http://schemas.microsoft.com/office/drawing/2014/main" id="{5CECCC6C-C051-468A-A743-BFF93709A51C}"/>
                  </a:ext>
                </a:extLst>
              </p:cNvPr>
              <p:cNvSpPr txBox="1">
                <a:spLocks noRot="1" noChangeAspect="1" noMove="1" noResize="1" noEditPoints="1" noAdjustHandles="1" noChangeArrowheads="1" noChangeShapeType="1" noTextEdit="1"/>
              </p:cNvSpPr>
              <p:nvPr/>
            </p:nvSpPr>
            <p:spPr>
              <a:xfrm>
                <a:off x="524813" y="878385"/>
                <a:ext cx="8094371" cy="3271921"/>
              </a:xfrm>
              <a:prstGeom prst="rect">
                <a:avLst/>
              </a:prstGeom>
              <a:blipFill>
                <a:blip r:embed="rId2"/>
                <a:stretch>
                  <a:fillRect l="-602" t="-745" r="-67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3B26FA81-8009-4648-928A-875199BB1AEE}"/>
                  </a:ext>
                </a:extLst>
              </p:cNvPr>
              <p:cNvSpPr txBox="1"/>
              <p:nvPr/>
            </p:nvSpPr>
            <p:spPr>
              <a:xfrm>
                <a:off x="558620" y="4000302"/>
                <a:ext cx="8026758" cy="2639825"/>
              </a:xfrm>
              <a:prstGeom prst="rect">
                <a:avLst/>
              </a:prstGeom>
              <a:noFill/>
            </p:spPr>
            <p:txBody>
              <a:bodyPr wrap="square">
                <a:spAutoFit/>
              </a:bodyPr>
              <a:lstStyle/>
              <a:p>
                <a:pPr indent="266700" algn="just">
                  <a:spcBef>
                    <a:spcPts val="1000"/>
                  </a:spcBef>
                  <a:spcAft>
                    <a:spcPts val="300"/>
                  </a:spcAft>
                </a:pPr>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最大似然估计目的是计算似然函数的最大值，而分类过程是需要损失函数最小化。因此，在上式前加一个负号得到损失函数</a:t>
                </a:r>
                <a:r>
                  <a:rPr lang="en-US"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a:t>
                </a:r>
                <a:r>
                  <a:rPr lang="zh-CN" altLang="en-US"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交叉熵</a:t>
                </a:r>
                <a:r>
                  <a:rPr lang="en-US"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1800" dirty="0">
                  <a:effectLst/>
                  <a:latin typeface="Times New Roman" panose="02020603050405020304" pitchFamily="18" charset="0"/>
                  <a:ea typeface="华文楷体" panose="02010600040101010101" pitchFamily="2" charset="-122"/>
                  <a:cs typeface="Times New Roman" panose="02020603050405020304" pitchFamily="18" charset="0"/>
                </a:endParaRPr>
              </a:p>
              <a:p>
                <a:pPr marL="152400" indent="266700" algn="just">
                  <a:spcBef>
                    <a:spcPts val="1000"/>
                  </a:spcBef>
                  <a:spcAft>
                    <a:spcPts val="300"/>
                  </a:spcAft>
                </a:pPr>
                <a14:m>
                  <m:oMathPara xmlns:m="http://schemas.openxmlformats.org/officeDocument/2006/math">
                    <m:oMathParaPr>
                      <m:jc m:val="centerGroup"/>
                    </m:oMathParaPr>
                    <m:oMath xmlns:m="http://schemas.openxmlformats.org/officeDocument/2006/math">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𝒯</m:t>
                      </m:r>
                      <m:d>
                        <m:d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r>
                            <m:rPr>
                              <m:sty m:val="p"/>
                            </m:rPr>
                            <a:rPr lang="en-US" altLang="zh-CN" sz="18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θ</m:t>
                          </m:r>
                        </m:e>
                      </m:d>
                      <m:r>
                        <a:rPr lang="en-US" altLang="zh-CN" sz="18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r>
                        <m:rPr>
                          <m:sty m:val="p"/>
                        </m:rPr>
                        <a:rPr lang="en-US" altLang="zh-CN" sz="18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l</m:t>
                      </m:r>
                      <m:d>
                        <m:d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𝜃</m:t>
                          </m:r>
                        </m:e>
                      </m:d>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func>
                        <m:func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funcPr>
                        <m:fName>
                          <m:r>
                            <m:rPr>
                              <m:sty m:val="p"/>
                            </m:rPr>
                            <a:rPr lang="en-US" altLang="zh-CN" sz="18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log</m:t>
                          </m:r>
                        </m:fName>
                        <m:e>
                          <m:d>
                            <m:d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𝐿</m:t>
                              </m:r>
                              <m:d>
                                <m:d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𝜃</m:t>
                                  </m:r>
                                </m:e>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𝒟</m:t>
                                  </m:r>
                                </m:e>
                              </m:d>
                            </m:e>
                          </m:d>
                        </m:e>
                      </m:func>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nary>
                        <m:naryPr>
                          <m:chr m:val="∑"/>
                          <m:limLoc m:val="undOv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𝑖</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=1</m:t>
                          </m:r>
                        </m:sub>
                        <m:sup>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𝑛</m:t>
                          </m:r>
                        </m:sup>
                        <m:e>
                          <m:sSub>
                            <m:sSub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𝑦</m:t>
                              </m:r>
                            </m:e>
                            <m: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𝑖</m:t>
                              </m:r>
                            </m:sub>
                          </m:sSub>
                          <m:func>
                            <m:func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funcPr>
                            <m:fName>
                              <m:r>
                                <m:rPr>
                                  <m:sty m:val="p"/>
                                </m:rPr>
                                <a:rPr lang="en-US" altLang="zh-CN" sz="18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log</m:t>
                              </m:r>
                            </m:fName>
                            <m:e>
                              <m:d>
                                <m:d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h</m:t>
                                      </m:r>
                                    </m:e>
                                    <m: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𝜃</m:t>
                                      </m:r>
                                    </m:sub>
                                  </m:sSub>
                                  <m:d>
                                    <m:d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𝑖</m:t>
                                          </m:r>
                                        </m:sub>
                                      </m:sSub>
                                    </m:e>
                                  </m:d>
                                </m:e>
                              </m:d>
                            </m:e>
                          </m:func>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d>
                            <m:d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1−</m:t>
                              </m:r>
                              <m:sSub>
                                <m:sSub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𝑦</m:t>
                                  </m:r>
                                </m:e>
                                <m: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𝑖</m:t>
                                  </m:r>
                                </m:sub>
                              </m:sSub>
                            </m:e>
                          </m:d>
                          <m:r>
                            <m:rPr>
                              <m:sty m:val="p"/>
                            </m:rPr>
                            <a:rPr lang="en-US" altLang="zh-CN" sz="18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log</m:t>
                          </m:r>
                          <m:r>
                            <a:rPr lang="en-US" altLang="zh-CN" sz="18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1−</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h</m:t>
                              </m:r>
                            </m:e>
                            <m: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𝜃</m:t>
                              </m:r>
                            </m:sub>
                          </m:sSub>
                          <m:d>
                            <m:d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𝑖</m:t>
                                  </m:r>
                                </m:sub>
                              </m:sSub>
                            </m:e>
                          </m:d>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e>
                      </m:nary>
                    </m:oMath>
                  </m:oMathPara>
                </a14:m>
                <a:endParaRPr lang="zh-CN" altLang="zh-CN" sz="1800" dirty="0">
                  <a:effectLst/>
                  <a:latin typeface="Times New Roman" panose="02020603050405020304" pitchFamily="18" charset="0"/>
                  <a:ea typeface="华文楷体" panose="02010600040101010101" pitchFamily="2" charset="-122"/>
                  <a:cs typeface="Times New Roman" panose="02020603050405020304" pitchFamily="18" charset="0"/>
                </a:endParaRPr>
              </a:p>
              <a:p>
                <a:pPr algn="l">
                  <a:spcBef>
                    <a:spcPts val="1000"/>
                  </a:spcBef>
                  <a:spcAft>
                    <a:spcPts val="300"/>
                  </a:spcAft>
                </a:pPr>
                <a14:m>
                  <m:oMath xmlns:m="http://schemas.openxmlformats.org/officeDocument/2006/math">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𝒯</m:t>
                    </m:r>
                    <m:d>
                      <m:d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r>
                          <m:rPr>
                            <m:sty m:val="p"/>
                          </m:rPr>
                          <a:rPr lang="en-US" altLang="zh-CN" sz="18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θ</m:t>
                        </m:r>
                      </m:e>
                    </m:d>
                  </m:oMath>
                </a14:m>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等价于：</a:t>
                </a:r>
                <a14:m>
                  <m:oMath xmlns:m="http://schemas.openxmlformats.org/officeDocument/2006/math">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𝒯</m:t>
                    </m:r>
                    <m:d>
                      <m:d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r>
                          <m:rPr>
                            <m:sty m:val="p"/>
                          </m:rPr>
                          <a:rPr lang="en-US" altLang="zh-CN" sz="18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θ</m:t>
                        </m:r>
                      </m:e>
                    </m:d>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d>
                      <m:dPr>
                        <m:begChr m:val="{"/>
                        <m:endChr m:val=""/>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eqArr>
                          <m:eqArr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eqArr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func>
                              <m:func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funcPr>
                              <m:fName>
                                <m:r>
                                  <m:rPr>
                                    <m:sty m:val="p"/>
                                  </m:rPr>
                                  <a:rPr lang="en-US" altLang="zh-CN" sz="18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log</m:t>
                                </m:r>
                              </m:fName>
                              <m:e>
                                <m:d>
                                  <m:d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h</m:t>
                                        </m:r>
                                      </m:e>
                                      <m: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𝜃</m:t>
                                        </m:r>
                                      </m:sub>
                                    </m:sSub>
                                    <m:d>
                                      <m:d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𝑖</m:t>
                                            </m:r>
                                          </m:sub>
                                        </m:sSub>
                                      </m:e>
                                    </m:d>
                                  </m:e>
                                </m:d>
                              </m:e>
                            </m:func>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  </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𝑖𝑓</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 </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𝑦</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=1</m:t>
                            </m:r>
                          </m:e>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func>
                              <m:func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funcPr>
                              <m:fName>
                                <m:r>
                                  <m:rPr>
                                    <m:sty m:val="p"/>
                                  </m:rPr>
                                  <a:rPr lang="en-US" altLang="zh-CN" sz="18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log</m:t>
                                </m:r>
                              </m:fName>
                              <m:e>
                                <m:d>
                                  <m:d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1−</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h</m:t>
                                        </m:r>
                                      </m:e>
                                      <m: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𝜃</m:t>
                                        </m:r>
                                      </m:sub>
                                    </m:sSub>
                                    <m:d>
                                      <m:d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𝑖</m:t>
                                            </m:r>
                                          </m:sub>
                                        </m:sSub>
                                      </m:e>
                                    </m:d>
                                  </m:e>
                                </m:d>
                              </m:e>
                            </m:func>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  </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𝑖𝑓</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 </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𝑦</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=0</m:t>
                            </m:r>
                          </m:e>
                        </m:eqArr>
                      </m:e>
                    </m:d>
                  </m:oMath>
                </a14:m>
                <a:endParaRPr lang="zh-CN" altLang="zh-CN" sz="1800" dirty="0">
                  <a:effectLst/>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xmlns="">
          <p:sp>
            <p:nvSpPr>
              <p:cNvPr id="8" name="文本框 7">
                <a:extLst>
                  <a:ext uri="{FF2B5EF4-FFF2-40B4-BE49-F238E27FC236}">
                    <a16:creationId xmlns:a16="http://schemas.microsoft.com/office/drawing/2014/main" id="{3B26FA81-8009-4648-928A-875199BB1AEE}"/>
                  </a:ext>
                </a:extLst>
              </p:cNvPr>
              <p:cNvSpPr txBox="1">
                <a:spLocks noRot="1" noChangeAspect="1" noMove="1" noResize="1" noEditPoints="1" noAdjustHandles="1" noChangeArrowheads="1" noChangeShapeType="1" noTextEdit="1"/>
              </p:cNvSpPr>
              <p:nvPr/>
            </p:nvSpPr>
            <p:spPr>
              <a:xfrm>
                <a:off x="558620" y="4000302"/>
                <a:ext cx="8026758" cy="2639825"/>
              </a:xfrm>
              <a:prstGeom prst="rect">
                <a:avLst/>
              </a:prstGeom>
              <a:blipFill>
                <a:blip r:embed="rId3"/>
                <a:stretch>
                  <a:fillRect l="-684" t="-924" r="-68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17756848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3">
            <a:extLst>
              <a:ext uri="{FF2B5EF4-FFF2-40B4-BE49-F238E27FC236}">
                <a16:creationId xmlns:a16="http://schemas.microsoft.com/office/drawing/2014/main" id="{5AE4498C-D467-4B6C-84A1-646F622D9ECC}"/>
              </a:ext>
            </a:extLst>
          </p:cNvPr>
          <p:cNvSpPr txBox="1">
            <a:spLocks/>
          </p:cNvSpPr>
          <p:nvPr/>
        </p:nvSpPr>
        <p:spPr>
          <a:xfrm>
            <a:off x="0" y="0"/>
            <a:ext cx="9144000" cy="817721"/>
          </a:xfrm>
          <a:prstGeom prst="rect">
            <a:avLst/>
          </a:prstGeom>
        </p:spPr>
        <p:txBody>
          <a:bodyPr vert="horz" lIns="91440" tIns="144000" rIns="91440" bIns="45720" rtlCol="0" anchor="ctr">
            <a:noAutofit/>
          </a:bodyPr>
          <a:lstStyle>
            <a:lvl1pPr algn="ctr" defTabSz="914400" rtl="0" eaLnBrk="1" latinLnBrk="0" hangingPunct="1">
              <a:lnSpc>
                <a:spcPct val="90000"/>
              </a:lnSpc>
              <a:spcBef>
                <a:spcPct val="0"/>
              </a:spcBef>
              <a:buNone/>
              <a:defRPr sz="3600" kern="1200">
                <a:solidFill>
                  <a:srgbClr val="C00000"/>
                </a:solidFill>
                <a:latin typeface="+mj-lt"/>
                <a:ea typeface="+mj-ea"/>
                <a:cs typeface="+mj-cs"/>
              </a:defRPr>
            </a:lvl1pPr>
          </a:lstStyle>
          <a:p>
            <a:endParaRPr lang="zh-CN" altLang="en-US"/>
          </a:p>
        </p:txBody>
      </p:sp>
      <p:sp>
        <p:nvSpPr>
          <p:cNvPr id="13" name="标题 1">
            <a:extLst>
              <a:ext uri="{FF2B5EF4-FFF2-40B4-BE49-F238E27FC236}">
                <a16:creationId xmlns:a16="http://schemas.microsoft.com/office/drawing/2014/main" id="{60FE5641-D8E9-436E-88E3-D0E72DA7FAED}"/>
              </a:ext>
            </a:extLst>
          </p:cNvPr>
          <p:cNvSpPr>
            <a:spLocks noGrp="1"/>
          </p:cNvSpPr>
          <p:nvPr>
            <p:ph type="title"/>
          </p:nvPr>
        </p:nvSpPr>
        <p:spPr>
          <a:xfrm>
            <a:off x="0" y="4763"/>
            <a:ext cx="9144000" cy="817562"/>
          </a:xfrm>
        </p:spPr>
        <p:txBody>
          <a:bodyPr/>
          <a:lstStyle/>
          <a:p>
            <a:pPr marL="0" defTabSz="914400" fontAlgn="base">
              <a:spcAft>
                <a:spcPct val="0"/>
              </a:spcAft>
              <a:defRPr/>
            </a:pPr>
            <a:r>
              <a:rPr lang="zh-CN" altLang="en-US" sz="2400" dirty="0">
                <a:latin typeface="Times New Roman" panose="02020603050405020304" pitchFamily="18" charset="0"/>
                <a:cs typeface="Times New Roman" panose="02020603050405020304" pitchFamily="18" charset="0"/>
              </a:rPr>
              <a:t>线性回归：</a:t>
            </a:r>
            <a:r>
              <a:rPr lang="zh-CN" altLang="en-US" sz="2400" kern="0" dirty="0">
                <a:solidFill>
                  <a:srgbClr val="0070C0"/>
                </a:solidFill>
                <a:latin typeface="Times New Roman" pitchFamily="18" charset="0"/>
                <a:cs typeface="Times New Roman" pitchFamily="18" charset="0"/>
              </a:rPr>
              <a:t>逻辑斯蒂回归</a:t>
            </a:r>
            <a:r>
              <a:rPr lang="en-US" altLang="zh-CN" sz="2400" kern="0" dirty="0">
                <a:solidFill>
                  <a:srgbClr val="0070C0"/>
                </a:solidFill>
                <a:latin typeface="Times New Roman" pitchFamily="18" charset="0"/>
                <a:cs typeface="Times New Roman" pitchFamily="18" charset="0"/>
              </a:rPr>
              <a:t>/</a:t>
            </a:r>
            <a:r>
              <a:rPr lang="zh-CN" altLang="en-US" sz="2400" kern="0" dirty="0">
                <a:solidFill>
                  <a:srgbClr val="0070C0"/>
                </a:solidFill>
                <a:latin typeface="Times New Roman" pitchFamily="18" charset="0"/>
                <a:cs typeface="Times New Roman" pitchFamily="18" charset="0"/>
              </a:rPr>
              <a:t>对数几率回归</a:t>
            </a:r>
          </a:p>
        </p:txBody>
      </p:sp>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9383FEF4-8DCD-4F21-BF6F-4C6C3DE998F8}"/>
                  </a:ext>
                </a:extLst>
              </p:cNvPr>
              <p:cNvSpPr txBox="1"/>
              <p:nvPr/>
            </p:nvSpPr>
            <p:spPr>
              <a:xfrm>
                <a:off x="359523" y="923942"/>
                <a:ext cx="8725436" cy="5438155"/>
              </a:xfrm>
              <a:prstGeom prst="rect">
                <a:avLst/>
              </a:prstGeom>
              <a:noFill/>
            </p:spPr>
            <p:txBody>
              <a:bodyPr wrap="square">
                <a:spAutoFit/>
              </a:bodyPr>
              <a:lstStyle/>
              <a:p>
                <a:pPr indent="266700" algn="just">
                  <a:spcBef>
                    <a:spcPts val="1000"/>
                  </a:spcBef>
                  <a:spcAft>
                    <a:spcPts val="300"/>
                  </a:spcAft>
                </a:pPr>
                <a:r>
                  <a:rPr lang="zh-CN" altLang="en-US"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需要最小化损失函数来求解参数。</a:t>
                </a:r>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损失函数对参数</a:t>
                </a:r>
                <a14:m>
                  <m:oMath xmlns:m="http://schemas.openxmlformats.org/officeDocument/2006/math">
                    <m:r>
                      <m:rPr>
                        <m:sty m:val="p"/>
                      </m:rPr>
                      <a:rPr lang="en-US" altLang="zh-CN" sz="18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θ</m:t>
                    </m:r>
                  </m:oMath>
                </a14:m>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的偏导如下（其中，</a:t>
                </a:r>
                <a14:m>
                  <m:oMath xmlns:m="http://schemas.openxmlformats.org/officeDocument/2006/math">
                    <m:sSubSup>
                      <m:sSubSup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h</m:t>
                        </m:r>
                      </m:e>
                      <m: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𝜃</m:t>
                        </m:r>
                      </m:sub>
                      <m:sup>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sup>
                    </m:sSubSup>
                    <m:d>
                      <m:d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𝑥</m:t>
                        </m:r>
                      </m:e>
                    </m:d>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h</m:t>
                        </m:r>
                      </m:e>
                      <m: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𝜃</m:t>
                        </m:r>
                      </m:sub>
                    </m:sSub>
                    <m:d>
                      <m:d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𝑥</m:t>
                        </m:r>
                      </m:e>
                    </m:d>
                    <m:d>
                      <m:d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1−</m:t>
                        </m:r>
                        <m:sSub>
                          <m:sSub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h</m:t>
                            </m:r>
                          </m:e>
                          <m: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𝜃</m:t>
                            </m:r>
                          </m:sub>
                        </m:sSub>
                        <m:d>
                          <m:d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𝑥</m:t>
                            </m:r>
                          </m:e>
                        </m:d>
                      </m:e>
                    </m:d>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func>
                      <m:func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funcPr>
                      <m:fName>
                        <m:sSup>
                          <m:sSup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pPr>
                          <m:e>
                            <m:r>
                              <m:rPr>
                                <m:sty m:val="p"/>
                              </m:rPr>
                              <a:rPr lang="en-US" altLang="zh-CN" sz="18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log</m:t>
                            </m:r>
                          </m:e>
                          <m:sup>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sup>
                        </m:sSup>
                      </m:fName>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𝑥</m:t>
                        </m:r>
                      </m:e>
                    </m:func>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f>
                      <m:f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1</m:t>
                        </m:r>
                      </m:num>
                      <m:den>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𝑥</m:t>
                        </m:r>
                      </m:den>
                    </m:f>
                    <m:r>
                      <a:rPr lang="en-US" altLang="zh-CN" sz="18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oMath>
                </a14:m>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1800" dirty="0">
                  <a:effectLst/>
                  <a:latin typeface="Times New Roman" panose="02020603050405020304" pitchFamily="18" charset="0"/>
                  <a:ea typeface="华文楷体" panose="02010600040101010101" pitchFamily="2" charset="-122"/>
                  <a:cs typeface="Times New Roman" panose="02020603050405020304" pitchFamily="18" charset="0"/>
                </a:endParaRPr>
              </a:p>
              <a:p>
                <a:pPr indent="266700" algn="just">
                  <a:spcBef>
                    <a:spcPts val="1000"/>
                  </a:spcBef>
                  <a:spcAft>
                    <a:spcPts val="300"/>
                  </a:spcAft>
                </a:pPr>
                <a14:m>
                  <m:oMathPara xmlns:m="http://schemas.openxmlformats.org/officeDocument/2006/math">
                    <m:oMathParaPr>
                      <m:jc m:val="centerGroup"/>
                    </m:oMathParaPr>
                    <m:oMath xmlns:m="http://schemas.openxmlformats.org/officeDocument/2006/math">
                      <m:f>
                        <m:fPr>
                          <m:ctrlPr>
                            <a:rPr lang="zh-CN" altLang="zh-CN" sz="16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𝐽</m:t>
                          </m:r>
                          <m:d>
                            <m:dPr>
                              <m:ctrlPr>
                                <a:rPr lang="zh-CN" altLang="zh-CN" sz="16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𝜃</m:t>
                              </m:r>
                            </m:e>
                          </m:d>
                        </m:num>
                        <m:den>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6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𝜃</m:t>
                              </m:r>
                            </m:e>
                            <m:sub>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𝑗</m:t>
                              </m:r>
                            </m:sub>
                          </m:sSub>
                        </m:den>
                      </m:f>
                      <m:r>
                        <m:rPr>
                          <m:aln/>
                        </m:rP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nary>
                        <m:naryPr>
                          <m:chr m:val="∑"/>
                          <m:ctrlPr>
                            <a:rPr lang="zh-CN" altLang="zh-CN" sz="16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𝑖</m:t>
                          </m:r>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=1</m:t>
                          </m:r>
                        </m:sub>
                        <m:sup>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𝑛</m:t>
                          </m:r>
                        </m:sup>
                        <m:e>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6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𝑦</m:t>
                              </m:r>
                            </m:e>
                            <m:sub>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𝑖</m:t>
                              </m:r>
                            </m:sub>
                          </m:sSub>
                          <m:f>
                            <m:fPr>
                              <m:ctrlPr>
                                <a:rPr lang="zh-CN" altLang="zh-CN" sz="16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1</m:t>
                              </m:r>
                            </m:num>
                            <m:den>
                              <m:sSub>
                                <m:sSubPr>
                                  <m:ctrlPr>
                                    <a:rPr lang="zh-CN" altLang="zh-CN" sz="16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h</m:t>
                                  </m:r>
                                </m:e>
                                <m:sub>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𝜃</m:t>
                                  </m:r>
                                </m:sub>
                              </m:sSub>
                              <m:d>
                                <m:dPr>
                                  <m:ctrlPr>
                                    <a:rPr lang="zh-CN" altLang="zh-CN" sz="16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6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𝑖</m:t>
                                      </m:r>
                                    </m:sub>
                                  </m:sSub>
                                </m:e>
                              </m:d>
                            </m:den>
                          </m:f>
                          <m:f>
                            <m:fPr>
                              <m:ctrlPr>
                                <a:rPr lang="zh-CN" altLang="zh-CN" sz="16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6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h</m:t>
                                  </m:r>
                                </m:e>
                                <m:sub>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𝜃</m:t>
                                  </m:r>
                                </m:sub>
                              </m:sSub>
                              <m:d>
                                <m:dPr>
                                  <m:ctrlPr>
                                    <a:rPr lang="zh-CN" altLang="zh-CN" sz="16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6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𝑖</m:t>
                                      </m:r>
                                    </m:sub>
                                  </m:sSub>
                                </m:e>
                              </m:d>
                            </m:num>
                            <m:den>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6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𝜃</m:t>
                                  </m:r>
                                </m:e>
                                <m:sub>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𝑗</m:t>
                                  </m:r>
                                </m:sub>
                              </m:sSub>
                            </m:den>
                          </m:f>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+(1−</m:t>
                          </m:r>
                          <m:sSub>
                            <m:sSubPr>
                              <m:ctrlPr>
                                <a:rPr lang="zh-CN" altLang="zh-CN" sz="16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𝑦</m:t>
                              </m:r>
                            </m:e>
                            <m:sub>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𝑖</m:t>
                              </m:r>
                            </m:sub>
                          </m:sSub>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f>
                            <m:fPr>
                              <m:ctrlPr>
                                <a:rPr lang="zh-CN" altLang="zh-CN" sz="16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1</m:t>
                              </m:r>
                            </m:num>
                            <m:den>
                              <m:sSub>
                                <m:sSubPr>
                                  <m:ctrlPr>
                                    <a:rPr lang="zh-CN" altLang="zh-CN" sz="16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1−</m:t>
                                  </m:r>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h</m:t>
                                  </m:r>
                                </m:e>
                                <m:sub>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𝜃</m:t>
                                  </m:r>
                                </m:sub>
                              </m:sSub>
                              <m:d>
                                <m:dPr>
                                  <m:ctrlPr>
                                    <a:rPr lang="zh-CN" altLang="zh-CN" sz="16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6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𝑖</m:t>
                                      </m:r>
                                    </m:sub>
                                  </m:sSub>
                                </m:e>
                              </m:d>
                            </m:den>
                          </m:f>
                          <m:f>
                            <m:fPr>
                              <m:ctrlPr>
                                <a:rPr lang="zh-CN" altLang="zh-CN" sz="16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(1−</m:t>
                              </m:r>
                              <m:sSub>
                                <m:sSubPr>
                                  <m:ctrlPr>
                                    <a:rPr lang="zh-CN" altLang="zh-CN" sz="16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h</m:t>
                                  </m:r>
                                </m:e>
                                <m:sub>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𝜃</m:t>
                                  </m:r>
                                </m:sub>
                              </m:sSub>
                              <m:d>
                                <m:dPr>
                                  <m:ctrlPr>
                                    <a:rPr lang="zh-CN" altLang="zh-CN" sz="16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6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𝑖</m:t>
                                      </m:r>
                                    </m:sub>
                                  </m:sSub>
                                </m:e>
                              </m:d>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num>
                            <m:den>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6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𝜃</m:t>
                                  </m:r>
                                </m:e>
                                <m:sub>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𝑗</m:t>
                                  </m:r>
                                </m:sub>
                              </m:sSub>
                            </m:den>
                          </m:f>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e>
                      </m:nary>
                    </m:oMath>
                    <m:oMath xmlns:m="http://schemas.openxmlformats.org/officeDocument/2006/math">
                      <m:r>
                        <m:rPr>
                          <m:aln/>
                        </m:rP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nary>
                        <m:naryPr>
                          <m:chr m:val="∑"/>
                          <m:ctrlPr>
                            <a:rPr lang="zh-CN" altLang="zh-CN" sz="16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𝑖</m:t>
                          </m:r>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=1</m:t>
                          </m:r>
                        </m:sub>
                        <m:sup>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𝑛</m:t>
                          </m:r>
                        </m:sup>
                        <m:e>
                          <m:f>
                            <m:fPr>
                              <m:ctrlPr>
                                <a:rPr lang="zh-CN" altLang="zh-CN" sz="16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1</m:t>
                              </m:r>
                            </m:num>
                            <m:den>
                              <m:sSub>
                                <m:sSubPr>
                                  <m:ctrlPr>
                                    <a:rPr lang="zh-CN" altLang="zh-CN" sz="16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h</m:t>
                                  </m:r>
                                </m:e>
                                <m:sub>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𝜃</m:t>
                                  </m:r>
                                </m:sub>
                              </m:sSub>
                              <m:d>
                                <m:dPr>
                                  <m:ctrlPr>
                                    <a:rPr lang="zh-CN" altLang="zh-CN" sz="16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6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𝑖</m:t>
                                      </m:r>
                                    </m:sub>
                                  </m:sSub>
                                </m:e>
                              </m:d>
                            </m:den>
                          </m:f>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f>
                            <m:fPr>
                              <m:ctrlPr>
                                <a:rPr lang="zh-CN" altLang="zh-CN" sz="16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fPr>
                            <m:num>
                              <m:sSub>
                                <m:sSubPr>
                                  <m:ctrlPr>
                                    <a:rPr lang="zh-CN" altLang="zh-CN" sz="16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𝑦</m:t>
                                  </m:r>
                                </m:e>
                                <m:sub>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𝑖</m:t>
                                  </m:r>
                                </m:sub>
                              </m:sSub>
                            </m:num>
                            <m:den>
                              <m:sSub>
                                <m:sSubPr>
                                  <m:ctrlPr>
                                    <a:rPr lang="zh-CN" altLang="zh-CN" sz="16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h</m:t>
                                  </m:r>
                                </m:e>
                                <m:sub>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𝜃</m:t>
                                  </m:r>
                                </m:sub>
                              </m:sSub>
                              <m:d>
                                <m:dPr>
                                  <m:ctrlPr>
                                    <a:rPr lang="zh-CN" altLang="zh-CN" sz="16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6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𝑖</m:t>
                                      </m:r>
                                    </m:sub>
                                  </m:sSub>
                                </m:e>
                              </m:d>
                            </m:den>
                          </m:f>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f>
                            <m:fPr>
                              <m:ctrlPr>
                                <a:rPr lang="zh-CN" altLang="zh-CN" sz="16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1−</m:t>
                              </m:r>
                              <m:sSub>
                                <m:sSubPr>
                                  <m:ctrlPr>
                                    <a:rPr lang="zh-CN" altLang="zh-CN" sz="16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𝑦</m:t>
                                  </m:r>
                                </m:e>
                                <m:sub>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𝑖</m:t>
                                  </m:r>
                                </m:sub>
                              </m:sSub>
                            </m:num>
                            <m:den>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1−</m:t>
                              </m:r>
                              <m:sSub>
                                <m:sSubPr>
                                  <m:ctrlPr>
                                    <a:rPr lang="zh-CN" altLang="zh-CN" sz="16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h</m:t>
                                  </m:r>
                                </m:e>
                                <m:sub>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𝜃</m:t>
                                  </m:r>
                                </m:sub>
                              </m:sSub>
                              <m:d>
                                <m:dPr>
                                  <m:ctrlPr>
                                    <a:rPr lang="zh-CN" altLang="zh-CN" sz="16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6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𝑖</m:t>
                                      </m:r>
                                    </m:sub>
                                  </m:sSub>
                                </m:e>
                              </m:d>
                            </m:den>
                          </m:f>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e>
                      </m:nary>
                    </m:oMath>
                    <m:oMath xmlns:m="http://schemas.openxmlformats.org/officeDocument/2006/math">
                      <m:r>
                        <m:rPr>
                          <m:aln/>
                        </m:rP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nary>
                        <m:naryPr>
                          <m:chr m:val="∑"/>
                          <m:ctrlPr>
                            <a:rPr lang="zh-CN" altLang="zh-CN" sz="16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𝑖</m:t>
                          </m:r>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=1</m:t>
                          </m:r>
                        </m:sub>
                        <m:sup>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𝑛</m:t>
                          </m:r>
                        </m:sup>
                        <m:e>
                          <m:sSub>
                            <m:sSubPr>
                              <m:ctrlPr>
                                <a:rPr lang="zh-CN" altLang="zh-CN" sz="16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𝑖</m:t>
                              </m:r>
                            </m:sub>
                          </m:sSub>
                          <m:sSub>
                            <m:sSubPr>
                              <m:ctrlPr>
                                <a:rPr lang="zh-CN" altLang="zh-CN" sz="16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h</m:t>
                              </m:r>
                            </m:e>
                            <m:sub>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𝜃</m:t>
                              </m:r>
                            </m:sub>
                          </m:sSub>
                          <m:d>
                            <m:dPr>
                              <m:ctrlPr>
                                <a:rPr lang="zh-CN" altLang="zh-CN" sz="16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6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𝑖</m:t>
                                  </m:r>
                                </m:sub>
                              </m:sSub>
                            </m:e>
                          </m:d>
                          <m:d>
                            <m:dPr>
                              <m:ctrlPr>
                                <a:rPr lang="zh-CN" altLang="zh-CN" sz="16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1−</m:t>
                              </m:r>
                              <m:sSub>
                                <m:sSubPr>
                                  <m:ctrlPr>
                                    <a:rPr lang="zh-CN" altLang="zh-CN" sz="16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h</m:t>
                                  </m:r>
                                </m:e>
                                <m:sub>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𝜃</m:t>
                                  </m:r>
                                </m:sub>
                              </m:sSub>
                              <m:d>
                                <m:dPr>
                                  <m:ctrlPr>
                                    <a:rPr lang="zh-CN" altLang="zh-CN" sz="16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6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𝑖</m:t>
                                      </m:r>
                                    </m:sub>
                                  </m:sSub>
                                </m:e>
                              </m:d>
                            </m:e>
                          </m:d>
                          <m:d>
                            <m:dPr>
                              <m:ctrlPr>
                                <a:rPr lang="zh-CN" altLang="zh-CN" sz="16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f>
                                <m:fPr>
                                  <m:ctrlPr>
                                    <a:rPr lang="zh-CN" altLang="zh-CN" sz="16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fPr>
                                <m:num>
                                  <m:sSub>
                                    <m:sSubPr>
                                      <m:ctrlPr>
                                        <a:rPr lang="zh-CN" altLang="zh-CN" sz="16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𝑦</m:t>
                                      </m:r>
                                    </m:e>
                                    <m:sub>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𝑖</m:t>
                                      </m:r>
                                    </m:sub>
                                  </m:sSub>
                                </m:num>
                                <m:den>
                                  <m:sSub>
                                    <m:sSubPr>
                                      <m:ctrlPr>
                                        <a:rPr lang="zh-CN" altLang="zh-CN" sz="16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h</m:t>
                                      </m:r>
                                    </m:e>
                                    <m:sub>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𝜃</m:t>
                                      </m:r>
                                    </m:sub>
                                  </m:sSub>
                                  <m:d>
                                    <m:dPr>
                                      <m:ctrlPr>
                                        <a:rPr lang="zh-CN" altLang="zh-CN" sz="16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6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𝑖</m:t>
                                          </m:r>
                                        </m:sub>
                                      </m:sSub>
                                    </m:e>
                                  </m:d>
                                </m:den>
                              </m:f>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f>
                                <m:fPr>
                                  <m:ctrlPr>
                                    <a:rPr lang="zh-CN" altLang="zh-CN" sz="16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1−</m:t>
                                  </m:r>
                                  <m:sSub>
                                    <m:sSubPr>
                                      <m:ctrlPr>
                                        <a:rPr lang="zh-CN" altLang="zh-CN" sz="16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𝑦</m:t>
                                      </m:r>
                                    </m:e>
                                    <m:sub>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𝑖</m:t>
                                      </m:r>
                                    </m:sub>
                                  </m:sSub>
                                </m:num>
                                <m:den>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1−</m:t>
                                  </m:r>
                                  <m:sSub>
                                    <m:sSubPr>
                                      <m:ctrlPr>
                                        <a:rPr lang="zh-CN" altLang="zh-CN" sz="16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h</m:t>
                                      </m:r>
                                    </m:e>
                                    <m:sub>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𝜃</m:t>
                                      </m:r>
                                    </m:sub>
                                  </m:sSub>
                                  <m:d>
                                    <m:dPr>
                                      <m:ctrlPr>
                                        <a:rPr lang="zh-CN" altLang="zh-CN" sz="16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6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𝑖</m:t>
                                          </m:r>
                                        </m:sub>
                                      </m:sSub>
                                    </m:e>
                                  </m:d>
                                </m:den>
                              </m:f>
                            </m:e>
                          </m:d>
                        </m:e>
                      </m:nary>
                    </m:oMath>
                    <m:oMath xmlns:m="http://schemas.openxmlformats.org/officeDocument/2006/math">
                      <m:r>
                        <m:rPr>
                          <m:aln/>
                        </m:rP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nary>
                        <m:naryPr>
                          <m:chr m:val="∑"/>
                          <m:ctrlPr>
                            <a:rPr lang="zh-CN" altLang="zh-CN" sz="16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𝑖</m:t>
                          </m:r>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=1</m:t>
                          </m:r>
                        </m:sub>
                        <m:sup>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𝑛</m:t>
                          </m:r>
                        </m:sup>
                        <m:e>
                          <m:sSub>
                            <m:sSubPr>
                              <m:ctrlPr>
                                <a:rPr lang="zh-CN" altLang="zh-CN" sz="16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𝑖</m:t>
                              </m:r>
                            </m:sub>
                          </m:sSub>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6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𝑦</m:t>
                              </m:r>
                            </m:e>
                            <m:sub>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𝑖</m:t>
                              </m:r>
                            </m:sub>
                          </m:sSub>
                          <m:d>
                            <m:dPr>
                              <m:ctrlPr>
                                <a:rPr lang="zh-CN" altLang="zh-CN" sz="16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1−</m:t>
                              </m:r>
                              <m:sSub>
                                <m:sSubPr>
                                  <m:ctrlPr>
                                    <a:rPr lang="zh-CN" altLang="zh-CN" sz="16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h</m:t>
                                  </m:r>
                                </m:e>
                                <m:sub>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𝜃</m:t>
                                  </m:r>
                                </m:sub>
                              </m:sSub>
                              <m:d>
                                <m:dPr>
                                  <m:ctrlPr>
                                    <a:rPr lang="zh-CN" altLang="zh-CN" sz="16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6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𝑖</m:t>
                                      </m:r>
                                    </m:sub>
                                  </m:sSub>
                                </m:e>
                              </m:d>
                            </m:e>
                          </m:d>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−(1−</m:t>
                          </m:r>
                          <m:sSub>
                            <m:sSubPr>
                              <m:ctrlPr>
                                <a:rPr lang="zh-CN" altLang="zh-CN" sz="16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𝑦</m:t>
                              </m:r>
                            </m:e>
                            <m:sub>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𝑖</m:t>
                              </m:r>
                            </m:sub>
                          </m:sSub>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6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h</m:t>
                              </m:r>
                            </m:e>
                            <m:sub>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𝜃</m:t>
                              </m:r>
                            </m:sub>
                          </m:sSub>
                          <m:d>
                            <m:dPr>
                              <m:ctrlPr>
                                <a:rPr lang="zh-CN" altLang="zh-CN" sz="16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6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𝑖</m:t>
                                  </m:r>
                                </m:sub>
                              </m:sSub>
                            </m:e>
                          </m:d>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e>
                      </m:nary>
                    </m:oMath>
                    <m:oMath xmlns:m="http://schemas.openxmlformats.org/officeDocument/2006/math">
                      <m:r>
                        <m:rPr>
                          <m:aln/>
                        </m:rP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nary>
                        <m:naryPr>
                          <m:chr m:val="∑"/>
                          <m:ctrlPr>
                            <a:rPr lang="zh-CN" altLang="zh-CN" sz="16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𝑖</m:t>
                          </m:r>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=1</m:t>
                          </m:r>
                        </m:sub>
                        <m:sup>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𝑛</m:t>
                          </m:r>
                        </m:sup>
                        <m:e>
                          <m:d>
                            <m:dPr>
                              <m:ctrlPr>
                                <a:rPr lang="zh-CN" altLang="zh-CN" sz="16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6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𝑦</m:t>
                                  </m:r>
                                </m:e>
                                <m:sub>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𝑖</m:t>
                                  </m:r>
                                </m:sub>
                              </m:sSub>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6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h</m:t>
                                  </m:r>
                                </m:e>
                                <m:sub>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𝜃</m:t>
                                  </m:r>
                                </m:sub>
                              </m:sSub>
                              <m:d>
                                <m:dPr>
                                  <m:ctrlPr>
                                    <a:rPr lang="zh-CN" altLang="zh-CN" sz="16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6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𝑖</m:t>
                                      </m:r>
                                    </m:sub>
                                  </m:sSub>
                                </m:e>
                              </m:d>
                            </m:e>
                          </m:d>
                          <m:sSub>
                            <m:sSubPr>
                              <m:ctrlPr>
                                <a:rPr lang="zh-CN" altLang="zh-CN" sz="16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𝑖</m:t>
                              </m:r>
                            </m:sub>
                          </m:sSub>
                        </m:e>
                      </m:nary>
                    </m:oMath>
                  </m:oMathPara>
                </a14:m>
                <a:endParaRPr lang="zh-CN" altLang="zh-CN" sz="1600" dirty="0">
                  <a:effectLst/>
                  <a:latin typeface="Times New Roman" panose="02020603050405020304" pitchFamily="18" charset="0"/>
                  <a:ea typeface="华文楷体" panose="02010600040101010101" pitchFamily="2" charset="-122"/>
                  <a:cs typeface="Times New Roman" panose="02020603050405020304" pitchFamily="18" charset="0"/>
                </a:endParaRPr>
              </a:p>
              <a:p>
                <a:pPr indent="266700" algn="just">
                  <a:spcBef>
                    <a:spcPts val="1000"/>
                  </a:spcBef>
                  <a:spcAft>
                    <a:spcPts val="300"/>
                  </a:spcAft>
                </a:pPr>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将求导结果代入梯度下降迭代公式得：</a:t>
                </a:r>
                <a:endParaRPr lang="zh-CN" altLang="zh-CN" sz="1800" dirty="0">
                  <a:effectLst/>
                  <a:latin typeface="Times New Roman" panose="02020603050405020304" pitchFamily="18" charset="0"/>
                  <a:ea typeface="华文楷体" panose="02010600040101010101" pitchFamily="2" charset="-122"/>
                  <a:cs typeface="Times New Roman" panose="02020603050405020304" pitchFamily="18" charset="0"/>
                </a:endParaRPr>
              </a:p>
              <a:p>
                <a:pPr indent="266700" algn="just">
                  <a:spcBef>
                    <a:spcPts val="1000"/>
                  </a:spcBef>
                  <a:spcAft>
                    <a:spcPts val="300"/>
                  </a:spcAft>
                </a:pPr>
                <a14:m>
                  <m:oMathPara xmlns:m="http://schemas.openxmlformats.org/officeDocument/2006/math">
                    <m:oMathParaPr>
                      <m:jc m:val="centerGroup"/>
                    </m:oMathParaPr>
                    <m:oMath xmlns:m="http://schemas.openxmlformats.org/officeDocument/2006/math">
                      <m:sSub>
                        <m:sSub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𝜃</m:t>
                          </m:r>
                        </m:e>
                        <m: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𝑗</m:t>
                          </m:r>
                        </m:sub>
                      </m:s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𝜃</m:t>
                          </m:r>
                        </m:e>
                        <m: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𝑗</m:t>
                          </m:r>
                        </m:sub>
                      </m:s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𝜂</m:t>
                      </m:r>
                      <m:nary>
                        <m:naryPr>
                          <m:chr m:val="∑"/>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𝑖</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=1</m:t>
                          </m:r>
                        </m:sub>
                        <m:sup>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𝑛</m:t>
                          </m:r>
                        </m:sup>
                        <m:e>
                          <m:d>
                            <m:d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𝑦</m:t>
                                  </m:r>
                                </m:e>
                                <m: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𝑖</m:t>
                                  </m:r>
                                </m:sub>
                              </m:s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h</m:t>
                                  </m:r>
                                </m:e>
                                <m: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𝜃</m:t>
                                  </m:r>
                                </m:sub>
                              </m:sSub>
                              <m:d>
                                <m:d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𝑖</m:t>
                                      </m:r>
                                    </m:sub>
                                  </m:sSub>
                                </m:e>
                              </m:d>
                            </m:e>
                          </m:d>
                          <m:sSub>
                            <m:sSub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𝑖</m:t>
                              </m:r>
                            </m:sub>
                          </m:sSub>
                        </m:e>
                      </m:nary>
                    </m:oMath>
                  </m:oMathPara>
                </a14:m>
                <a:endParaRPr lang="zh-CN" altLang="zh-CN" sz="1800" dirty="0">
                  <a:effectLst/>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xmlns="">
          <p:sp>
            <p:nvSpPr>
              <p:cNvPr id="10" name="文本框 9">
                <a:extLst>
                  <a:ext uri="{FF2B5EF4-FFF2-40B4-BE49-F238E27FC236}">
                    <a16:creationId xmlns:a16="http://schemas.microsoft.com/office/drawing/2014/main" id="{9383FEF4-8DCD-4F21-BF6F-4C6C3DE998F8}"/>
                  </a:ext>
                </a:extLst>
              </p:cNvPr>
              <p:cNvSpPr txBox="1">
                <a:spLocks noRot="1" noChangeAspect="1" noMove="1" noResize="1" noEditPoints="1" noAdjustHandles="1" noChangeArrowheads="1" noChangeShapeType="1" noTextEdit="1"/>
              </p:cNvSpPr>
              <p:nvPr/>
            </p:nvSpPr>
            <p:spPr>
              <a:xfrm>
                <a:off x="359523" y="923942"/>
                <a:ext cx="8725436" cy="5438155"/>
              </a:xfrm>
              <a:prstGeom prst="rect">
                <a:avLst/>
              </a:prstGeom>
              <a:blipFill>
                <a:blip r:embed="rId2"/>
                <a:stretch>
                  <a:fillRect t="-56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0236509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3">
            <a:extLst>
              <a:ext uri="{FF2B5EF4-FFF2-40B4-BE49-F238E27FC236}">
                <a16:creationId xmlns:a16="http://schemas.microsoft.com/office/drawing/2014/main" id="{6A300084-DFA3-084C-B2F2-40059E9D0BA3}"/>
              </a:ext>
            </a:extLst>
          </p:cNvPr>
          <p:cNvSpPr>
            <a:spLocks noChangeArrowheads="1"/>
          </p:cNvSpPr>
          <p:nvPr/>
        </p:nvSpPr>
        <p:spPr bwMode="auto">
          <a:xfrm>
            <a:off x="15114" y="99620"/>
            <a:ext cx="6780609" cy="9080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800">
                <a:solidFill>
                  <a:schemeClr val="tx1"/>
                </a:solidFill>
                <a:latin typeface="Verdana" panose="020B0604030504040204" pitchFamily="34" charset="0"/>
                <a:ea typeface="宋体" panose="02010600030101010101" pitchFamily="2" charset="-122"/>
              </a:defRPr>
            </a:lvl1pPr>
            <a:lvl2pPr marL="742950" indent="-285750">
              <a:defRPr sz="2800">
                <a:solidFill>
                  <a:schemeClr val="tx1"/>
                </a:solidFill>
                <a:latin typeface="Verdana" panose="020B0604030504040204" pitchFamily="34" charset="0"/>
                <a:ea typeface="宋体" panose="02010600030101010101" pitchFamily="2" charset="-122"/>
              </a:defRPr>
            </a:lvl2pPr>
            <a:lvl3pPr marL="1143000" indent="-228600">
              <a:defRPr sz="2800">
                <a:solidFill>
                  <a:schemeClr val="tx1"/>
                </a:solidFill>
                <a:latin typeface="Verdana" panose="020B0604030504040204" pitchFamily="34" charset="0"/>
                <a:ea typeface="宋体" panose="02010600030101010101" pitchFamily="2" charset="-122"/>
              </a:defRPr>
            </a:lvl3pPr>
            <a:lvl4pPr marL="1600200" indent="-228600">
              <a:defRPr sz="2800">
                <a:solidFill>
                  <a:schemeClr val="tx1"/>
                </a:solidFill>
                <a:latin typeface="Verdana" panose="020B0604030504040204" pitchFamily="34" charset="0"/>
                <a:ea typeface="宋体" panose="02010600030101010101" pitchFamily="2" charset="-122"/>
              </a:defRPr>
            </a:lvl4pPr>
            <a:lvl5pPr marL="2057400" indent="-228600">
              <a:defRPr sz="28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9pPr>
          </a:lstStyle>
          <a:p>
            <a:pPr>
              <a:buFont typeface="Arial" panose="020B0604020202020204" pitchFamily="34" charset="0"/>
              <a:buNone/>
            </a:pPr>
            <a:r>
              <a:rPr lang="zh-CN" altLang="en-US" sz="2400" b="1" dirty="0">
                <a:solidFill>
                  <a:srgbClr val="C00000"/>
                </a:solidFill>
                <a:latin typeface="+mn-lt"/>
                <a:ea typeface="微软雅黑" panose="020B0503020204020204" pitchFamily="34" charset="-122"/>
                <a:sym typeface="Times New Roman" panose="02020603050405020304" pitchFamily="18" charset="0"/>
              </a:rPr>
              <a:t>  提纲</a:t>
            </a:r>
          </a:p>
        </p:txBody>
      </p:sp>
      <p:sp>
        <p:nvSpPr>
          <p:cNvPr id="22" name="矩形 7"/>
          <p:cNvSpPr>
            <a:spLocks noChangeArrowheads="1"/>
          </p:cNvSpPr>
          <p:nvPr/>
        </p:nvSpPr>
        <p:spPr bwMode="auto">
          <a:xfrm>
            <a:off x="233846" y="1819764"/>
            <a:ext cx="7200000" cy="461665"/>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kumimoji="0" lang="zh-CN" altLang="en-US" sz="2000" b="1" dirty="0">
                <a:solidFill>
                  <a:srgbClr val="C00000"/>
                </a:solidFill>
                <a:latin typeface="+mn-lt"/>
                <a:ea typeface="微软雅黑" panose="020B0503020204020204" pitchFamily="34" charset="-122"/>
                <a:sym typeface="Calibri" panose="020F0502020204030204" pitchFamily="34" charset="0"/>
              </a:rPr>
              <a:t>二、回归分析</a:t>
            </a:r>
          </a:p>
        </p:txBody>
      </p:sp>
      <p:sp>
        <p:nvSpPr>
          <p:cNvPr id="24" name="矩形 7"/>
          <p:cNvSpPr>
            <a:spLocks noChangeArrowheads="1"/>
          </p:cNvSpPr>
          <p:nvPr/>
        </p:nvSpPr>
        <p:spPr bwMode="auto">
          <a:xfrm>
            <a:off x="233846" y="1042436"/>
            <a:ext cx="7200000" cy="430182"/>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a:lnSpc>
                <a:spcPct val="120000"/>
              </a:lnSpc>
            </a:pPr>
            <a:r>
              <a:rPr kumimoji="0" lang="zh-CN" altLang="en-US" sz="2000" b="1" dirty="0">
                <a:solidFill>
                  <a:srgbClr val="C00000"/>
                </a:solidFill>
                <a:latin typeface="+mn-lt"/>
                <a:ea typeface="微软雅黑" panose="020B0503020204020204" pitchFamily="34" charset="-122"/>
              </a:rPr>
              <a:t>一、机器学习基本概念</a:t>
            </a:r>
          </a:p>
        </p:txBody>
      </p:sp>
      <p:sp>
        <p:nvSpPr>
          <p:cNvPr id="8" name="矩形 7"/>
          <p:cNvSpPr>
            <a:spLocks noChangeArrowheads="1"/>
          </p:cNvSpPr>
          <p:nvPr/>
        </p:nvSpPr>
        <p:spPr bwMode="auto">
          <a:xfrm>
            <a:off x="233846" y="3374420"/>
            <a:ext cx="7200000" cy="461665"/>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kumimoji="0" lang="zh-CN" altLang="en-US" sz="2000" b="1" dirty="0">
                <a:solidFill>
                  <a:srgbClr val="C00000"/>
                </a:solidFill>
                <a:latin typeface="+mn-lt"/>
                <a:ea typeface="微软雅黑" panose="020B0503020204020204" pitchFamily="34" charset="-122"/>
                <a:sym typeface="Calibri" panose="020F0502020204030204" pitchFamily="34" charset="0"/>
              </a:rPr>
              <a:t>四、线性区别分析</a:t>
            </a:r>
          </a:p>
        </p:txBody>
      </p:sp>
      <p:sp>
        <p:nvSpPr>
          <p:cNvPr id="7" name="矩形 7"/>
          <p:cNvSpPr>
            <a:spLocks noChangeArrowheads="1"/>
          </p:cNvSpPr>
          <p:nvPr/>
        </p:nvSpPr>
        <p:spPr bwMode="auto">
          <a:xfrm>
            <a:off x="233846" y="2597092"/>
            <a:ext cx="7200000" cy="430182"/>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a:lnSpc>
                <a:spcPct val="120000"/>
              </a:lnSpc>
            </a:pPr>
            <a:r>
              <a:rPr kumimoji="0" lang="zh-CN" altLang="en-US" sz="2000" b="1" dirty="0">
                <a:solidFill>
                  <a:srgbClr val="00B0F0"/>
                </a:solidFill>
                <a:latin typeface="+mn-lt"/>
                <a:ea typeface="微软雅黑" panose="020B0503020204020204" pitchFamily="34" charset="-122"/>
                <a:sym typeface="Calibri" panose="020F0502020204030204" pitchFamily="34" charset="0"/>
              </a:rPr>
              <a:t>三、决策树</a:t>
            </a:r>
          </a:p>
        </p:txBody>
      </p:sp>
      <p:sp>
        <p:nvSpPr>
          <p:cNvPr id="9" name="矩形 8"/>
          <p:cNvSpPr>
            <a:spLocks noChangeArrowheads="1"/>
          </p:cNvSpPr>
          <p:nvPr/>
        </p:nvSpPr>
        <p:spPr bwMode="auto">
          <a:xfrm>
            <a:off x="233846" y="4151748"/>
            <a:ext cx="7200000" cy="461665"/>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kumimoji="0" lang="zh-CN" altLang="en-US" sz="2000" b="1" dirty="0">
                <a:solidFill>
                  <a:srgbClr val="C00000"/>
                </a:solidFill>
                <a:latin typeface="+mn-lt"/>
                <a:ea typeface="微软雅黑" panose="020B0503020204020204" pitchFamily="34" charset="-122"/>
                <a:sym typeface="Calibri" panose="020F0502020204030204" pitchFamily="34" charset="0"/>
              </a:rPr>
              <a:t>五、</a:t>
            </a:r>
            <a:r>
              <a:rPr kumimoji="0" lang="en-US" altLang="zh-CN" sz="2000" b="1" dirty="0">
                <a:solidFill>
                  <a:srgbClr val="C00000"/>
                </a:solidFill>
                <a:latin typeface="+mn-lt"/>
                <a:ea typeface="微软雅黑" panose="020B0503020204020204" pitchFamily="34" charset="-122"/>
                <a:sym typeface="Calibri" panose="020F0502020204030204" pitchFamily="34" charset="0"/>
              </a:rPr>
              <a:t>Ada Boosting</a:t>
            </a:r>
            <a:endParaRPr kumimoji="0" lang="zh-CN" altLang="en-US" sz="2000" b="1" dirty="0">
              <a:solidFill>
                <a:srgbClr val="C00000"/>
              </a:solidFill>
              <a:latin typeface="+mn-lt"/>
              <a:ea typeface="微软雅黑" panose="020B0503020204020204" pitchFamily="34" charset="-122"/>
              <a:sym typeface="Calibri" panose="020F0502020204030204" pitchFamily="34" charset="0"/>
            </a:endParaRPr>
          </a:p>
        </p:txBody>
      </p:sp>
      <p:sp>
        <p:nvSpPr>
          <p:cNvPr id="10" name="矩形 9"/>
          <p:cNvSpPr>
            <a:spLocks noChangeArrowheads="1"/>
          </p:cNvSpPr>
          <p:nvPr/>
        </p:nvSpPr>
        <p:spPr bwMode="auto">
          <a:xfrm>
            <a:off x="233846" y="4973126"/>
            <a:ext cx="7200000" cy="461665"/>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kumimoji="0" lang="zh-CN" altLang="en-US" sz="2000" b="1" dirty="0">
                <a:solidFill>
                  <a:srgbClr val="C00000"/>
                </a:solidFill>
                <a:latin typeface="+mn-lt"/>
                <a:ea typeface="微软雅黑" panose="020B0503020204020204" pitchFamily="34" charset="-122"/>
                <a:sym typeface="Calibri" panose="020F0502020204030204" pitchFamily="34" charset="0"/>
              </a:rPr>
              <a:t>六、支持向量机</a:t>
            </a:r>
          </a:p>
        </p:txBody>
      </p:sp>
      <p:sp>
        <p:nvSpPr>
          <p:cNvPr id="11" name="矩形 10">
            <a:extLst>
              <a:ext uri="{FF2B5EF4-FFF2-40B4-BE49-F238E27FC236}">
                <a16:creationId xmlns:a16="http://schemas.microsoft.com/office/drawing/2014/main" id="{2DC4A378-730D-4661-9E80-0245237989B6}"/>
              </a:ext>
            </a:extLst>
          </p:cNvPr>
          <p:cNvSpPr>
            <a:spLocks noChangeArrowheads="1"/>
          </p:cNvSpPr>
          <p:nvPr/>
        </p:nvSpPr>
        <p:spPr bwMode="auto">
          <a:xfrm>
            <a:off x="233846" y="5794504"/>
            <a:ext cx="7200000" cy="461665"/>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kumimoji="0" lang="zh-CN" altLang="en-US" sz="2000" b="1" dirty="0">
                <a:solidFill>
                  <a:srgbClr val="C00000"/>
                </a:solidFill>
                <a:latin typeface="+mn-lt"/>
                <a:ea typeface="微软雅黑" panose="020B0503020204020204" pitchFamily="34" charset="-122"/>
                <a:sym typeface="Calibri" panose="020F0502020204030204" pitchFamily="34" charset="0"/>
              </a:rPr>
              <a:t>七、生成学习模型</a:t>
            </a:r>
          </a:p>
        </p:txBody>
      </p:sp>
    </p:spTree>
    <p:extLst>
      <p:ext uri="{BB962C8B-B14F-4D97-AF65-F5344CB8AC3E}">
        <p14:creationId xmlns:p14="http://schemas.microsoft.com/office/powerpoint/2010/main" val="11002921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a:spLocks noGrp="1"/>
          </p:cNvSpPr>
          <p:nvPr>
            <p:ph type="title"/>
          </p:nvPr>
        </p:nvSpPr>
        <p:spPr>
          <a:xfrm>
            <a:off x="462844" y="273754"/>
            <a:ext cx="8376356" cy="657727"/>
          </a:xfrm>
        </p:spPr>
        <p:txBody>
          <a:bodyPr/>
          <a:lstStyle/>
          <a:p>
            <a:r>
              <a:rPr lang="zh-CN" altLang="en-US" sz="2800" dirty="0">
                <a:latin typeface="黑体" panose="02010609060101010101" pitchFamily="49" charset="-122"/>
                <a:ea typeface="黑体" panose="02010609060101010101" pitchFamily="49" charset="-122"/>
                <a:cs typeface="Times New Roman" panose="02020603050405020304" pitchFamily="18" charset="0"/>
              </a:rPr>
              <a:t>机器学习的分类</a:t>
            </a:r>
            <a:br>
              <a:rPr lang="en-US" altLang="zh-CN" sz="2800" dirty="0">
                <a:latin typeface="黑体" panose="02010609060101010101" pitchFamily="49" charset="-122"/>
                <a:ea typeface="黑体" panose="02010609060101010101" pitchFamily="49" charset="-122"/>
                <a:cs typeface="Times New Roman" panose="02020603050405020304" pitchFamily="18" charset="0"/>
              </a:rPr>
            </a:br>
            <a:endParaRPr lang="zh-CN" altLang="en-US" sz="2800" dirty="0">
              <a:latin typeface="黑体" panose="02010609060101010101" pitchFamily="49" charset="-122"/>
              <a:ea typeface="黑体" panose="02010609060101010101" pitchFamily="49" charset="-122"/>
              <a:cs typeface="Times New Roman" panose="02020603050405020304" pitchFamily="18" charset="0"/>
            </a:endParaRPr>
          </a:p>
        </p:txBody>
      </p:sp>
      <p:sp>
        <p:nvSpPr>
          <p:cNvPr id="33" name="圆角矩形 32"/>
          <p:cNvSpPr/>
          <p:nvPr/>
        </p:nvSpPr>
        <p:spPr>
          <a:xfrm>
            <a:off x="186327" y="1308299"/>
            <a:ext cx="5357701" cy="5191869"/>
          </a:xfrm>
          <a:prstGeom prst="roundRect">
            <a:avLst>
              <a:gd name="adj" fmla="val 10838"/>
            </a:avLst>
          </a:prstGeom>
          <a:solidFill>
            <a:srgbClr val="E7BB01">
              <a:lumMod val="40000"/>
              <a:lumOff val="60000"/>
            </a:srgbClr>
          </a:solidFill>
          <a:ln w="25400" cap="flat" cmpd="sng" algn="ctr">
            <a:solidFill>
              <a:srgbClr val="00E4A8">
                <a:shade val="50000"/>
              </a:srgbClr>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Tahoma"/>
              <a:ea typeface="宋体"/>
              <a:cs typeface="+mn-cs"/>
            </a:endParaRPr>
          </a:p>
        </p:txBody>
      </p:sp>
      <p:sp>
        <p:nvSpPr>
          <p:cNvPr id="34" name="圆角矩形 33"/>
          <p:cNvSpPr/>
          <p:nvPr/>
        </p:nvSpPr>
        <p:spPr bwMode="auto">
          <a:xfrm>
            <a:off x="363832" y="1745163"/>
            <a:ext cx="5015698" cy="1054812"/>
          </a:xfrm>
          <a:prstGeom prst="roundRect">
            <a:avLst/>
          </a:prstGeom>
          <a:gradFill rotWithShape="1">
            <a:gsLst>
              <a:gs pos="0">
                <a:srgbClr val="FFCF01">
                  <a:tint val="50000"/>
                  <a:satMod val="300000"/>
                </a:srgbClr>
              </a:gs>
              <a:gs pos="35000">
                <a:srgbClr val="FFCF01">
                  <a:tint val="37000"/>
                  <a:satMod val="300000"/>
                </a:srgbClr>
              </a:gs>
              <a:gs pos="100000">
                <a:srgbClr val="FFCF01">
                  <a:tint val="15000"/>
                  <a:satMod val="350000"/>
                </a:srgbClr>
              </a:gs>
            </a:gsLst>
            <a:lin ang="16200000" scaled="1"/>
          </a:gradFill>
          <a:ln w="9525" cap="flat" cmpd="sng" algn="ctr">
            <a:solidFill>
              <a:srgbClr val="FFCF01">
                <a:shade val="95000"/>
                <a:satMod val="105000"/>
              </a:srgbClr>
            </a:solidFill>
            <a:prstDash val="solid"/>
            <a:headEnd type="none" w="med" len="med"/>
            <a:tailEnd type="none" w="med" len="med"/>
          </a:ln>
          <a:effectLst>
            <a:outerShdw blurRad="40000" dist="20000" dir="5400000" rotWithShape="0">
              <a:srgbClr val="000000">
                <a:alpha val="38000"/>
              </a:srgbClr>
            </a:outerShdw>
          </a:effectLst>
          <a:scene3d>
            <a:camera prst="orthographicFront"/>
            <a:lightRig rig="threePt" dir="t"/>
          </a:scene3d>
          <a:sp3d>
            <a:bevelT w="190500" h="63500"/>
          </a:sp3d>
        </p:spPr>
        <p:txBody>
          <a:bodyPr wrap="none" tIns="0" bIns="0" anchor="ctr"/>
          <a:lstStyle/>
          <a:p>
            <a:pPr marL="0" marR="0" lvl="0" indent="0" defTabSz="914400" eaLnBrk="1" fontAlgn="base" latinLnBrk="0" hangingPunct="1">
              <a:lnSpc>
                <a:spcPct val="100000"/>
              </a:lnSpc>
              <a:spcBef>
                <a:spcPct val="0"/>
              </a:spcBef>
              <a:spcAft>
                <a:spcPct val="0"/>
              </a:spcAft>
              <a:buClrTx/>
              <a:buSzTx/>
              <a:buFontTx/>
              <a:buNone/>
              <a:tabLst/>
              <a:defRPr/>
            </a:pPr>
            <a:r>
              <a:rPr lang="zh-CN" altLang="en-US" sz="2400" b="1" kern="0" dirty="0">
                <a:solidFill>
                  <a:srgbClr val="C00000"/>
                </a:solidFill>
                <a:latin typeface="Times New Roman" pitchFamily="18" charset="0"/>
                <a:ea typeface="微软雅黑" pitchFamily="34" charset="-122"/>
                <a:cs typeface="Times New Roman" pitchFamily="18" charset="0"/>
              </a:rPr>
              <a:t>监督学习</a:t>
            </a:r>
            <a:r>
              <a:rPr lang="en-US" altLang="zh-CN" sz="2000" b="1" kern="0" dirty="0">
                <a:solidFill>
                  <a:srgbClr val="C00000"/>
                </a:solidFill>
                <a:latin typeface="Times New Roman" pitchFamily="18" charset="0"/>
                <a:ea typeface="微软雅黑" pitchFamily="34" charset="-122"/>
                <a:cs typeface="Times New Roman" pitchFamily="18" charset="0"/>
              </a:rPr>
              <a:t>(supervised learning)</a:t>
            </a:r>
            <a:endParaRPr kumimoji="0" lang="en-US" altLang="zh-CN" sz="2000" b="1" i="0" u="none" strike="noStrike" kern="0" cap="none" spc="0" normalizeH="0" baseline="0" noProof="0" dirty="0">
              <a:ln>
                <a:noFill/>
              </a:ln>
              <a:solidFill>
                <a:srgbClr val="C00000"/>
              </a:solidFill>
              <a:effectLst/>
              <a:uLnTx/>
              <a:uFillTx/>
              <a:latin typeface="Times New Roman" pitchFamily="18" charset="0"/>
              <a:ea typeface="微软雅黑" pitchFamily="34" charset="-122"/>
              <a:cs typeface="Times New Roman" pitchFamily="18" charset="0"/>
            </a:endParaRPr>
          </a:p>
          <a:p>
            <a:pPr marL="0" marR="0" lvl="0" indent="0" defTabSz="914400" eaLnBrk="1" fontAlgn="base" latinLnBrk="0" hangingPunct="1">
              <a:lnSpc>
                <a:spcPct val="100000"/>
              </a:lnSpc>
              <a:spcBef>
                <a:spcPct val="0"/>
              </a:spcBef>
              <a:spcAft>
                <a:spcPct val="0"/>
              </a:spcAft>
              <a:buClrTx/>
              <a:buSzTx/>
              <a:buFontTx/>
              <a:buNone/>
              <a:tabLst/>
              <a:defRPr/>
            </a:pPr>
            <a:r>
              <a:rPr kumimoji="0" lang="zh-CN" altLang="en-US" sz="2000" b="1" i="0" u="none" strike="noStrike" kern="0" cap="none" spc="0" normalizeH="0" baseline="0" noProof="0" dirty="0">
                <a:ln>
                  <a:noFill/>
                </a:ln>
                <a:solidFill>
                  <a:srgbClr val="0070C0"/>
                </a:solidFill>
                <a:effectLst/>
                <a:uLnTx/>
                <a:uFillTx/>
                <a:latin typeface="Times New Roman" pitchFamily="18" charset="0"/>
                <a:ea typeface="微软雅黑" pitchFamily="34" charset="-122"/>
                <a:cs typeface="Times New Roman" pitchFamily="18" charset="0"/>
              </a:rPr>
              <a:t>     数据有标签、一般为回归或分类等任务</a:t>
            </a:r>
            <a:endParaRPr kumimoji="0" lang="en-US" altLang="zh-CN" sz="2000" b="1" i="0" u="none" strike="noStrike" kern="0" cap="none" spc="0" normalizeH="0" baseline="0" noProof="0" dirty="0">
              <a:ln>
                <a:noFill/>
              </a:ln>
              <a:solidFill>
                <a:srgbClr val="0070C0"/>
              </a:solidFill>
              <a:effectLst/>
              <a:uLnTx/>
              <a:uFillTx/>
              <a:latin typeface="Times New Roman" pitchFamily="18" charset="0"/>
              <a:ea typeface="微软雅黑" pitchFamily="34" charset="-122"/>
              <a:cs typeface="Times New Roman" pitchFamily="18" charset="0"/>
            </a:endParaRPr>
          </a:p>
        </p:txBody>
      </p:sp>
      <p:sp>
        <p:nvSpPr>
          <p:cNvPr id="35" name="圆角矩形 34"/>
          <p:cNvSpPr/>
          <p:nvPr/>
        </p:nvSpPr>
        <p:spPr bwMode="auto">
          <a:xfrm>
            <a:off x="411332" y="3422573"/>
            <a:ext cx="4968198" cy="1045747"/>
          </a:xfrm>
          <a:prstGeom prst="roundRect">
            <a:avLst/>
          </a:prstGeom>
          <a:gradFill rotWithShape="1">
            <a:gsLst>
              <a:gs pos="0">
                <a:srgbClr val="FFCF01">
                  <a:tint val="50000"/>
                  <a:satMod val="300000"/>
                </a:srgbClr>
              </a:gs>
              <a:gs pos="35000">
                <a:srgbClr val="FFCF01">
                  <a:tint val="37000"/>
                  <a:satMod val="300000"/>
                </a:srgbClr>
              </a:gs>
              <a:gs pos="100000">
                <a:srgbClr val="FFCF01">
                  <a:tint val="15000"/>
                  <a:satMod val="350000"/>
                </a:srgbClr>
              </a:gs>
            </a:gsLst>
            <a:lin ang="16200000" scaled="1"/>
          </a:gradFill>
          <a:ln w="9525" cap="flat" cmpd="sng" algn="ctr">
            <a:solidFill>
              <a:srgbClr val="FFCF01">
                <a:shade val="95000"/>
                <a:satMod val="105000"/>
              </a:srgbClr>
            </a:solidFill>
            <a:prstDash val="solid"/>
            <a:headEnd type="none" w="med" len="med"/>
            <a:tailEnd type="none" w="med" len="med"/>
          </a:ln>
          <a:effectLst>
            <a:outerShdw blurRad="40000" dist="20000" dir="5400000" rotWithShape="0">
              <a:srgbClr val="000000">
                <a:alpha val="38000"/>
              </a:srgbClr>
            </a:outerShdw>
          </a:effectLst>
          <a:scene3d>
            <a:camera prst="orthographicFront"/>
            <a:lightRig rig="threePt" dir="t"/>
          </a:scene3d>
          <a:sp3d>
            <a:bevelT w="190500" h="63500"/>
          </a:sp3d>
        </p:spPr>
        <p:txBody>
          <a:bodyPr wrap="none" tIns="0" bIns="0" anchor="ctr"/>
          <a:lstStyle/>
          <a:p>
            <a:pPr fontAlgn="base">
              <a:spcBef>
                <a:spcPct val="0"/>
              </a:spcBef>
              <a:spcAft>
                <a:spcPct val="0"/>
              </a:spcAft>
              <a:defRPr/>
            </a:pPr>
            <a:r>
              <a:rPr kumimoji="0" lang="zh-CN" altLang="en-US" sz="2400" b="1" i="0" u="none" strike="noStrike" kern="0" cap="none" spc="0" normalizeH="0" baseline="0" noProof="0" dirty="0">
                <a:ln>
                  <a:noFill/>
                </a:ln>
                <a:solidFill>
                  <a:srgbClr val="C00000"/>
                </a:solidFill>
                <a:effectLst/>
                <a:uLnTx/>
                <a:uFillTx/>
                <a:latin typeface="Times New Roman" pitchFamily="18" charset="0"/>
                <a:ea typeface="微软雅黑" pitchFamily="34" charset="-122"/>
                <a:cs typeface="Times New Roman" pitchFamily="18" charset="0"/>
              </a:rPr>
              <a:t>无监督学习</a:t>
            </a:r>
            <a:r>
              <a:rPr lang="en-US" altLang="zh-CN" b="1" kern="0" dirty="0">
                <a:solidFill>
                  <a:srgbClr val="C00000"/>
                </a:solidFill>
                <a:latin typeface="Times New Roman" pitchFamily="18" charset="0"/>
                <a:ea typeface="微软雅黑" pitchFamily="34" charset="-122"/>
                <a:cs typeface="Times New Roman" pitchFamily="18" charset="0"/>
              </a:rPr>
              <a:t>(un-supervised learning)</a:t>
            </a:r>
            <a:endParaRPr kumimoji="0" lang="en-US" altLang="zh-CN" sz="1800" b="1" i="0" u="none" strike="noStrike" kern="0" cap="none" spc="0" normalizeH="0" baseline="0" noProof="0" dirty="0">
              <a:ln>
                <a:noFill/>
              </a:ln>
              <a:solidFill>
                <a:srgbClr val="0070C0"/>
              </a:solidFill>
              <a:effectLst/>
              <a:uLnTx/>
              <a:uFillTx/>
              <a:latin typeface="Times New Roman" pitchFamily="18" charset="0"/>
              <a:ea typeface="微软雅黑" pitchFamily="34" charset="-122"/>
              <a:cs typeface="Times New Roman" pitchFamily="18" charset="0"/>
            </a:endParaRPr>
          </a:p>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1800" b="1" i="0" u="none" strike="noStrike" kern="0" cap="none" spc="0" normalizeH="0" baseline="0" noProof="0" dirty="0">
                <a:ln>
                  <a:noFill/>
                </a:ln>
                <a:solidFill>
                  <a:srgbClr val="0070C0"/>
                </a:solidFill>
                <a:effectLst/>
                <a:uLnTx/>
                <a:uFillTx/>
                <a:latin typeface="Times New Roman" pitchFamily="18" charset="0"/>
                <a:ea typeface="微软雅黑" pitchFamily="34" charset="-122"/>
                <a:cs typeface="Times New Roman" pitchFamily="18" charset="0"/>
              </a:rPr>
              <a:t>  </a:t>
            </a:r>
            <a:r>
              <a:rPr kumimoji="0" lang="zh-CN" altLang="en-US" sz="2000" b="1" i="0" u="none" strike="noStrike" kern="0" cap="none" spc="0" normalizeH="0" baseline="0" noProof="0" dirty="0">
                <a:ln>
                  <a:noFill/>
                </a:ln>
                <a:solidFill>
                  <a:srgbClr val="0070C0"/>
                </a:solidFill>
                <a:effectLst/>
                <a:uLnTx/>
                <a:uFillTx/>
                <a:latin typeface="Times New Roman" pitchFamily="18" charset="0"/>
                <a:ea typeface="微软雅黑" pitchFamily="34" charset="-122"/>
                <a:cs typeface="Times New Roman" pitchFamily="18" charset="0"/>
              </a:rPr>
              <a:t>数据无标签、一般为聚类或若干降维任务</a:t>
            </a:r>
            <a:endParaRPr kumimoji="0" lang="en-US" altLang="zh-CN" sz="2000" b="1" i="0" u="none" strike="noStrike" kern="0" cap="none" spc="0" normalizeH="0" baseline="0" noProof="0" dirty="0">
              <a:ln>
                <a:noFill/>
              </a:ln>
              <a:solidFill>
                <a:srgbClr val="0070C0"/>
              </a:solidFill>
              <a:effectLst/>
              <a:uLnTx/>
              <a:uFillTx/>
              <a:latin typeface="Times New Roman" pitchFamily="18" charset="0"/>
              <a:ea typeface="微软雅黑" pitchFamily="34" charset="-122"/>
              <a:cs typeface="Times New Roman" pitchFamily="18" charset="0"/>
            </a:endParaRPr>
          </a:p>
        </p:txBody>
      </p:sp>
      <p:sp>
        <p:nvSpPr>
          <p:cNvPr id="36" name="圆角矩形 35"/>
          <p:cNvSpPr/>
          <p:nvPr/>
        </p:nvSpPr>
        <p:spPr bwMode="auto">
          <a:xfrm>
            <a:off x="456802" y="5034169"/>
            <a:ext cx="4922728" cy="1045747"/>
          </a:xfrm>
          <a:prstGeom prst="roundRect">
            <a:avLst/>
          </a:prstGeom>
          <a:gradFill rotWithShape="1">
            <a:gsLst>
              <a:gs pos="0">
                <a:srgbClr val="FFCF01">
                  <a:tint val="50000"/>
                  <a:satMod val="300000"/>
                </a:srgbClr>
              </a:gs>
              <a:gs pos="35000">
                <a:srgbClr val="FFCF01">
                  <a:tint val="37000"/>
                  <a:satMod val="300000"/>
                </a:srgbClr>
              </a:gs>
              <a:gs pos="100000">
                <a:srgbClr val="FFCF01">
                  <a:tint val="15000"/>
                  <a:satMod val="350000"/>
                </a:srgbClr>
              </a:gs>
            </a:gsLst>
            <a:lin ang="16200000" scaled="1"/>
          </a:gradFill>
          <a:ln w="9525" cap="flat" cmpd="sng" algn="ctr">
            <a:solidFill>
              <a:srgbClr val="FFCF01">
                <a:shade val="95000"/>
                <a:satMod val="105000"/>
              </a:srgbClr>
            </a:solidFill>
            <a:prstDash val="solid"/>
            <a:headEnd type="none" w="med" len="med"/>
            <a:tailEnd type="none" w="med" len="med"/>
          </a:ln>
          <a:effectLst>
            <a:outerShdw blurRad="40000" dist="20000" dir="5400000" rotWithShape="0">
              <a:srgbClr val="000000">
                <a:alpha val="38000"/>
              </a:srgbClr>
            </a:outerShdw>
          </a:effectLst>
          <a:scene3d>
            <a:camera prst="orthographicFront"/>
            <a:lightRig rig="threePt" dir="t"/>
          </a:scene3d>
          <a:sp3d>
            <a:bevelT w="190500" h="63500"/>
          </a:sp3d>
        </p:spPr>
        <p:txBody>
          <a:bodyPr wrap="none" tIns="0" bIns="0" anchor="ctr"/>
          <a:lstStyle/>
          <a:p>
            <a:pPr fontAlgn="base">
              <a:spcBef>
                <a:spcPct val="0"/>
              </a:spcBef>
              <a:spcAft>
                <a:spcPct val="0"/>
              </a:spcAft>
              <a:defRPr/>
            </a:pPr>
            <a:r>
              <a:rPr kumimoji="0" lang="zh-CN" altLang="en-US" sz="2400" b="1" i="0" u="none" strike="noStrike" kern="0" cap="none" spc="0" normalizeH="0" baseline="0" noProof="0" dirty="0">
                <a:ln>
                  <a:noFill/>
                </a:ln>
                <a:solidFill>
                  <a:srgbClr val="C00000"/>
                </a:solidFill>
                <a:effectLst/>
                <a:uLnTx/>
                <a:uFillTx/>
                <a:latin typeface="Times New Roman" pitchFamily="18" charset="0"/>
                <a:ea typeface="微软雅黑" pitchFamily="34" charset="-122"/>
                <a:cs typeface="Times New Roman" pitchFamily="18" charset="0"/>
              </a:rPr>
              <a:t>强化学习</a:t>
            </a:r>
            <a:r>
              <a:rPr lang="en-US" altLang="zh-CN" b="1" kern="0" dirty="0">
                <a:solidFill>
                  <a:srgbClr val="C00000"/>
                </a:solidFill>
                <a:latin typeface="Times New Roman" pitchFamily="18" charset="0"/>
                <a:ea typeface="微软雅黑" pitchFamily="34" charset="-122"/>
                <a:cs typeface="Times New Roman" pitchFamily="18" charset="0"/>
              </a:rPr>
              <a:t>(reinforcement learning)</a:t>
            </a:r>
          </a:p>
          <a:p>
            <a:pPr marL="0" marR="0" lvl="0" indent="0" defTabSz="914400" eaLnBrk="1" fontAlgn="base" latinLnBrk="0" hangingPunct="1">
              <a:lnSpc>
                <a:spcPct val="100000"/>
              </a:lnSpc>
              <a:spcBef>
                <a:spcPct val="0"/>
              </a:spcBef>
              <a:spcAft>
                <a:spcPct val="0"/>
              </a:spcAft>
              <a:buClrTx/>
              <a:buSzTx/>
              <a:buFontTx/>
              <a:buNone/>
              <a:tabLst/>
              <a:defRPr/>
            </a:pPr>
            <a:r>
              <a:rPr kumimoji="0" lang="zh-CN" altLang="en-US" sz="1800" b="1" i="0" u="none" strike="noStrike" kern="0" cap="none" spc="0" normalizeH="0" baseline="0" noProof="0" dirty="0">
                <a:ln>
                  <a:noFill/>
                </a:ln>
                <a:solidFill>
                  <a:srgbClr val="0070C0"/>
                </a:solidFill>
                <a:effectLst/>
                <a:uLnTx/>
                <a:uFillTx/>
                <a:latin typeface="Times New Roman" pitchFamily="18" charset="0"/>
                <a:ea typeface="微软雅黑" pitchFamily="34" charset="-122"/>
                <a:cs typeface="Times New Roman" pitchFamily="18" charset="0"/>
              </a:rPr>
              <a:t>序列数据决策学习，一般为与从环境交互中学习</a:t>
            </a:r>
            <a:endParaRPr kumimoji="0" lang="en-US" altLang="zh-CN" sz="2000" b="1" i="0" u="none" strike="noStrike" kern="0" cap="none" spc="0" normalizeH="0" baseline="0" noProof="0" dirty="0">
              <a:ln>
                <a:noFill/>
              </a:ln>
              <a:solidFill>
                <a:srgbClr val="0070C0"/>
              </a:solidFill>
              <a:effectLst/>
              <a:uLnTx/>
              <a:uFillTx/>
              <a:latin typeface="Times New Roman" pitchFamily="18" charset="0"/>
              <a:ea typeface="微软雅黑" pitchFamily="34" charset="-122"/>
              <a:cs typeface="Times New Roman" pitchFamily="18" charset="0"/>
            </a:endParaRPr>
          </a:p>
        </p:txBody>
      </p:sp>
      <p:sp>
        <p:nvSpPr>
          <p:cNvPr id="4" name="右大括号 3"/>
          <p:cNvSpPr/>
          <p:nvPr/>
        </p:nvSpPr>
        <p:spPr>
          <a:xfrm>
            <a:off x="5593282" y="2098402"/>
            <a:ext cx="427530" cy="1631665"/>
          </a:xfrm>
          <a:prstGeom prst="rightBrace">
            <a:avLst>
              <a:gd name="adj1" fmla="val 8333"/>
              <a:gd name="adj2" fmla="val 53882"/>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 name="矩形 4"/>
          <p:cNvSpPr/>
          <p:nvPr/>
        </p:nvSpPr>
        <p:spPr>
          <a:xfrm>
            <a:off x="5937688" y="2241664"/>
            <a:ext cx="3078087" cy="1077218"/>
          </a:xfrm>
          <a:prstGeom prst="rect">
            <a:avLst/>
          </a:prstGeom>
        </p:spPr>
        <p:txBody>
          <a:bodyPr wrap="none">
            <a:spAutoFit/>
          </a:bodyPr>
          <a:lstStyle/>
          <a:p>
            <a:r>
              <a:rPr lang="zh-CN" altLang="en-US" sz="2400" dirty="0">
                <a:latin typeface="黑体" panose="02010609060101010101" pitchFamily="49" charset="-122"/>
                <a:ea typeface="黑体" panose="02010609060101010101" pitchFamily="49" charset="-122"/>
              </a:rPr>
              <a:t>   半监督学习</a:t>
            </a:r>
            <a:endParaRPr lang="en-US" altLang="zh-CN" sz="2400" dirty="0">
              <a:latin typeface="黑体" panose="02010609060101010101" pitchFamily="49" charset="-122"/>
              <a:ea typeface="黑体" panose="02010609060101010101" pitchFamily="49" charset="-122"/>
            </a:endParaRPr>
          </a:p>
          <a:p>
            <a:pPr lvl="0"/>
            <a:r>
              <a:rPr lang="en-US" altLang="zh-CN" sz="2000" b="1" kern="0" dirty="0">
                <a:solidFill>
                  <a:srgbClr val="C00000"/>
                </a:solidFill>
                <a:latin typeface="Times New Roman" pitchFamily="18" charset="0"/>
                <a:ea typeface="微软雅黑" pitchFamily="34" charset="-122"/>
                <a:cs typeface="Times New Roman" pitchFamily="18" charset="0"/>
              </a:rPr>
              <a:t>(semi-supervised learning)</a:t>
            </a:r>
          </a:p>
          <a:p>
            <a:endParaRPr lang="zh-CN" altLang="en-US" sz="2000" b="1" kern="0" dirty="0">
              <a:solidFill>
                <a:srgbClr val="C00000"/>
              </a:solidFill>
              <a:latin typeface="Times New Roman" pitchFamily="18" charset="0"/>
              <a:ea typeface="微软雅黑" pitchFamily="34" charset="-122"/>
              <a:cs typeface="Times New Roman" pitchFamily="18" charset="0"/>
            </a:endParaRPr>
          </a:p>
        </p:txBody>
      </p:sp>
    </p:spTree>
    <p:extLst>
      <p:ext uri="{BB962C8B-B14F-4D97-AF65-F5344CB8AC3E}">
        <p14:creationId xmlns:p14="http://schemas.microsoft.com/office/powerpoint/2010/main" val="394167447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3">
            <a:extLst>
              <a:ext uri="{FF2B5EF4-FFF2-40B4-BE49-F238E27FC236}">
                <a16:creationId xmlns:a16="http://schemas.microsoft.com/office/drawing/2014/main" id="{5AE4498C-D467-4B6C-84A1-646F622D9ECC}"/>
              </a:ext>
            </a:extLst>
          </p:cNvPr>
          <p:cNvSpPr txBox="1">
            <a:spLocks/>
          </p:cNvSpPr>
          <p:nvPr/>
        </p:nvSpPr>
        <p:spPr>
          <a:xfrm>
            <a:off x="0" y="0"/>
            <a:ext cx="9144000" cy="817721"/>
          </a:xfrm>
          <a:prstGeom prst="rect">
            <a:avLst/>
          </a:prstGeom>
        </p:spPr>
        <p:txBody>
          <a:bodyPr vert="horz" lIns="91440" tIns="144000" rIns="91440" bIns="45720" rtlCol="0" anchor="ctr">
            <a:noAutofit/>
          </a:bodyPr>
          <a:lstStyle>
            <a:lvl1pPr algn="ctr" defTabSz="914400" rtl="0" eaLnBrk="1" latinLnBrk="0" hangingPunct="1">
              <a:lnSpc>
                <a:spcPct val="90000"/>
              </a:lnSpc>
              <a:spcBef>
                <a:spcPct val="0"/>
              </a:spcBef>
              <a:buNone/>
              <a:defRPr sz="3600" kern="1200">
                <a:solidFill>
                  <a:srgbClr val="C00000"/>
                </a:solidFill>
                <a:latin typeface="+mj-lt"/>
                <a:ea typeface="+mj-ea"/>
                <a:cs typeface="+mj-cs"/>
              </a:defRPr>
            </a:lvl1pPr>
          </a:lstStyle>
          <a:p>
            <a:endParaRPr lang="zh-CN" altLang="en-US"/>
          </a:p>
        </p:txBody>
      </p:sp>
      <p:sp>
        <p:nvSpPr>
          <p:cNvPr id="13" name="标题 1">
            <a:extLst>
              <a:ext uri="{FF2B5EF4-FFF2-40B4-BE49-F238E27FC236}">
                <a16:creationId xmlns:a16="http://schemas.microsoft.com/office/drawing/2014/main" id="{60FE5641-D8E9-436E-88E3-D0E72DA7FAED}"/>
              </a:ext>
            </a:extLst>
          </p:cNvPr>
          <p:cNvSpPr>
            <a:spLocks noGrp="1"/>
          </p:cNvSpPr>
          <p:nvPr>
            <p:ph type="title"/>
          </p:nvPr>
        </p:nvSpPr>
        <p:spPr>
          <a:xfrm>
            <a:off x="0" y="4763"/>
            <a:ext cx="9144000" cy="817562"/>
          </a:xfrm>
        </p:spPr>
        <p:txBody>
          <a:bodyPr/>
          <a:lstStyle/>
          <a:p>
            <a:pPr marL="0" defTabSz="914400" fontAlgn="base">
              <a:spcAft>
                <a:spcPct val="0"/>
              </a:spcAft>
              <a:defRPr/>
            </a:pPr>
            <a:r>
              <a:rPr lang="zh-CN" altLang="en-US" sz="2400" dirty="0">
                <a:latin typeface="Times New Roman" panose="02020603050405020304" pitchFamily="18" charset="0"/>
                <a:cs typeface="Times New Roman" panose="02020603050405020304" pitchFamily="18" charset="0"/>
              </a:rPr>
              <a:t>决策树</a:t>
            </a:r>
            <a:endParaRPr lang="zh-CN" altLang="en-US" sz="2400" kern="0" dirty="0">
              <a:solidFill>
                <a:srgbClr val="0070C0"/>
              </a:solidFill>
              <a:latin typeface="Times New Roman" pitchFamily="18" charset="0"/>
              <a:cs typeface="Times New Roman" pitchFamily="18" charset="0"/>
            </a:endParaRPr>
          </a:p>
        </p:txBody>
      </p:sp>
      <p:sp>
        <p:nvSpPr>
          <p:cNvPr id="6" name="文本框 5">
            <a:extLst>
              <a:ext uri="{FF2B5EF4-FFF2-40B4-BE49-F238E27FC236}">
                <a16:creationId xmlns:a16="http://schemas.microsoft.com/office/drawing/2014/main" id="{45BDF73F-6434-4A77-B4BA-D7B922BDB698}"/>
              </a:ext>
            </a:extLst>
          </p:cNvPr>
          <p:cNvSpPr txBox="1"/>
          <p:nvPr/>
        </p:nvSpPr>
        <p:spPr>
          <a:xfrm>
            <a:off x="679671" y="996027"/>
            <a:ext cx="7476186" cy="2169825"/>
          </a:xfrm>
          <a:prstGeom prst="rect">
            <a:avLst/>
          </a:prstGeom>
          <a:noFill/>
        </p:spPr>
        <p:txBody>
          <a:bodyPr wrap="square">
            <a:spAutoFit/>
          </a:bodyPr>
          <a:lstStyle/>
          <a:p>
            <a:pPr>
              <a:lnSpc>
                <a:spcPct val="150000"/>
              </a:lnSpc>
            </a:pPr>
            <a:r>
              <a:rPr lang="zh-CN" altLang="en-US" dirty="0">
                <a:latin typeface="Times New Roman" panose="02020603050405020304" pitchFamily="18" charset="0"/>
                <a:ea typeface="楷体" panose="02010609060101010101" pitchFamily="49" charset="-122"/>
                <a:cs typeface="Times New Roman" panose="02020603050405020304" pitchFamily="18" charset="0"/>
              </a:rPr>
              <a:t>决策树是一种通过树形结构来进行分类的方法。在决策树中，树形结构中每个非叶子节点表示对分类目标在某个属性上的一个判断，每个分支代表基于该属性做出的一个判断，最后树形结构中每个叶子节点代表一种分类结果，所以决策树可以看作是一系列以叶子节点为输出的决策规则（Decision Rules）[Quinlan 1987]。</a:t>
            </a:r>
          </a:p>
        </p:txBody>
      </p:sp>
      <p:pic>
        <p:nvPicPr>
          <p:cNvPr id="7" name="图片 6" descr="决策树">
            <a:extLst>
              <a:ext uri="{FF2B5EF4-FFF2-40B4-BE49-F238E27FC236}">
                <a16:creationId xmlns:a16="http://schemas.microsoft.com/office/drawing/2014/main" id="{6FECBB83-1ECB-429E-A14A-BFA9399DC78E}"/>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35480" y="3217786"/>
            <a:ext cx="5273040" cy="2560320"/>
          </a:xfrm>
          <a:prstGeom prst="rect">
            <a:avLst/>
          </a:prstGeom>
          <a:noFill/>
          <a:ln>
            <a:noFill/>
          </a:ln>
        </p:spPr>
      </p:pic>
    </p:spTree>
    <p:extLst>
      <p:ext uri="{BB962C8B-B14F-4D97-AF65-F5344CB8AC3E}">
        <p14:creationId xmlns:p14="http://schemas.microsoft.com/office/powerpoint/2010/main" val="196786961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98764" y="1244751"/>
            <a:ext cx="2350323" cy="461665"/>
          </a:xfrm>
          <a:prstGeom prst="rect">
            <a:avLst/>
          </a:prstGeom>
        </p:spPr>
        <p:txBody>
          <a:bodyPr wrap="none">
            <a:spAutoFit/>
          </a:bodyPr>
          <a:lstStyle/>
          <a:p>
            <a:r>
              <a:rPr lang="zh-CN" altLang="en-US" sz="2400" b="1" dirty="0">
                <a:latin typeface="+mn-ea"/>
                <a:cs typeface="Times New Roman" panose="02020603050405020304" pitchFamily="18" charset="0"/>
              </a:rPr>
              <a:t>决策树分类案例</a:t>
            </a:r>
          </a:p>
        </p:txBody>
      </p:sp>
      <p:sp>
        <p:nvSpPr>
          <p:cNvPr id="11" name="标题 3">
            <a:extLst>
              <a:ext uri="{FF2B5EF4-FFF2-40B4-BE49-F238E27FC236}">
                <a16:creationId xmlns:a16="http://schemas.microsoft.com/office/drawing/2014/main" id="{5AE4498C-D467-4B6C-84A1-646F622D9ECC}"/>
              </a:ext>
            </a:extLst>
          </p:cNvPr>
          <p:cNvSpPr txBox="1">
            <a:spLocks/>
          </p:cNvSpPr>
          <p:nvPr/>
        </p:nvSpPr>
        <p:spPr>
          <a:xfrm>
            <a:off x="0" y="0"/>
            <a:ext cx="9144000" cy="817721"/>
          </a:xfrm>
          <a:prstGeom prst="rect">
            <a:avLst/>
          </a:prstGeom>
        </p:spPr>
        <p:txBody>
          <a:bodyPr vert="horz" lIns="91440" tIns="144000" rIns="91440" bIns="45720" rtlCol="0" anchor="ctr">
            <a:noAutofit/>
          </a:bodyPr>
          <a:lstStyle>
            <a:lvl1pPr algn="ctr" defTabSz="914400" rtl="0" eaLnBrk="1" latinLnBrk="0" hangingPunct="1">
              <a:lnSpc>
                <a:spcPct val="90000"/>
              </a:lnSpc>
              <a:spcBef>
                <a:spcPct val="0"/>
              </a:spcBef>
              <a:buNone/>
              <a:defRPr sz="3600" kern="1200">
                <a:solidFill>
                  <a:srgbClr val="C00000"/>
                </a:solidFill>
                <a:latin typeface="+mj-lt"/>
                <a:ea typeface="+mj-ea"/>
                <a:cs typeface="+mj-cs"/>
              </a:defRPr>
            </a:lvl1pPr>
          </a:lstStyle>
          <a:p>
            <a:endParaRPr lang="zh-CN" altLang="en-US"/>
          </a:p>
        </p:txBody>
      </p:sp>
      <p:sp>
        <p:nvSpPr>
          <p:cNvPr id="13" name="标题 1">
            <a:extLst>
              <a:ext uri="{FF2B5EF4-FFF2-40B4-BE49-F238E27FC236}">
                <a16:creationId xmlns:a16="http://schemas.microsoft.com/office/drawing/2014/main" id="{60FE5641-D8E9-436E-88E3-D0E72DA7FAED}"/>
              </a:ext>
            </a:extLst>
          </p:cNvPr>
          <p:cNvSpPr>
            <a:spLocks noGrp="1"/>
          </p:cNvSpPr>
          <p:nvPr>
            <p:ph type="title"/>
          </p:nvPr>
        </p:nvSpPr>
        <p:spPr>
          <a:xfrm>
            <a:off x="0" y="4763"/>
            <a:ext cx="9144000" cy="817562"/>
          </a:xfrm>
        </p:spPr>
        <p:txBody>
          <a:bodyPr/>
          <a:lstStyle/>
          <a:p>
            <a:pPr marL="0" defTabSz="914400" fontAlgn="base">
              <a:spcAft>
                <a:spcPct val="0"/>
              </a:spcAft>
              <a:defRPr/>
            </a:pPr>
            <a:r>
              <a:rPr lang="zh-CN" altLang="en-US" sz="2400" dirty="0">
                <a:latin typeface="Times New Roman" panose="02020603050405020304" pitchFamily="18" charset="0"/>
                <a:cs typeface="Times New Roman" panose="02020603050405020304" pitchFamily="18" charset="0"/>
              </a:rPr>
              <a:t>决策树：</a:t>
            </a:r>
            <a:r>
              <a:rPr lang="zh-CN" altLang="en-US" sz="2400" kern="0" dirty="0">
                <a:solidFill>
                  <a:srgbClr val="0070C0"/>
                </a:solidFill>
                <a:latin typeface="Times New Roman" pitchFamily="18" charset="0"/>
                <a:cs typeface="Times New Roman" pitchFamily="18" charset="0"/>
              </a:rPr>
              <a:t>决策树分类案例</a:t>
            </a:r>
          </a:p>
        </p:txBody>
      </p:sp>
      <p:graphicFrame>
        <p:nvGraphicFramePr>
          <p:cNvPr id="2" name="表格 1">
            <a:extLst>
              <a:ext uri="{FF2B5EF4-FFF2-40B4-BE49-F238E27FC236}">
                <a16:creationId xmlns:a16="http://schemas.microsoft.com/office/drawing/2014/main" id="{C85FEFA4-E3D3-4811-9567-CE82BD1A2B9A}"/>
              </a:ext>
            </a:extLst>
          </p:cNvPr>
          <p:cNvGraphicFramePr>
            <a:graphicFrameLocks noGrp="1"/>
          </p:cNvGraphicFramePr>
          <p:nvPr>
            <p:extLst>
              <p:ext uri="{D42A27DB-BD31-4B8C-83A1-F6EECF244321}">
                <p14:modId xmlns:p14="http://schemas.microsoft.com/office/powerpoint/2010/main" val="2616816746"/>
              </p:ext>
            </p:extLst>
          </p:nvPr>
        </p:nvGraphicFramePr>
        <p:xfrm>
          <a:off x="1228004" y="2070133"/>
          <a:ext cx="6911442" cy="4047330"/>
        </p:xfrm>
        <a:graphic>
          <a:graphicData uri="http://schemas.openxmlformats.org/drawingml/2006/table">
            <a:tbl>
              <a:tblPr firstRow="1" firstCol="1" bandRow="1"/>
              <a:tblGrid>
                <a:gridCol w="1085536">
                  <a:extLst>
                    <a:ext uri="{9D8B030D-6E8A-4147-A177-3AD203B41FA5}">
                      <a16:colId xmlns:a16="http://schemas.microsoft.com/office/drawing/2014/main" val="1439815585"/>
                    </a:ext>
                  </a:extLst>
                </a:gridCol>
                <a:gridCol w="1085536">
                  <a:extLst>
                    <a:ext uri="{9D8B030D-6E8A-4147-A177-3AD203B41FA5}">
                      <a16:colId xmlns:a16="http://schemas.microsoft.com/office/drawing/2014/main" val="2609090061"/>
                    </a:ext>
                  </a:extLst>
                </a:gridCol>
                <a:gridCol w="1085536">
                  <a:extLst>
                    <a:ext uri="{9D8B030D-6E8A-4147-A177-3AD203B41FA5}">
                      <a16:colId xmlns:a16="http://schemas.microsoft.com/office/drawing/2014/main" val="468701403"/>
                    </a:ext>
                  </a:extLst>
                </a:gridCol>
                <a:gridCol w="1085536">
                  <a:extLst>
                    <a:ext uri="{9D8B030D-6E8A-4147-A177-3AD203B41FA5}">
                      <a16:colId xmlns:a16="http://schemas.microsoft.com/office/drawing/2014/main" val="2106885609"/>
                    </a:ext>
                  </a:extLst>
                </a:gridCol>
                <a:gridCol w="1086370">
                  <a:extLst>
                    <a:ext uri="{9D8B030D-6E8A-4147-A177-3AD203B41FA5}">
                      <a16:colId xmlns:a16="http://schemas.microsoft.com/office/drawing/2014/main" val="1710483605"/>
                    </a:ext>
                  </a:extLst>
                </a:gridCol>
                <a:gridCol w="1482928">
                  <a:extLst>
                    <a:ext uri="{9D8B030D-6E8A-4147-A177-3AD203B41FA5}">
                      <a16:colId xmlns:a16="http://schemas.microsoft.com/office/drawing/2014/main" val="4061262104"/>
                    </a:ext>
                  </a:extLst>
                </a:gridCol>
              </a:tblGrid>
              <a:tr h="269822">
                <a:tc>
                  <a:txBody>
                    <a:bodyPr/>
                    <a:lstStyle/>
                    <a:p>
                      <a:pPr algn="ctr">
                        <a:spcBef>
                          <a:spcPts val="1000"/>
                        </a:spcBef>
                        <a:spcAft>
                          <a:spcPts val="300"/>
                        </a:spcAft>
                      </a:pPr>
                      <a:r>
                        <a:rPr lang="zh-CN" sz="120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序号</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1000"/>
                        </a:spcBef>
                        <a:spcAft>
                          <a:spcPts val="300"/>
                        </a:spcAft>
                      </a:pPr>
                      <a:r>
                        <a:rPr lang="zh-CN" sz="120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年龄</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1000"/>
                        </a:spcBef>
                        <a:spcAft>
                          <a:spcPts val="300"/>
                        </a:spcAft>
                      </a:pPr>
                      <a:r>
                        <a:rPr lang="zh-CN" sz="120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银行流水</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1000"/>
                        </a:spcBef>
                        <a:spcAft>
                          <a:spcPts val="300"/>
                        </a:spcAft>
                      </a:pPr>
                      <a:r>
                        <a:rPr lang="zh-CN" sz="120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是否结婚</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1000"/>
                        </a:spcBef>
                        <a:spcAft>
                          <a:spcPts val="300"/>
                        </a:spcAft>
                      </a:pPr>
                      <a:r>
                        <a:rPr lang="zh-CN" sz="120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拥有房产</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1000"/>
                        </a:spcBef>
                        <a:spcAft>
                          <a:spcPts val="300"/>
                        </a:spcAft>
                      </a:pPr>
                      <a:r>
                        <a:rPr lang="zh-CN" sz="120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是否给予贷款</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53266386"/>
                  </a:ext>
                </a:extLst>
              </a:tr>
              <a:tr h="269822">
                <a:tc>
                  <a:txBody>
                    <a:bodyPr/>
                    <a:lstStyle/>
                    <a:p>
                      <a:pPr algn="ctr">
                        <a:spcBef>
                          <a:spcPts val="1000"/>
                        </a:spcBef>
                        <a:spcAft>
                          <a:spcPts val="300"/>
                        </a:spcAft>
                      </a:pPr>
                      <a:r>
                        <a:rPr lang="en-US" sz="120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1</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1000"/>
                        </a:spcBef>
                        <a:spcAft>
                          <a:spcPts val="300"/>
                        </a:spcAft>
                      </a:pPr>
                      <a:r>
                        <a:rPr lang="en-US" sz="120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&gt;30</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1000"/>
                        </a:spcBef>
                        <a:spcAft>
                          <a:spcPts val="300"/>
                        </a:spcAft>
                      </a:pPr>
                      <a:r>
                        <a:rPr lang="zh-CN" sz="120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高</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1000"/>
                        </a:spcBef>
                        <a:spcAft>
                          <a:spcPts val="300"/>
                        </a:spcAft>
                      </a:pPr>
                      <a:r>
                        <a:rPr lang="zh-CN" sz="120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否</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1000"/>
                        </a:spcBef>
                        <a:spcAft>
                          <a:spcPts val="300"/>
                        </a:spcAft>
                      </a:pPr>
                      <a:r>
                        <a:rPr lang="zh-CN" sz="120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是</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1000"/>
                        </a:spcBef>
                        <a:spcAft>
                          <a:spcPts val="300"/>
                        </a:spcAft>
                      </a:pPr>
                      <a:r>
                        <a:rPr lang="zh-CN" sz="120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否</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4416213"/>
                  </a:ext>
                </a:extLst>
              </a:tr>
              <a:tr h="269822">
                <a:tc>
                  <a:txBody>
                    <a:bodyPr/>
                    <a:lstStyle/>
                    <a:p>
                      <a:pPr algn="ctr">
                        <a:spcBef>
                          <a:spcPts val="1000"/>
                        </a:spcBef>
                        <a:spcAft>
                          <a:spcPts val="300"/>
                        </a:spcAft>
                      </a:pPr>
                      <a:r>
                        <a:rPr lang="en-US" sz="120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2</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1000"/>
                        </a:spcBef>
                        <a:spcAft>
                          <a:spcPts val="300"/>
                        </a:spcAft>
                      </a:pPr>
                      <a:r>
                        <a:rPr lang="en-US" sz="120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&gt;30</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1000"/>
                        </a:spcBef>
                        <a:spcAft>
                          <a:spcPts val="300"/>
                        </a:spcAft>
                      </a:pPr>
                      <a:r>
                        <a:rPr lang="zh-CN" sz="120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高</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1000"/>
                        </a:spcBef>
                        <a:spcAft>
                          <a:spcPts val="300"/>
                        </a:spcAft>
                      </a:pPr>
                      <a:r>
                        <a:rPr lang="zh-CN" sz="120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否</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1000"/>
                        </a:spcBef>
                        <a:spcAft>
                          <a:spcPts val="300"/>
                        </a:spcAft>
                      </a:pPr>
                      <a:r>
                        <a:rPr lang="zh-CN" sz="120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否</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1000"/>
                        </a:spcBef>
                        <a:spcAft>
                          <a:spcPts val="300"/>
                        </a:spcAft>
                      </a:pPr>
                      <a:r>
                        <a:rPr lang="zh-CN" sz="120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否</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67333816"/>
                  </a:ext>
                </a:extLst>
              </a:tr>
              <a:tr h="269822">
                <a:tc>
                  <a:txBody>
                    <a:bodyPr/>
                    <a:lstStyle/>
                    <a:p>
                      <a:pPr algn="ctr">
                        <a:spcBef>
                          <a:spcPts val="1000"/>
                        </a:spcBef>
                        <a:spcAft>
                          <a:spcPts val="300"/>
                        </a:spcAft>
                      </a:pPr>
                      <a:r>
                        <a:rPr lang="en-US" sz="120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3</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1000"/>
                        </a:spcBef>
                        <a:spcAft>
                          <a:spcPts val="300"/>
                        </a:spcAft>
                      </a:pPr>
                      <a:r>
                        <a:rPr lang="en-US" sz="120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20~30</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1000"/>
                        </a:spcBef>
                        <a:spcAft>
                          <a:spcPts val="300"/>
                        </a:spcAft>
                      </a:pPr>
                      <a:r>
                        <a:rPr lang="zh-CN" sz="120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高</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1000"/>
                        </a:spcBef>
                        <a:spcAft>
                          <a:spcPts val="300"/>
                        </a:spcAft>
                      </a:pPr>
                      <a:r>
                        <a:rPr lang="zh-CN" sz="120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否</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1000"/>
                        </a:spcBef>
                        <a:spcAft>
                          <a:spcPts val="300"/>
                        </a:spcAft>
                      </a:pPr>
                      <a:r>
                        <a:rPr lang="zh-CN" sz="120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是</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1000"/>
                        </a:spcBef>
                        <a:spcAft>
                          <a:spcPts val="300"/>
                        </a:spcAft>
                      </a:pPr>
                      <a:r>
                        <a:rPr lang="zh-CN" sz="120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是</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51912628"/>
                  </a:ext>
                </a:extLst>
              </a:tr>
              <a:tr h="269822">
                <a:tc>
                  <a:txBody>
                    <a:bodyPr/>
                    <a:lstStyle/>
                    <a:p>
                      <a:pPr algn="ctr">
                        <a:spcBef>
                          <a:spcPts val="1000"/>
                        </a:spcBef>
                        <a:spcAft>
                          <a:spcPts val="300"/>
                        </a:spcAft>
                      </a:pPr>
                      <a:r>
                        <a:rPr lang="en-US" sz="120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4</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1000"/>
                        </a:spcBef>
                        <a:spcAft>
                          <a:spcPts val="300"/>
                        </a:spcAft>
                      </a:pPr>
                      <a:r>
                        <a:rPr lang="en-US" sz="120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&lt;20</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1000"/>
                        </a:spcBef>
                        <a:spcAft>
                          <a:spcPts val="300"/>
                        </a:spcAft>
                      </a:pPr>
                      <a:r>
                        <a:rPr lang="zh-CN" sz="120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中</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1000"/>
                        </a:spcBef>
                        <a:spcAft>
                          <a:spcPts val="300"/>
                        </a:spcAft>
                      </a:pPr>
                      <a:r>
                        <a:rPr lang="zh-CN" sz="120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否</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1000"/>
                        </a:spcBef>
                        <a:spcAft>
                          <a:spcPts val="300"/>
                        </a:spcAft>
                      </a:pPr>
                      <a:r>
                        <a:rPr lang="zh-CN" sz="120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是</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1000"/>
                        </a:spcBef>
                        <a:spcAft>
                          <a:spcPts val="300"/>
                        </a:spcAft>
                      </a:pPr>
                      <a:r>
                        <a:rPr lang="zh-CN" sz="120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是</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78608393"/>
                  </a:ext>
                </a:extLst>
              </a:tr>
              <a:tr h="269822">
                <a:tc>
                  <a:txBody>
                    <a:bodyPr/>
                    <a:lstStyle/>
                    <a:p>
                      <a:pPr algn="ctr">
                        <a:spcBef>
                          <a:spcPts val="1000"/>
                        </a:spcBef>
                        <a:spcAft>
                          <a:spcPts val="300"/>
                        </a:spcAft>
                      </a:pPr>
                      <a:r>
                        <a:rPr lang="en-US" sz="120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5</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1000"/>
                        </a:spcBef>
                        <a:spcAft>
                          <a:spcPts val="300"/>
                        </a:spcAft>
                      </a:pPr>
                      <a:r>
                        <a:rPr lang="en-US" sz="120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&lt;20</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1000"/>
                        </a:spcBef>
                        <a:spcAft>
                          <a:spcPts val="300"/>
                        </a:spcAft>
                      </a:pPr>
                      <a:r>
                        <a:rPr lang="zh-CN" sz="120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低</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1000"/>
                        </a:spcBef>
                        <a:spcAft>
                          <a:spcPts val="300"/>
                        </a:spcAft>
                      </a:pPr>
                      <a:r>
                        <a:rPr lang="zh-CN" sz="120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否</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1000"/>
                        </a:spcBef>
                        <a:spcAft>
                          <a:spcPts val="300"/>
                        </a:spcAft>
                      </a:pPr>
                      <a:r>
                        <a:rPr lang="zh-CN" sz="120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是</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1000"/>
                        </a:spcBef>
                        <a:spcAft>
                          <a:spcPts val="300"/>
                        </a:spcAft>
                      </a:pPr>
                      <a:r>
                        <a:rPr lang="zh-CN" sz="120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是</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84314144"/>
                  </a:ext>
                </a:extLst>
              </a:tr>
              <a:tr h="269822">
                <a:tc>
                  <a:txBody>
                    <a:bodyPr/>
                    <a:lstStyle/>
                    <a:p>
                      <a:pPr algn="ctr">
                        <a:spcBef>
                          <a:spcPts val="1000"/>
                        </a:spcBef>
                        <a:spcAft>
                          <a:spcPts val="300"/>
                        </a:spcAft>
                      </a:pPr>
                      <a:r>
                        <a:rPr lang="en-US" sz="120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6</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1000"/>
                        </a:spcBef>
                        <a:spcAft>
                          <a:spcPts val="300"/>
                        </a:spcAft>
                      </a:pPr>
                      <a:r>
                        <a:rPr lang="en-US" sz="120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&lt;20</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1000"/>
                        </a:spcBef>
                        <a:spcAft>
                          <a:spcPts val="300"/>
                        </a:spcAft>
                      </a:pPr>
                      <a:r>
                        <a:rPr lang="zh-CN" sz="120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低</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1000"/>
                        </a:spcBef>
                        <a:spcAft>
                          <a:spcPts val="300"/>
                        </a:spcAft>
                      </a:pPr>
                      <a:r>
                        <a:rPr lang="zh-CN" sz="120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是</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1000"/>
                        </a:spcBef>
                        <a:spcAft>
                          <a:spcPts val="300"/>
                        </a:spcAft>
                      </a:pPr>
                      <a:r>
                        <a:rPr lang="zh-CN" sz="120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否</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1000"/>
                        </a:spcBef>
                        <a:spcAft>
                          <a:spcPts val="300"/>
                        </a:spcAft>
                      </a:pPr>
                      <a:r>
                        <a:rPr lang="zh-CN" sz="120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否</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40910984"/>
                  </a:ext>
                </a:extLst>
              </a:tr>
              <a:tr h="269822">
                <a:tc>
                  <a:txBody>
                    <a:bodyPr/>
                    <a:lstStyle/>
                    <a:p>
                      <a:pPr algn="ctr">
                        <a:spcBef>
                          <a:spcPts val="1000"/>
                        </a:spcBef>
                        <a:spcAft>
                          <a:spcPts val="300"/>
                        </a:spcAft>
                      </a:pPr>
                      <a:r>
                        <a:rPr lang="en-US" sz="120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7</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1000"/>
                        </a:spcBef>
                        <a:spcAft>
                          <a:spcPts val="300"/>
                        </a:spcAft>
                      </a:pPr>
                      <a:r>
                        <a:rPr lang="en-US" sz="120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20~30</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1000"/>
                        </a:spcBef>
                        <a:spcAft>
                          <a:spcPts val="300"/>
                        </a:spcAft>
                      </a:pPr>
                      <a:r>
                        <a:rPr lang="zh-CN" sz="120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低</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1000"/>
                        </a:spcBef>
                        <a:spcAft>
                          <a:spcPts val="300"/>
                        </a:spcAft>
                      </a:pPr>
                      <a:r>
                        <a:rPr lang="zh-CN" sz="120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是</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1000"/>
                        </a:spcBef>
                        <a:spcAft>
                          <a:spcPts val="300"/>
                        </a:spcAft>
                      </a:pPr>
                      <a:r>
                        <a:rPr lang="zh-CN" sz="120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否</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1000"/>
                        </a:spcBef>
                        <a:spcAft>
                          <a:spcPts val="300"/>
                        </a:spcAft>
                      </a:pPr>
                      <a:r>
                        <a:rPr lang="zh-CN" sz="120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是</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6582789"/>
                  </a:ext>
                </a:extLst>
              </a:tr>
              <a:tr h="269822">
                <a:tc>
                  <a:txBody>
                    <a:bodyPr/>
                    <a:lstStyle/>
                    <a:p>
                      <a:pPr algn="ctr">
                        <a:spcBef>
                          <a:spcPts val="1000"/>
                        </a:spcBef>
                        <a:spcAft>
                          <a:spcPts val="300"/>
                        </a:spcAft>
                      </a:pPr>
                      <a:r>
                        <a:rPr lang="en-US" sz="120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8</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1000"/>
                        </a:spcBef>
                        <a:spcAft>
                          <a:spcPts val="300"/>
                        </a:spcAft>
                      </a:pPr>
                      <a:r>
                        <a:rPr lang="en-US" sz="120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&gt;30</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1000"/>
                        </a:spcBef>
                        <a:spcAft>
                          <a:spcPts val="300"/>
                        </a:spcAft>
                      </a:pPr>
                      <a:r>
                        <a:rPr lang="zh-CN" sz="120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中</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1000"/>
                        </a:spcBef>
                        <a:spcAft>
                          <a:spcPts val="300"/>
                        </a:spcAft>
                      </a:pPr>
                      <a:r>
                        <a:rPr lang="zh-CN" sz="120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否</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1000"/>
                        </a:spcBef>
                        <a:spcAft>
                          <a:spcPts val="300"/>
                        </a:spcAft>
                      </a:pPr>
                      <a:r>
                        <a:rPr lang="zh-CN" sz="120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是</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1000"/>
                        </a:spcBef>
                        <a:spcAft>
                          <a:spcPts val="300"/>
                        </a:spcAft>
                      </a:pPr>
                      <a:r>
                        <a:rPr lang="zh-CN" sz="120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否</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42540137"/>
                  </a:ext>
                </a:extLst>
              </a:tr>
              <a:tr h="269822">
                <a:tc>
                  <a:txBody>
                    <a:bodyPr/>
                    <a:lstStyle/>
                    <a:p>
                      <a:pPr algn="ctr">
                        <a:spcBef>
                          <a:spcPts val="1000"/>
                        </a:spcBef>
                        <a:spcAft>
                          <a:spcPts val="300"/>
                        </a:spcAft>
                      </a:pPr>
                      <a:r>
                        <a:rPr lang="en-US" sz="120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9</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1000"/>
                        </a:spcBef>
                        <a:spcAft>
                          <a:spcPts val="300"/>
                        </a:spcAft>
                      </a:pPr>
                      <a:r>
                        <a:rPr lang="en-US" sz="120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&gt;30</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1000"/>
                        </a:spcBef>
                        <a:spcAft>
                          <a:spcPts val="300"/>
                        </a:spcAft>
                      </a:pPr>
                      <a:r>
                        <a:rPr lang="zh-CN" sz="120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低</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1000"/>
                        </a:spcBef>
                        <a:spcAft>
                          <a:spcPts val="300"/>
                        </a:spcAft>
                      </a:pPr>
                      <a:r>
                        <a:rPr lang="zh-CN" sz="120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是</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1000"/>
                        </a:spcBef>
                        <a:spcAft>
                          <a:spcPts val="300"/>
                        </a:spcAft>
                      </a:pPr>
                      <a:r>
                        <a:rPr lang="zh-CN" sz="120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是</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1000"/>
                        </a:spcBef>
                        <a:spcAft>
                          <a:spcPts val="300"/>
                        </a:spcAft>
                      </a:pPr>
                      <a:r>
                        <a:rPr lang="zh-CN" sz="120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是</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95294207"/>
                  </a:ext>
                </a:extLst>
              </a:tr>
              <a:tr h="269822">
                <a:tc>
                  <a:txBody>
                    <a:bodyPr/>
                    <a:lstStyle/>
                    <a:p>
                      <a:pPr algn="ctr">
                        <a:spcBef>
                          <a:spcPts val="1000"/>
                        </a:spcBef>
                        <a:spcAft>
                          <a:spcPts val="300"/>
                        </a:spcAft>
                      </a:pPr>
                      <a:r>
                        <a:rPr lang="en-US" sz="120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10</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1000"/>
                        </a:spcBef>
                        <a:spcAft>
                          <a:spcPts val="300"/>
                        </a:spcAft>
                      </a:pPr>
                      <a:r>
                        <a:rPr lang="en-US" sz="120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&lt;20</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1000"/>
                        </a:spcBef>
                        <a:spcAft>
                          <a:spcPts val="300"/>
                        </a:spcAft>
                      </a:pPr>
                      <a:r>
                        <a:rPr lang="zh-CN" sz="120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中</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1000"/>
                        </a:spcBef>
                        <a:spcAft>
                          <a:spcPts val="300"/>
                        </a:spcAft>
                      </a:pPr>
                      <a:r>
                        <a:rPr lang="zh-CN" sz="120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否</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1000"/>
                        </a:spcBef>
                        <a:spcAft>
                          <a:spcPts val="300"/>
                        </a:spcAft>
                      </a:pPr>
                      <a:r>
                        <a:rPr lang="zh-CN" sz="120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是</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1000"/>
                        </a:spcBef>
                        <a:spcAft>
                          <a:spcPts val="300"/>
                        </a:spcAft>
                      </a:pPr>
                      <a:r>
                        <a:rPr lang="zh-CN" sz="120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是</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11433319"/>
                  </a:ext>
                </a:extLst>
              </a:tr>
              <a:tr h="269822">
                <a:tc>
                  <a:txBody>
                    <a:bodyPr/>
                    <a:lstStyle/>
                    <a:p>
                      <a:pPr algn="ctr">
                        <a:spcBef>
                          <a:spcPts val="1000"/>
                        </a:spcBef>
                        <a:spcAft>
                          <a:spcPts val="300"/>
                        </a:spcAft>
                      </a:pPr>
                      <a:r>
                        <a:rPr lang="en-US" sz="120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11</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1000"/>
                        </a:spcBef>
                        <a:spcAft>
                          <a:spcPts val="300"/>
                        </a:spcAft>
                      </a:pPr>
                      <a:r>
                        <a:rPr lang="en-US" sz="120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&gt;30</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1000"/>
                        </a:spcBef>
                        <a:spcAft>
                          <a:spcPts val="300"/>
                        </a:spcAft>
                      </a:pPr>
                      <a:r>
                        <a:rPr lang="zh-CN" sz="120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中</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1000"/>
                        </a:spcBef>
                        <a:spcAft>
                          <a:spcPts val="300"/>
                        </a:spcAft>
                      </a:pPr>
                      <a:r>
                        <a:rPr lang="zh-CN" sz="120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是</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1000"/>
                        </a:spcBef>
                        <a:spcAft>
                          <a:spcPts val="300"/>
                        </a:spcAft>
                      </a:pPr>
                      <a:r>
                        <a:rPr lang="zh-CN" sz="120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否</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1000"/>
                        </a:spcBef>
                        <a:spcAft>
                          <a:spcPts val="300"/>
                        </a:spcAft>
                      </a:pPr>
                      <a:r>
                        <a:rPr lang="zh-CN" sz="120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是</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62122424"/>
                  </a:ext>
                </a:extLst>
              </a:tr>
              <a:tr h="269822">
                <a:tc>
                  <a:txBody>
                    <a:bodyPr/>
                    <a:lstStyle/>
                    <a:p>
                      <a:pPr algn="ctr">
                        <a:spcBef>
                          <a:spcPts val="1000"/>
                        </a:spcBef>
                        <a:spcAft>
                          <a:spcPts val="300"/>
                        </a:spcAft>
                      </a:pPr>
                      <a:r>
                        <a:rPr lang="en-US" sz="120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12</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1000"/>
                        </a:spcBef>
                        <a:spcAft>
                          <a:spcPts val="300"/>
                        </a:spcAft>
                      </a:pPr>
                      <a:r>
                        <a:rPr lang="en-US" sz="120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20~30</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1000"/>
                        </a:spcBef>
                        <a:spcAft>
                          <a:spcPts val="300"/>
                        </a:spcAft>
                      </a:pPr>
                      <a:r>
                        <a:rPr lang="zh-CN" sz="120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中</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1000"/>
                        </a:spcBef>
                        <a:spcAft>
                          <a:spcPts val="300"/>
                        </a:spcAft>
                      </a:pPr>
                      <a:r>
                        <a:rPr lang="zh-CN" sz="120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否</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1000"/>
                        </a:spcBef>
                        <a:spcAft>
                          <a:spcPts val="300"/>
                        </a:spcAft>
                      </a:pPr>
                      <a:r>
                        <a:rPr lang="zh-CN" sz="120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否</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1000"/>
                        </a:spcBef>
                        <a:spcAft>
                          <a:spcPts val="300"/>
                        </a:spcAft>
                      </a:pPr>
                      <a:r>
                        <a:rPr lang="zh-CN" sz="120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是</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10988553"/>
                  </a:ext>
                </a:extLst>
              </a:tr>
              <a:tr h="269822">
                <a:tc>
                  <a:txBody>
                    <a:bodyPr/>
                    <a:lstStyle/>
                    <a:p>
                      <a:pPr algn="ctr">
                        <a:spcBef>
                          <a:spcPts val="1000"/>
                        </a:spcBef>
                        <a:spcAft>
                          <a:spcPts val="300"/>
                        </a:spcAft>
                      </a:pPr>
                      <a:r>
                        <a:rPr lang="en-US" sz="120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13</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1000"/>
                        </a:spcBef>
                        <a:spcAft>
                          <a:spcPts val="300"/>
                        </a:spcAft>
                      </a:pPr>
                      <a:r>
                        <a:rPr lang="en-US" sz="120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20~30</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1000"/>
                        </a:spcBef>
                        <a:spcAft>
                          <a:spcPts val="300"/>
                        </a:spcAft>
                      </a:pPr>
                      <a:r>
                        <a:rPr lang="zh-CN" sz="120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高</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1000"/>
                        </a:spcBef>
                        <a:spcAft>
                          <a:spcPts val="300"/>
                        </a:spcAft>
                      </a:pPr>
                      <a:r>
                        <a:rPr lang="zh-CN" sz="120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是</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1000"/>
                        </a:spcBef>
                        <a:spcAft>
                          <a:spcPts val="300"/>
                        </a:spcAft>
                      </a:pPr>
                      <a:r>
                        <a:rPr lang="zh-CN" sz="120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是</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1000"/>
                        </a:spcBef>
                        <a:spcAft>
                          <a:spcPts val="300"/>
                        </a:spcAft>
                      </a:pPr>
                      <a:r>
                        <a:rPr lang="zh-CN" sz="120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是</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05660042"/>
                  </a:ext>
                </a:extLst>
              </a:tr>
              <a:tr h="269822">
                <a:tc>
                  <a:txBody>
                    <a:bodyPr/>
                    <a:lstStyle/>
                    <a:p>
                      <a:pPr algn="ctr">
                        <a:spcBef>
                          <a:spcPts val="1000"/>
                        </a:spcBef>
                        <a:spcAft>
                          <a:spcPts val="300"/>
                        </a:spcAft>
                      </a:pPr>
                      <a:r>
                        <a:rPr lang="en-US" sz="12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14</a:t>
                      </a:r>
                      <a:endParaRPr lang="zh-CN" sz="1200" dirty="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1000"/>
                        </a:spcBef>
                        <a:spcAft>
                          <a:spcPts val="300"/>
                        </a:spcAft>
                      </a:pPr>
                      <a:r>
                        <a:rPr lang="en-US" sz="120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&lt;20</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1000"/>
                        </a:spcBef>
                        <a:spcAft>
                          <a:spcPts val="300"/>
                        </a:spcAft>
                      </a:pPr>
                      <a:r>
                        <a:rPr lang="zh-CN" sz="120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中</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1000"/>
                        </a:spcBef>
                        <a:spcAft>
                          <a:spcPts val="300"/>
                        </a:spcAft>
                      </a:pPr>
                      <a:r>
                        <a:rPr lang="zh-CN" sz="120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否</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1000"/>
                        </a:spcBef>
                        <a:spcAft>
                          <a:spcPts val="300"/>
                        </a:spcAft>
                      </a:pPr>
                      <a:r>
                        <a:rPr lang="zh-CN" sz="120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否</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1000"/>
                        </a:spcBef>
                        <a:spcAft>
                          <a:spcPts val="300"/>
                        </a:spcAft>
                      </a:pPr>
                      <a:r>
                        <a:rPr lang="zh-CN" sz="12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否</a:t>
                      </a:r>
                      <a:endParaRPr lang="zh-CN" sz="1200" dirty="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63253527"/>
                  </a:ext>
                </a:extLst>
              </a:tr>
            </a:tbl>
          </a:graphicData>
        </a:graphic>
      </p:graphicFrame>
    </p:spTree>
    <p:extLst>
      <p:ext uri="{BB962C8B-B14F-4D97-AF65-F5344CB8AC3E}">
        <p14:creationId xmlns:p14="http://schemas.microsoft.com/office/powerpoint/2010/main" val="234554937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3">
            <a:extLst>
              <a:ext uri="{FF2B5EF4-FFF2-40B4-BE49-F238E27FC236}">
                <a16:creationId xmlns:a16="http://schemas.microsoft.com/office/drawing/2014/main" id="{5AE4498C-D467-4B6C-84A1-646F622D9ECC}"/>
              </a:ext>
            </a:extLst>
          </p:cNvPr>
          <p:cNvSpPr txBox="1">
            <a:spLocks/>
          </p:cNvSpPr>
          <p:nvPr/>
        </p:nvSpPr>
        <p:spPr>
          <a:xfrm>
            <a:off x="0" y="0"/>
            <a:ext cx="9144000" cy="817721"/>
          </a:xfrm>
          <a:prstGeom prst="rect">
            <a:avLst/>
          </a:prstGeom>
        </p:spPr>
        <p:txBody>
          <a:bodyPr vert="horz" lIns="91440" tIns="144000" rIns="91440" bIns="45720" rtlCol="0" anchor="ctr">
            <a:noAutofit/>
          </a:bodyPr>
          <a:lstStyle>
            <a:lvl1pPr algn="ctr" defTabSz="914400" rtl="0" eaLnBrk="1" latinLnBrk="0" hangingPunct="1">
              <a:lnSpc>
                <a:spcPct val="90000"/>
              </a:lnSpc>
              <a:spcBef>
                <a:spcPct val="0"/>
              </a:spcBef>
              <a:buNone/>
              <a:defRPr sz="3600" kern="1200">
                <a:solidFill>
                  <a:srgbClr val="C00000"/>
                </a:solidFill>
                <a:latin typeface="+mj-lt"/>
                <a:ea typeface="+mj-ea"/>
                <a:cs typeface="+mj-cs"/>
              </a:defRPr>
            </a:lvl1pPr>
          </a:lstStyle>
          <a:p>
            <a:endParaRPr lang="zh-CN" altLang="en-US"/>
          </a:p>
        </p:txBody>
      </p:sp>
      <p:sp>
        <p:nvSpPr>
          <p:cNvPr id="13" name="标题 1">
            <a:extLst>
              <a:ext uri="{FF2B5EF4-FFF2-40B4-BE49-F238E27FC236}">
                <a16:creationId xmlns:a16="http://schemas.microsoft.com/office/drawing/2014/main" id="{60FE5641-D8E9-436E-88E3-D0E72DA7FAED}"/>
              </a:ext>
            </a:extLst>
          </p:cNvPr>
          <p:cNvSpPr>
            <a:spLocks noGrp="1"/>
          </p:cNvSpPr>
          <p:nvPr>
            <p:ph type="title"/>
          </p:nvPr>
        </p:nvSpPr>
        <p:spPr>
          <a:xfrm>
            <a:off x="0" y="4763"/>
            <a:ext cx="9144000" cy="817562"/>
          </a:xfrm>
        </p:spPr>
        <p:txBody>
          <a:bodyPr/>
          <a:lstStyle/>
          <a:p>
            <a:pPr marL="0" defTabSz="914400" fontAlgn="base">
              <a:spcAft>
                <a:spcPct val="0"/>
              </a:spcAft>
              <a:defRPr/>
            </a:pPr>
            <a:r>
              <a:rPr lang="zh-CN" altLang="en-US" sz="2400" dirty="0">
                <a:latin typeface="Times New Roman" panose="02020603050405020304" pitchFamily="18" charset="0"/>
                <a:cs typeface="Times New Roman" panose="02020603050405020304" pitchFamily="18" charset="0"/>
              </a:rPr>
              <a:t>决策树：</a:t>
            </a:r>
            <a:r>
              <a:rPr lang="zh-CN" altLang="en-US" sz="2400" kern="0" dirty="0">
                <a:solidFill>
                  <a:srgbClr val="0070C0"/>
                </a:solidFill>
                <a:latin typeface="Times New Roman" pitchFamily="18" charset="0"/>
                <a:cs typeface="Times New Roman" pitchFamily="18" charset="0"/>
              </a:rPr>
              <a:t>信息熵</a:t>
            </a:r>
          </a:p>
        </p:txBody>
      </p:sp>
      <p:sp>
        <p:nvSpPr>
          <p:cNvPr id="12" name="圆角矩形 13">
            <a:extLst>
              <a:ext uri="{FF2B5EF4-FFF2-40B4-BE49-F238E27FC236}">
                <a16:creationId xmlns:a16="http://schemas.microsoft.com/office/drawing/2014/main" id="{B8B3036C-F6EE-4038-954F-F337843C33E7}"/>
              </a:ext>
            </a:extLst>
          </p:cNvPr>
          <p:cNvSpPr/>
          <p:nvPr/>
        </p:nvSpPr>
        <p:spPr bwMode="auto">
          <a:xfrm>
            <a:off x="516775" y="1359379"/>
            <a:ext cx="3334006" cy="557808"/>
          </a:xfrm>
          <a:prstGeom prst="roundRect">
            <a:avLst/>
          </a:prstGeom>
          <a:gradFill rotWithShape="1">
            <a:gsLst>
              <a:gs pos="0">
                <a:srgbClr val="FFCF01">
                  <a:tint val="50000"/>
                  <a:satMod val="300000"/>
                </a:srgbClr>
              </a:gs>
              <a:gs pos="35000">
                <a:srgbClr val="FFCF01">
                  <a:tint val="37000"/>
                  <a:satMod val="300000"/>
                </a:srgbClr>
              </a:gs>
              <a:gs pos="100000">
                <a:srgbClr val="FFCF01">
                  <a:tint val="15000"/>
                  <a:satMod val="350000"/>
                </a:srgbClr>
              </a:gs>
            </a:gsLst>
            <a:lin ang="16200000" scaled="1"/>
          </a:gradFill>
          <a:ln w="9525" cap="flat" cmpd="sng" algn="ctr">
            <a:solidFill>
              <a:srgbClr val="FFCF01">
                <a:shade val="95000"/>
                <a:satMod val="105000"/>
              </a:srgbClr>
            </a:solidFill>
            <a:prstDash val="solid"/>
            <a:headEnd type="none" w="med" len="med"/>
            <a:tailEnd type="none" w="med" len="med"/>
          </a:ln>
          <a:effectLst>
            <a:outerShdw blurRad="40000" dist="20000" dir="5400000" rotWithShape="0">
              <a:srgbClr val="000000">
                <a:alpha val="38000"/>
              </a:srgbClr>
            </a:outerShdw>
          </a:effectLst>
          <a:scene3d>
            <a:camera prst="orthographicFront"/>
            <a:lightRig rig="threePt" dir="t"/>
          </a:scene3d>
          <a:sp3d>
            <a:bevelT w="190500" h="63500"/>
          </a:sp3d>
        </p:spPr>
        <p:txBody>
          <a:bodyPr wrap="none" tIns="0" bIns="0" anchor="ctr"/>
          <a:lstStyle/>
          <a:p>
            <a:pPr marL="0" marR="0" lvl="1" algn="ctr" fontAlgn="base">
              <a:lnSpc>
                <a:spcPct val="90000"/>
              </a:lnSpc>
              <a:spcBef>
                <a:spcPct val="0"/>
              </a:spcBef>
              <a:spcAft>
                <a:spcPct val="0"/>
              </a:spcAft>
              <a:buClr>
                <a:srgbClr val="FF0000"/>
              </a:buClr>
              <a:buSzTx/>
              <a:tabLst/>
              <a:defRPr/>
            </a:pPr>
            <a:r>
              <a:rPr lang="zh-CN" altLang="en-US" sz="2400" b="1"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信息熵（</a:t>
            </a:r>
            <a:r>
              <a:rPr lang="en-US" altLang="zh-CN" sz="2400" b="1"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entropy</a:t>
            </a:r>
            <a:r>
              <a:rPr lang="zh-CN" altLang="en-US" sz="2400" b="1"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a:t>
            </a:r>
            <a:endParaRPr lang="en-US" altLang="zh-CN" sz="2400" b="1"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endParaRPr>
          </a:p>
        </p:txBody>
      </p:sp>
      <p:grpSp>
        <p:nvGrpSpPr>
          <p:cNvPr id="9" name="组合 8">
            <a:extLst>
              <a:ext uri="{FF2B5EF4-FFF2-40B4-BE49-F238E27FC236}">
                <a16:creationId xmlns:a16="http://schemas.microsoft.com/office/drawing/2014/main" id="{D0C697C4-14F0-430A-98EF-D4B67D2BE94B}"/>
              </a:ext>
            </a:extLst>
          </p:cNvPr>
          <p:cNvGrpSpPr/>
          <p:nvPr/>
        </p:nvGrpSpPr>
        <p:grpSpPr>
          <a:xfrm>
            <a:off x="5130914" y="1364360"/>
            <a:ext cx="3682580" cy="1898976"/>
            <a:chOff x="5293221" y="1415140"/>
            <a:chExt cx="2942818" cy="1898976"/>
          </a:xfrm>
        </p:grpSpPr>
        <p:sp>
          <p:nvSpPr>
            <p:cNvPr id="10" name="文本框 9">
              <a:extLst>
                <a:ext uri="{FF2B5EF4-FFF2-40B4-BE49-F238E27FC236}">
                  <a16:creationId xmlns:a16="http://schemas.microsoft.com/office/drawing/2014/main" id="{7CD6CDC1-4DE7-46D1-B4B0-BB8A411EA148}"/>
                </a:ext>
              </a:extLst>
            </p:cNvPr>
            <p:cNvSpPr txBox="1"/>
            <p:nvPr/>
          </p:nvSpPr>
          <p:spPr>
            <a:xfrm>
              <a:off x="5389807" y="1570564"/>
              <a:ext cx="2830133" cy="1588127"/>
            </a:xfrm>
            <a:prstGeom prst="rect">
              <a:avLst/>
            </a:prstGeom>
            <a:solidFill>
              <a:schemeClr val="accent3">
                <a:lumMod val="60000"/>
                <a:lumOff val="40000"/>
                <a:alpha val="35000"/>
              </a:schemeClr>
            </a:solidFill>
          </p:spPr>
          <p:txBody>
            <a:bodyPr wrap="square">
              <a:spAutoFit/>
            </a:bodyPr>
            <a:lstStyle/>
            <a:p>
              <a:pPr>
                <a:lnSpc>
                  <a:spcPct val="90000"/>
                </a:lnSpc>
                <a:spcBef>
                  <a:spcPct val="0"/>
                </a:spcBef>
              </a:pPr>
              <a:r>
                <a:rPr lang="zh-CN" altLang="en-US" dirty="0">
                  <a:latin typeface="Times New Roman" panose="02020603050405020304" pitchFamily="18" charset="0"/>
                  <a:ea typeface="楷体" panose="02010609060101010101" pitchFamily="49" charset="-122"/>
                  <a:cs typeface="Times New Roman" panose="02020603050405020304" pitchFamily="18" charset="0"/>
                </a:rPr>
                <a:t>要点：构建决策树时划分属性的顺序选择是重要的。性能好的决策树随着划分不断进行，决策树分支结点样本集的“纯度”会越来越高，即其所包含样本尽可能属于相同类别。</a:t>
              </a:r>
            </a:p>
          </p:txBody>
        </p:sp>
        <p:sp>
          <p:nvSpPr>
            <p:cNvPr id="7" name="矩形: 圆角 6">
              <a:extLst>
                <a:ext uri="{FF2B5EF4-FFF2-40B4-BE49-F238E27FC236}">
                  <a16:creationId xmlns:a16="http://schemas.microsoft.com/office/drawing/2014/main" id="{F830E84D-3F08-4C75-9273-4E37D5265F04}"/>
                </a:ext>
              </a:extLst>
            </p:cNvPr>
            <p:cNvSpPr/>
            <p:nvPr/>
          </p:nvSpPr>
          <p:spPr>
            <a:xfrm>
              <a:off x="5293221" y="1415140"/>
              <a:ext cx="2942818" cy="1898976"/>
            </a:xfrm>
            <a:prstGeom prst="roundRect">
              <a:avLst/>
            </a:prstGeom>
            <a:noFill/>
            <a:ln w="34925">
              <a:solidFill>
                <a:srgbClr val="FFAAA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4140B550-9B0D-4977-A693-A45C9EF74A82}"/>
                  </a:ext>
                </a:extLst>
              </p:cNvPr>
              <p:cNvSpPr txBox="1"/>
              <p:nvPr/>
            </p:nvSpPr>
            <p:spPr>
              <a:xfrm>
                <a:off x="516775" y="2202436"/>
                <a:ext cx="4572000" cy="2738378"/>
              </a:xfrm>
              <a:prstGeom prst="rect">
                <a:avLst/>
              </a:prstGeom>
              <a:noFill/>
            </p:spPr>
            <p:txBody>
              <a:bodyPr wrap="square">
                <a:spAutoFit/>
              </a:bodyPr>
              <a:lstStyle/>
              <a:p>
                <a:pPr algn="l">
                  <a:spcBef>
                    <a:spcPts val="1000"/>
                  </a:spcBef>
                  <a:spcAft>
                    <a:spcPts val="300"/>
                  </a:spcAft>
                </a:pPr>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假设有</a:t>
                </a:r>
                <a14:m>
                  <m:oMath xmlns:m="http://schemas.openxmlformats.org/officeDocument/2006/math">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𝐾</m:t>
                    </m:r>
                  </m:oMath>
                </a14:m>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个信息，其组成了集合样本</a:t>
                </a:r>
                <a14:m>
                  <m:oMath xmlns:m="http://schemas.openxmlformats.org/officeDocument/2006/math">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𝐷</m:t>
                    </m:r>
                  </m:oMath>
                </a14:m>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，记第</a:t>
                </a:r>
                <a14:m>
                  <m:oMath xmlns:m="http://schemas.openxmlformats.org/officeDocument/2006/math">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𝑘</m:t>
                    </m:r>
                  </m:oMath>
                </a14:m>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个信息发生的概率为</a:t>
                </a:r>
                <a14:m>
                  <m:oMath xmlns:m="http://schemas.openxmlformats.org/officeDocument/2006/math">
                    <m:sSub>
                      <m:sSub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𝑝</m:t>
                        </m:r>
                      </m:e>
                      <m: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𝑘</m:t>
                        </m:r>
                      </m:sub>
                    </m:sSub>
                    <m:r>
                      <a:rPr lang="en-US" altLang="zh-CN" sz="18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1≤</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𝑘</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𝐾</m:t>
                    </m:r>
                    <m:r>
                      <a:rPr lang="en-US" altLang="zh-CN" sz="18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oMath>
                </a14:m>
                <a:r>
                  <a:rPr lang="en-US"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。如下定义这</a:t>
                </a:r>
                <a14:m>
                  <m:oMath xmlns:m="http://schemas.openxmlformats.org/officeDocument/2006/math">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𝐾</m:t>
                    </m:r>
                  </m:oMath>
                </a14:m>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个信息的信息熵：</a:t>
                </a:r>
                <a:endParaRPr lang="zh-CN" altLang="zh-CN" sz="1800" dirty="0">
                  <a:effectLst/>
                  <a:latin typeface="Times New Roman" panose="02020603050405020304" pitchFamily="18" charset="0"/>
                  <a:ea typeface="华文楷体" panose="02010600040101010101" pitchFamily="2" charset="-122"/>
                  <a:cs typeface="Times New Roman" panose="02020603050405020304" pitchFamily="18" charset="0"/>
                </a:endParaRPr>
              </a:p>
              <a:p>
                <a:pPr algn="l">
                  <a:spcBef>
                    <a:spcPts val="1000"/>
                  </a:spcBef>
                  <a:spcAft>
                    <a:spcPts val="300"/>
                  </a:spcAft>
                </a:pPr>
                <a14:m>
                  <m:oMathPara xmlns:m="http://schemas.openxmlformats.org/officeDocument/2006/math">
                    <m:oMathParaPr>
                      <m:jc m:val="centerGroup"/>
                    </m:oMathParaPr>
                    <m:oMath xmlns:m="http://schemas.openxmlformats.org/officeDocument/2006/math">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𝐸</m:t>
                      </m:r>
                      <m:d>
                        <m:d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𝐷</m:t>
                          </m:r>
                        </m:e>
                      </m:d>
                      <m:r>
                        <a:rPr lang="en-US" altLang="zh-CN" sz="18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nary>
                        <m:naryPr>
                          <m:chr m:val="∑"/>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𝑘</m:t>
                          </m:r>
                          <m:r>
                            <a:rPr lang="en-US" altLang="zh-CN" sz="18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=1</m:t>
                          </m:r>
                        </m:sub>
                        <m:sup>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𝐾</m:t>
                          </m:r>
                        </m:sup>
                        <m:e>
                          <m:sSub>
                            <m:sSub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𝑝</m:t>
                              </m:r>
                            </m:e>
                            <m: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𝑘</m:t>
                              </m:r>
                            </m:sub>
                          </m:sSub>
                          <m:func>
                            <m:func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funcPr>
                            <m:fName>
                              <m:sSub>
                                <m:sSub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ltLang="zh-CN" sz="18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log</m:t>
                                  </m:r>
                                </m:e>
                                <m: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2</m:t>
                                  </m:r>
                                </m:sub>
                              </m:sSub>
                            </m:fName>
                            <m:e>
                              <m:sSub>
                                <m:sSub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𝑝</m:t>
                                  </m:r>
                                </m:e>
                                <m: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𝑘</m:t>
                                  </m:r>
                                </m:sub>
                              </m:sSub>
                            </m:e>
                          </m:func>
                        </m:e>
                      </m:nary>
                      <m:r>
                        <a:rPr lang="en-US" altLang="zh-CN" sz="18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 </m:t>
                      </m:r>
                    </m:oMath>
                  </m:oMathPara>
                </a14:m>
                <a:endParaRPr lang="zh-CN" altLang="zh-CN" sz="1800" dirty="0">
                  <a:effectLst/>
                  <a:latin typeface="Times New Roman" panose="02020603050405020304" pitchFamily="18" charset="0"/>
                  <a:ea typeface="华文楷体" panose="02010600040101010101" pitchFamily="2" charset="-122"/>
                  <a:cs typeface="Times New Roman" panose="02020603050405020304" pitchFamily="18" charset="0"/>
                </a:endParaRPr>
              </a:p>
              <a:p>
                <a:pPr algn="l">
                  <a:spcBef>
                    <a:spcPts val="1000"/>
                  </a:spcBef>
                  <a:spcAft>
                    <a:spcPts val="300"/>
                  </a:spcAft>
                </a:pPr>
                <a14:m>
                  <m:oMath xmlns:m="http://schemas.openxmlformats.org/officeDocument/2006/math">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𝐸</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𝐷</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oMath>
                </a14:m>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值越小，表示</a:t>
                </a:r>
                <a14:m>
                  <m:oMath xmlns:m="http://schemas.openxmlformats.org/officeDocument/2006/math">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𝐷</m:t>
                    </m:r>
                  </m:oMath>
                </a14:m>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包含的信息越确定，也称</a:t>
                </a:r>
                <a14:m>
                  <m:oMath xmlns:m="http://schemas.openxmlformats.org/officeDocument/2006/math">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𝐷</m:t>
                    </m:r>
                  </m:oMath>
                </a14:m>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的纯度越高。需要指出，所有</a:t>
                </a:r>
                <a14:m>
                  <m:oMath xmlns:m="http://schemas.openxmlformats.org/officeDocument/2006/math">
                    <m:sSub>
                      <m:sSub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𝑝</m:t>
                        </m:r>
                      </m:e>
                      <m: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𝑘</m:t>
                        </m:r>
                      </m:sub>
                    </m:sSub>
                  </m:oMath>
                </a14:m>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累加起来的和为</a:t>
                </a:r>
                <a:r>
                  <a:rPr lang="en-US"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1</a:t>
                </a:r>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1800" dirty="0">
                  <a:effectLst/>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xmlns="">
          <p:sp>
            <p:nvSpPr>
              <p:cNvPr id="15" name="文本框 14">
                <a:extLst>
                  <a:ext uri="{FF2B5EF4-FFF2-40B4-BE49-F238E27FC236}">
                    <a16:creationId xmlns:a16="http://schemas.microsoft.com/office/drawing/2014/main" id="{4140B550-9B0D-4977-A693-A45C9EF74A82}"/>
                  </a:ext>
                </a:extLst>
              </p:cNvPr>
              <p:cNvSpPr txBox="1">
                <a:spLocks noRot="1" noChangeAspect="1" noMove="1" noResize="1" noEditPoints="1" noAdjustHandles="1" noChangeArrowheads="1" noChangeShapeType="1" noTextEdit="1"/>
              </p:cNvSpPr>
              <p:nvPr/>
            </p:nvSpPr>
            <p:spPr>
              <a:xfrm>
                <a:off x="516775" y="2202436"/>
                <a:ext cx="4572000" cy="2738378"/>
              </a:xfrm>
              <a:prstGeom prst="rect">
                <a:avLst/>
              </a:prstGeom>
              <a:blipFill>
                <a:blip r:embed="rId3"/>
                <a:stretch>
                  <a:fillRect l="-1200" t="-889" r="-133" b="-2667"/>
                </a:stretch>
              </a:blipFill>
            </p:spPr>
            <p:txBody>
              <a:bodyPr/>
              <a:lstStyle/>
              <a:p>
                <a:r>
                  <a:rPr lang="zh-CN" altLang="en-US">
                    <a:noFill/>
                  </a:rPr>
                  <a:t> </a:t>
                </a:r>
              </a:p>
            </p:txBody>
          </p:sp>
        </mc:Fallback>
      </mc:AlternateContent>
      <p:graphicFrame>
        <p:nvGraphicFramePr>
          <p:cNvPr id="16" name="表格 15">
            <a:extLst>
              <a:ext uri="{FF2B5EF4-FFF2-40B4-BE49-F238E27FC236}">
                <a16:creationId xmlns:a16="http://schemas.microsoft.com/office/drawing/2014/main" id="{A365FFC3-233B-49FA-8243-3E9EDCECCEEB}"/>
              </a:ext>
            </a:extLst>
          </p:cNvPr>
          <p:cNvGraphicFramePr>
            <a:graphicFrameLocks noGrp="1"/>
          </p:cNvGraphicFramePr>
          <p:nvPr>
            <p:extLst>
              <p:ext uri="{D42A27DB-BD31-4B8C-83A1-F6EECF244321}">
                <p14:modId xmlns:p14="http://schemas.microsoft.com/office/powerpoint/2010/main" val="824414599"/>
              </p:ext>
            </p:extLst>
          </p:nvPr>
        </p:nvGraphicFramePr>
        <p:xfrm>
          <a:off x="5088775" y="3906931"/>
          <a:ext cx="3895857" cy="1990995"/>
        </p:xfrm>
        <a:graphic>
          <a:graphicData uri="http://schemas.openxmlformats.org/drawingml/2006/table">
            <a:tbl>
              <a:tblPr firstRow="1" firstCol="1" bandRow="1"/>
              <a:tblGrid>
                <a:gridCol w="1035684">
                  <a:extLst>
                    <a:ext uri="{9D8B030D-6E8A-4147-A177-3AD203B41FA5}">
                      <a16:colId xmlns:a16="http://schemas.microsoft.com/office/drawing/2014/main" val="534599750"/>
                    </a:ext>
                  </a:extLst>
                </a:gridCol>
                <a:gridCol w="957995">
                  <a:extLst>
                    <a:ext uri="{9D8B030D-6E8A-4147-A177-3AD203B41FA5}">
                      <a16:colId xmlns:a16="http://schemas.microsoft.com/office/drawing/2014/main" val="3137200550"/>
                    </a:ext>
                  </a:extLst>
                </a:gridCol>
                <a:gridCol w="935394">
                  <a:extLst>
                    <a:ext uri="{9D8B030D-6E8A-4147-A177-3AD203B41FA5}">
                      <a16:colId xmlns:a16="http://schemas.microsoft.com/office/drawing/2014/main" val="3341751084"/>
                    </a:ext>
                  </a:extLst>
                </a:gridCol>
                <a:gridCol w="966784">
                  <a:extLst>
                    <a:ext uri="{9D8B030D-6E8A-4147-A177-3AD203B41FA5}">
                      <a16:colId xmlns:a16="http://schemas.microsoft.com/office/drawing/2014/main" val="3025034656"/>
                    </a:ext>
                  </a:extLst>
                </a:gridCol>
              </a:tblGrid>
              <a:tr h="663665">
                <a:tc>
                  <a:txBody>
                    <a:bodyPr/>
                    <a:lstStyle/>
                    <a:p>
                      <a:pPr algn="ctr">
                        <a:lnSpc>
                          <a:spcPct val="150000"/>
                        </a:lnSpc>
                        <a:spcBef>
                          <a:spcPts val="0"/>
                        </a:spcBef>
                        <a:spcAft>
                          <a:spcPts val="0"/>
                        </a:spcAft>
                      </a:pPr>
                      <a:r>
                        <a:rPr lang="zh-CN" sz="1200" dirty="0">
                          <a:effectLst/>
                          <a:latin typeface="Times New Roman" panose="02020603050405020304" pitchFamily="18" charset="0"/>
                          <a:ea typeface="华文楷体" panose="02010600040101010101" pitchFamily="2" charset="-122"/>
                          <a:cs typeface="Times New Roman" panose="02020603050405020304" pitchFamily="18" charset="0"/>
                        </a:rPr>
                        <a:t>年龄属性</a:t>
                      </a:r>
                      <a:endParaRPr lang="en-US" altLang="zh-CN" sz="1200" dirty="0">
                        <a:effectLst/>
                        <a:latin typeface="Times New Roman" panose="02020603050405020304" pitchFamily="18" charset="0"/>
                        <a:ea typeface="华文楷体" panose="02010600040101010101" pitchFamily="2" charset="-122"/>
                        <a:cs typeface="Times New Roman" panose="02020603050405020304" pitchFamily="18" charset="0"/>
                      </a:endParaRPr>
                    </a:p>
                    <a:p>
                      <a:pPr algn="ctr">
                        <a:lnSpc>
                          <a:spcPct val="150000"/>
                        </a:lnSpc>
                        <a:spcBef>
                          <a:spcPts val="0"/>
                        </a:spcBef>
                        <a:spcAft>
                          <a:spcPts val="0"/>
                        </a:spcAft>
                      </a:pPr>
                      <a:r>
                        <a:rPr lang="zh-CN" sz="1200" dirty="0">
                          <a:effectLst/>
                          <a:latin typeface="Times New Roman" panose="02020603050405020304" pitchFamily="18" charset="0"/>
                          <a:ea typeface="华文楷体" panose="02010600040101010101" pitchFamily="2" charset="-122"/>
                          <a:cs typeface="Times New Roman" panose="02020603050405020304" pitchFamily="18" charset="0"/>
                        </a:rPr>
                        <a:t>取值</a:t>
                      </a:r>
                      <a:r>
                        <a:rPr lang="en-US" sz="1200" dirty="0">
                          <a:effectLst/>
                          <a:latin typeface="Times New Roman" panose="02020603050405020304" pitchFamily="18" charset="0"/>
                          <a:ea typeface="华文楷体" panose="02010600040101010101" pitchFamily="2" charset="-122"/>
                          <a:cs typeface="Times New Roman" panose="02020603050405020304" pitchFamily="18" charset="0"/>
                        </a:rPr>
                        <a:t> </a:t>
                      </a:r>
                      <a:endParaRPr lang="zh-CN" sz="1200" dirty="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Bef>
                          <a:spcPts val="1000"/>
                        </a:spcBef>
                        <a:spcAft>
                          <a:spcPts val="600"/>
                        </a:spcAft>
                      </a:pPr>
                      <a:r>
                        <a:rPr lang="en-US" sz="1200">
                          <a:effectLst/>
                          <a:latin typeface="Times New Roman" panose="02020603050405020304" pitchFamily="18" charset="0"/>
                          <a:ea typeface="华文楷体" panose="02010600040101010101" pitchFamily="2" charset="-122"/>
                          <a:cs typeface="Times New Roman" panose="02020603050405020304" pitchFamily="18" charset="0"/>
                        </a:rPr>
                        <a:t>“&gt;30”</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Bef>
                          <a:spcPts val="1000"/>
                        </a:spcBef>
                        <a:spcAft>
                          <a:spcPts val="600"/>
                        </a:spcAft>
                      </a:pPr>
                      <a:r>
                        <a:rPr lang="en-US" sz="1200">
                          <a:effectLst/>
                          <a:latin typeface="Times New Roman" panose="02020603050405020304" pitchFamily="18" charset="0"/>
                          <a:ea typeface="华文楷体" panose="02010600040101010101" pitchFamily="2" charset="-122"/>
                          <a:cs typeface="Times New Roman" panose="02020603050405020304" pitchFamily="18" charset="0"/>
                        </a:rPr>
                        <a:t>“20~30”</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Bef>
                          <a:spcPts val="1000"/>
                        </a:spcBef>
                        <a:spcAft>
                          <a:spcPts val="600"/>
                        </a:spcAft>
                      </a:pPr>
                      <a:r>
                        <a:rPr lang="en-US" sz="1200">
                          <a:effectLst/>
                          <a:latin typeface="Times New Roman" panose="02020603050405020304" pitchFamily="18" charset="0"/>
                          <a:ea typeface="华文楷体" panose="02010600040101010101" pitchFamily="2" charset="-122"/>
                          <a:cs typeface="Times New Roman" panose="02020603050405020304" pitchFamily="18" charset="0"/>
                        </a:rPr>
                        <a:t>“&lt;20”</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88489024"/>
                  </a:ext>
                </a:extLst>
              </a:tr>
              <a:tr h="663665">
                <a:tc>
                  <a:txBody>
                    <a:bodyPr/>
                    <a:lstStyle/>
                    <a:p>
                      <a:pPr algn="ctr">
                        <a:lnSpc>
                          <a:spcPct val="150000"/>
                        </a:lnSpc>
                        <a:spcBef>
                          <a:spcPts val="0"/>
                        </a:spcBef>
                        <a:spcAft>
                          <a:spcPts val="0"/>
                        </a:spcAft>
                      </a:pPr>
                      <a:r>
                        <a:rPr lang="zh-CN" sz="1200" dirty="0">
                          <a:effectLst/>
                          <a:latin typeface="Times New Roman" panose="02020603050405020304" pitchFamily="18" charset="0"/>
                          <a:ea typeface="华文楷体" panose="02010600040101010101" pitchFamily="2" charset="-122"/>
                          <a:cs typeface="Times New Roman" panose="02020603050405020304" pitchFamily="18" charset="0"/>
                        </a:rPr>
                        <a:t>对应样</a:t>
                      </a:r>
                      <a:endParaRPr lang="en-US" altLang="zh-CN" sz="1200" dirty="0">
                        <a:effectLst/>
                        <a:latin typeface="Times New Roman" panose="02020603050405020304" pitchFamily="18" charset="0"/>
                        <a:ea typeface="华文楷体" panose="02010600040101010101" pitchFamily="2" charset="-122"/>
                        <a:cs typeface="Times New Roman" panose="02020603050405020304" pitchFamily="18" charset="0"/>
                      </a:endParaRPr>
                    </a:p>
                    <a:p>
                      <a:pPr algn="ctr">
                        <a:lnSpc>
                          <a:spcPct val="150000"/>
                        </a:lnSpc>
                        <a:spcBef>
                          <a:spcPts val="0"/>
                        </a:spcBef>
                        <a:spcAft>
                          <a:spcPts val="0"/>
                        </a:spcAft>
                      </a:pPr>
                      <a:r>
                        <a:rPr lang="zh-CN" sz="1200" dirty="0">
                          <a:effectLst/>
                          <a:latin typeface="Times New Roman" panose="02020603050405020304" pitchFamily="18" charset="0"/>
                          <a:ea typeface="华文楷体" panose="02010600040101010101" pitchFamily="2" charset="-122"/>
                          <a:cs typeface="Times New Roman" panose="02020603050405020304" pitchFamily="18" charset="0"/>
                        </a:rPr>
                        <a:t>本数</a:t>
                      </a:r>
                      <a:r>
                        <a:rPr lang="en-US" sz="1200" dirty="0">
                          <a:effectLst/>
                          <a:latin typeface="Times New Roman" panose="02020603050405020304" pitchFamily="18" charset="0"/>
                          <a:ea typeface="华文楷体" panose="02010600040101010101" pitchFamily="2" charset="-122"/>
                          <a:cs typeface="Times New Roman" panose="02020603050405020304" pitchFamily="18" charset="0"/>
                        </a:rPr>
                        <a:t> </a:t>
                      </a:r>
                      <a:endParaRPr lang="zh-CN" sz="1200" dirty="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Bef>
                          <a:spcPts val="1000"/>
                        </a:spcBef>
                        <a:spcAft>
                          <a:spcPts val="600"/>
                        </a:spcAft>
                      </a:pPr>
                      <a:r>
                        <a:rPr lang="en-US" sz="1200">
                          <a:effectLst/>
                          <a:latin typeface="Times New Roman" panose="02020603050405020304" pitchFamily="18" charset="0"/>
                          <a:ea typeface="华文楷体" panose="02010600040101010101" pitchFamily="2" charset="-122"/>
                          <a:cs typeface="Times New Roman" panose="02020603050405020304" pitchFamily="18" charset="0"/>
                        </a:rPr>
                        <a:t>5</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Bef>
                          <a:spcPts val="1000"/>
                        </a:spcBef>
                        <a:spcAft>
                          <a:spcPts val="600"/>
                        </a:spcAft>
                      </a:pPr>
                      <a:r>
                        <a:rPr lang="en-US" sz="1200">
                          <a:effectLst/>
                          <a:latin typeface="Times New Roman" panose="02020603050405020304" pitchFamily="18" charset="0"/>
                          <a:ea typeface="华文楷体" panose="02010600040101010101" pitchFamily="2" charset="-122"/>
                          <a:cs typeface="Times New Roman" panose="02020603050405020304" pitchFamily="18" charset="0"/>
                        </a:rPr>
                        <a:t>4</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Bef>
                          <a:spcPts val="1000"/>
                        </a:spcBef>
                        <a:spcAft>
                          <a:spcPts val="600"/>
                        </a:spcAft>
                      </a:pPr>
                      <a:r>
                        <a:rPr lang="en-US" sz="1200" dirty="0">
                          <a:effectLst/>
                          <a:latin typeface="Times New Roman" panose="02020603050405020304" pitchFamily="18" charset="0"/>
                          <a:ea typeface="华文楷体" panose="02010600040101010101" pitchFamily="2" charset="-122"/>
                          <a:cs typeface="Times New Roman" panose="02020603050405020304" pitchFamily="18" charset="0"/>
                        </a:rPr>
                        <a:t>5</a:t>
                      </a:r>
                      <a:endParaRPr lang="zh-CN" sz="1200" dirty="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7473175"/>
                  </a:ext>
                </a:extLst>
              </a:tr>
              <a:tr h="663665">
                <a:tc>
                  <a:txBody>
                    <a:bodyPr/>
                    <a:lstStyle/>
                    <a:p>
                      <a:pPr algn="ctr">
                        <a:lnSpc>
                          <a:spcPct val="150000"/>
                        </a:lnSpc>
                        <a:spcBef>
                          <a:spcPts val="0"/>
                        </a:spcBef>
                        <a:spcAft>
                          <a:spcPts val="0"/>
                        </a:spcAft>
                      </a:pPr>
                      <a:r>
                        <a:rPr lang="zh-CN" sz="1200" dirty="0">
                          <a:effectLst/>
                          <a:latin typeface="Times New Roman" panose="02020603050405020304" pitchFamily="18" charset="0"/>
                          <a:ea typeface="华文楷体" panose="02010600040101010101" pitchFamily="2" charset="-122"/>
                          <a:cs typeface="Times New Roman" panose="02020603050405020304" pitchFamily="18" charset="0"/>
                        </a:rPr>
                        <a:t>正负样本</a:t>
                      </a:r>
                      <a:endParaRPr lang="en-US" altLang="zh-CN" sz="1200" dirty="0">
                        <a:effectLst/>
                        <a:latin typeface="Times New Roman" panose="02020603050405020304" pitchFamily="18" charset="0"/>
                        <a:ea typeface="华文楷体" panose="02010600040101010101" pitchFamily="2" charset="-122"/>
                        <a:cs typeface="Times New Roman" panose="02020603050405020304" pitchFamily="18" charset="0"/>
                      </a:endParaRPr>
                    </a:p>
                    <a:p>
                      <a:pPr algn="ctr">
                        <a:lnSpc>
                          <a:spcPct val="150000"/>
                        </a:lnSpc>
                        <a:spcBef>
                          <a:spcPts val="0"/>
                        </a:spcBef>
                        <a:spcAft>
                          <a:spcPts val="0"/>
                        </a:spcAft>
                      </a:pPr>
                      <a:r>
                        <a:rPr lang="zh-CN" sz="1200" dirty="0">
                          <a:effectLst/>
                          <a:latin typeface="Times New Roman" panose="02020603050405020304" pitchFamily="18" charset="0"/>
                          <a:ea typeface="华文楷体" panose="02010600040101010101" pitchFamily="2" charset="-122"/>
                          <a:cs typeface="Times New Roman" panose="02020603050405020304" pitchFamily="18" charset="0"/>
                        </a:rPr>
                        <a:t>数量</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Bef>
                          <a:spcPts val="1000"/>
                        </a:spcBef>
                        <a:spcAft>
                          <a:spcPts val="600"/>
                        </a:spcAft>
                      </a:pPr>
                      <a:r>
                        <a:rPr lang="zh-CN" sz="1200">
                          <a:effectLst/>
                          <a:latin typeface="Times New Roman" panose="02020603050405020304" pitchFamily="18" charset="0"/>
                          <a:ea typeface="华文楷体" panose="02010600040101010101" pitchFamily="2" charset="-122"/>
                          <a:cs typeface="Times New Roman" panose="02020603050405020304" pitchFamily="18" charset="0"/>
                        </a:rPr>
                        <a:t>（</a:t>
                      </a:r>
                      <a:r>
                        <a:rPr lang="en-US" sz="1200">
                          <a:effectLst/>
                          <a:latin typeface="Times New Roman" panose="02020603050405020304" pitchFamily="18" charset="0"/>
                          <a:ea typeface="华文楷体" panose="02010600040101010101" pitchFamily="2" charset="-122"/>
                          <a:cs typeface="Times New Roman" panose="02020603050405020304" pitchFamily="18" charset="0"/>
                        </a:rPr>
                        <a:t>2+, 3-</a:t>
                      </a:r>
                      <a:r>
                        <a:rPr lang="zh-CN" sz="1200">
                          <a:effectLst/>
                          <a:latin typeface="Times New Roman" panose="02020603050405020304" pitchFamily="18" charset="0"/>
                          <a:ea typeface="华文楷体" panose="02010600040101010101" pitchFamily="2" charset="-122"/>
                          <a:cs typeface="Times New Roman" panose="02020603050405020304" pitchFamily="18" charset="0"/>
                        </a:rPr>
                        <a:t>）</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Bef>
                          <a:spcPts val="1000"/>
                        </a:spcBef>
                        <a:spcAft>
                          <a:spcPts val="600"/>
                        </a:spcAft>
                      </a:pPr>
                      <a:r>
                        <a:rPr lang="zh-CN" sz="1200">
                          <a:effectLst/>
                          <a:latin typeface="Times New Roman" panose="02020603050405020304" pitchFamily="18" charset="0"/>
                          <a:ea typeface="华文楷体" panose="02010600040101010101" pitchFamily="2" charset="-122"/>
                          <a:cs typeface="Times New Roman" panose="02020603050405020304" pitchFamily="18" charset="0"/>
                        </a:rPr>
                        <a:t>（</a:t>
                      </a:r>
                      <a:r>
                        <a:rPr lang="en-US" sz="1200">
                          <a:effectLst/>
                          <a:latin typeface="Times New Roman" panose="02020603050405020304" pitchFamily="18" charset="0"/>
                          <a:ea typeface="华文楷体" panose="02010600040101010101" pitchFamily="2" charset="-122"/>
                          <a:cs typeface="Times New Roman" panose="02020603050405020304" pitchFamily="18" charset="0"/>
                        </a:rPr>
                        <a:t>4+</a:t>
                      </a:r>
                      <a:r>
                        <a:rPr lang="zh-CN" sz="1200">
                          <a:effectLst/>
                          <a:latin typeface="Times New Roman" panose="02020603050405020304" pitchFamily="18" charset="0"/>
                          <a:ea typeface="华文楷体" panose="02010600040101010101" pitchFamily="2" charset="-122"/>
                          <a:cs typeface="Times New Roman" panose="02020603050405020304" pitchFamily="18" charset="0"/>
                        </a:rPr>
                        <a:t>，</a:t>
                      </a:r>
                      <a:r>
                        <a:rPr lang="en-US" sz="1200">
                          <a:effectLst/>
                          <a:latin typeface="Times New Roman" panose="02020603050405020304" pitchFamily="18" charset="0"/>
                          <a:ea typeface="华文楷体" panose="02010600040101010101" pitchFamily="2" charset="-122"/>
                          <a:cs typeface="Times New Roman" panose="02020603050405020304" pitchFamily="18" charset="0"/>
                        </a:rPr>
                        <a:t>0-</a:t>
                      </a:r>
                      <a:r>
                        <a:rPr lang="zh-CN" sz="1200">
                          <a:effectLst/>
                          <a:latin typeface="Times New Roman" panose="02020603050405020304" pitchFamily="18" charset="0"/>
                          <a:ea typeface="华文楷体" panose="02010600040101010101" pitchFamily="2" charset="-122"/>
                          <a:cs typeface="Times New Roman" panose="02020603050405020304" pitchFamily="18" charset="0"/>
                        </a:rPr>
                        <a:t>）</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Bef>
                          <a:spcPts val="1000"/>
                        </a:spcBef>
                        <a:spcAft>
                          <a:spcPts val="600"/>
                        </a:spcAft>
                      </a:pPr>
                      <a:r>
                        <a:rPr lang="zh-CN" sz="1200" dirty="0">
                          <a:effectLst/>
                          <a:latin typeface="Times New Roman" panose="02020603050405020304" pitchFamily="18" charset="0"/>
                          <a:ea typeface="华文楷体" panose="02010600040101010101" pitchFamily="2" charset="-122"/>
                          <a:cs typeface="Times New Roman" panose="02020603050405020304" pitchFamily="18" charset="0"/>
                        </a:rPr>
                        <a:t>（</a:t>
                      </a:r>
                      <a:r>
                        <a:rPr lang="en-US" sz="1200" dirty="0">
                          <a:effectLst/>
                          <a:latin typeface="Times New Roman" panose="02020603050405020304" pitchFamily="18" charset="0"/>
                          <a:ea typeface="华文楷体" panose="02010600040101010101" pitchFamily="2" charset="-122"/>
                          <a:cs typeface="Times New Roman" panose="02020603050405020304" pitchFamily="18" charset="0"/>
                        </a:rPr>
                        <a:t>3+</a:t>
                      </a:r>
                      <a:r>
                        <a:rPr lang="zh-CN" sz="1200" dirty="0">
                          <a:effectLst/>
                          <a:latin typeface="Times New Roman" panose="02020603050405020304" pitchFamily="18" charset="0"/>
                          <a:ea typeface="华文楷体" panose="02010600040101010101" pitchFamily="2" charset="-122"/>
                          <a:cs typeface="Times New Roman" panose="02020603050405020304" pitchFamily="18" charset="0"/>
                        </a:rPr>
                        <a:t>，</a:t>
                      </a:r>
                      <a:r>
                        <a:rPr lang="en-US" sz="1200" dirty="0">
                          <a:effectLst/>
                          <a:latin typeface="Times New Roman" panose="02020603050405020304" pitchFamily="18" charset="0"/>
                          <a:ea typeface="华文楷体" panose="02010600040101010101" pitchFamily="2" charset="-122"/>
                          <a:cs typeface="Times New Roman" panose="02020603050405020304" pitchFamily="18" charset="0"/>
                        </a:rPr>
                        <a:t>2-</a:t>
                      </a:r>
                      <a:r>
                        <a:rPr lang="zh-CN" sz="1200" dirty="0">
                          <a:effectLst/>
                          <a:latin typeface="Times New Roman" panose="02020603050405020304" pitchFamily="18" charset="0"/>
                          <a:ea typeface="华文楷体" panose="02010600040101010101" pitchFamily="2" charset="-122"/>
                          <a:cs typeface="Times New Roman" panose="02020603050405020304" pitchFamily="18" charset="0"/>
                        </a:rPr>
                        <a:t>）</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52256967"/>
                  </a:ext>
                </a:extLst>
              </a:tr>
            </a:tbl>
          </a:graphicData>
        </a:graphic>
      </p:graphicFrame>
      <p:graphicFrame>
        <p:nvGraphicFramePr>
          <p:cNvPr id="17" name="对象 16">
            <a:extLst>
              <a:ext uri="{FF2B5EF4-FFF2-40B4-BE49-F238E27FC236}">
                <a16:creationId xmlns:a16="http://schemas.microsoft.com/office/drawing/2014/main" id="{92CED87C-3B1F-4EB0-85A1-34E51BA85ADC}"/>
              </a:ext>
            </a:extLst>
          </p:cNvPr>
          <p:cNvGraphicFramePr>
            <a:graphicFrameLocks noChangeAspect="1"/>
          </p:cNvGraphicFramePr>
          <p:nvPr>
            <p:extLst>
              <p:ext uri="{D42A27DB-BD31-4B8C-83A1-F6EECF244321}">
                <p14:modId xmlns:p14="http://schemas.microsoft.com/office/powerpoint/2010/main" val="1837689862"/>
              </p:ext>
            </p:extLst>
          </p:nvPr>
        </p:nvGraphicFramePr>
        <p:xfrm>
          <a:off x="5768796" y="4273040"/>
          <a:ext cx="161925" cy="238125"/>
        </p:xfrm>
        <a:graphic>
          <a:graphicData uri="http://schemas.openxmlformats.org/presentationml/2006/ole">
            <mc:AlternateContent xmlns:mc="http://schemas.openxmlformats.org/markup-compatibility/2006">
              <mc:Choice xmlns:v="urn:schemas-microsoft-com:vml" Requires="v">
                <p:oleObj spid="_x0000_s2201" name="Equation" r:id="rId4" imgW="152280" imgH="228600" progId="Equation.DSMT4">
                  <p:embed/>
                </p:oleObj>
              </mc:Choice>
              <mc:Fallback>
                <p:oleObj name="Equation" r:id="rId4" imgW="152280" imgH="228600" progId="Equation.DSMT4">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68796" y="4273040"/>
                        <a:ext cx="161925" cy="2381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 name="对象 17">
            <a:extLst>
              <a:ext uri="{FF2B5EF4-FFF2-40B4-BE49-F238E27FC236}">
                <a16:creationId xmlns:a16="http://schemas.microsoft.com/office/drawing/2014/main" id="{30D80D6F-9E4C-4C49-ABFA-2D8908A8EE60}"/>
              </a:ext>
            </a:extLst>
          </p:cNvPr>
          <p:cNvGraphicFramePr>
            <a:graphicFrameLocks noChangeAspect="1"/>
          </p:cNvGraphicFramePr>
          <p:nvPr>
            <p:extLst>
              <p:ext uri="{D42A27DB-BD31-4B8C-83A1-F6EECF244321}">
                <p14:modId xmlns:p14="http://schemas.microsoft.com/office/powerpoint/2010/main" val="2960775748"/>
              </p:ext>
            </p:extLst>
          </p:nvPr>
        </p:nvGraphicFramePr>
        <p:xfrm>
          <a:off x="5768796" y="4969389"/>
          <a:ext cx="323850" cy="238125"/>
        </p:xfrm>
        <a:graphic>
          <a:graphicData uri="http://schemas.openxmlformats.org/presentationml/2006/ole">
            <mc:AlternateContent xmlns:mc="http://schemas.openxmlformats.org/markup-compatibility/2006">
              <mc:Choice xmlns:v="urn:schemas-microsoft-com:vml" Requires="v">
                <p:oleObj spid="_x0000_s2202" name="Equation" r:id="rId6" imgW="304560" imgH="228600" progId="Equation.DSMT4">
                  <p:embed/>
                </p:oleObj>
              </mc:Choice>
              <mc:Fallback>
                <p:oleObj name="Equation" r:id="rId6" imgW="304560" imgH="228600" progId="Equation.DSMT4">
                  <p:embed/>
                  <p:pic>
                    <p:nvPicPr>
                      <p:cNvPr id="0" name="Object 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768796" y="4969389"/>
                        <a:ext cx="323850" cy="2381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1" name="文本框 20">
            <a:extLst>
              <a:ext uri="{FF2B5EF4-FFF2-40B4-BE49-F238E27FC236}">
                <a16:creationId xmlns:a16="http://schemas.microsoft.com/office/drawing/2014/main" id="{084CBF90-B161-4A1F-A159-11571858B05A}"/>
              </a:ext>
            </a:extLst>
          </p:cNvPr>
          <p:cNvSpPr txBox="1"/>
          <p:nvPr/>
        </p:nvSpPr>
        <p:spPr>
          <a:xfrm>
            <a:off x="4572000" y="3451744"/>
            <a:ext cx="4572000" cy="424412"/>
          </a:xfrm>
          <a:prstGeom prst="rect">
            <a:avLst/>
          </a:prstGeom>
          <a:noFill/>
        </p:spPr>
        <p:txBody>
          <a:bodyPr wrap="square">
            <a:spAutoFit/>
          </a:bodyPr>
          <a:lstStyle/>
          <a:p>
            <a:pPr algn="ctr">
              <a:lnSpc>
                <a:spcPct val="150000"/>
              </a:lnSpc>
              <a:spcBef>
                <a:spcPts val="1000"/>
              </a:spcBef>
              <a:spcAft>
                <a:spcPts val="600"/>
              </a:spcAft>
            </a:pPr>
            <a:r>
              <a:rPr lang="zh-CN" altLang="zh-CN" sz="1600" b="1" dirty="0">
                <a:effectLst/>
                <a:latin typeface="Times New Roman" panose="02020603050405020304" pitchFamily="18" charset="0"/>
                <a:ea typeface="华文楷体" panose="02010600040101010101" pitchFamily="2" charset="-122"/>
                <a:cs typeface="Times New Roman" panose="02020603050405020304" pitchFamily="18" charset="0"/>
              </a:rPr>
              <a:t>表 </a:t>
            </a:r>
            <a:r>
              <a:rPr lang="en-US" altLang="zh-CN" sz="1600" b="1" dirty="0">
                <a:effectLst/>
                <a:latin typeface="Times New Roman" panose="02020603050405020304" pitchFamily="18" charset="0"/>
                <a:ea typeface="华文楷体" panose="02010600040101010101" pitchFamily="2" charset="-122"/>
                <a:cs typeface="Times New Roman" panose="02020603050405020304" pitchFamily="18" charset="0"/>
              </a:rPr>
              <a:t>4.7 </a:t>
            </a:r>
            <a:r>
              <a:rPr lang="zh-CN" altLang="zh-CN" sz="1600" b="1" dirty="0">
                <a:effectLst/>
                <a:latin typeface="Times New Roman" panose="02020603050405020304" pitchFamily="18" charset="0"/>
                <a:ea typeface="华文楷体" panose="02010600040101010101" pitchFamily="2" charset="-122"/>
                <a:cs typeface="Times New Roman" panose="02020603050405020304" pitchFamily="18" charset="0"/>
              </a:rPr>
              <a:t>年龄属性划分后子样本集情况统计</a:t>
            </a:r>
            <a:endParaRPr lang="zh-CN" altLang="zh-CN" sz="1600" dirty="0">
              <a:effectLst/>
              <a:latin typeface="Times New Roman" panose="02020603050405020304" pitchFamily="18" charset="0"/>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55737447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3">
            <a:extLst>
              <a:ext uri="{FF2B5EF4-FFF2-40B4-BE49-F238E27FC236}">
                <a16:creationId xmlns:a16="http://schemas.microsoft.com/office/drawing/2014/main" id="{5AE4498C-D467-4B6C-84A1-646F622D9ECC}"/>
              </a:ext>
            </a:extLst>
          </p:cNvPr>
          <p:cNvSpPr txBox="1">
            <a:spLocks/>
          </p:cNvSpPr>
          <p:nvPr/>
        </p:nvSpPr>
        <p:spPr>
          <a:xfrm>
            <a:off x="0" y="0"/>
            <a:ext cx="9144000" cy="817721"/>
          </a:xfrm>
          <a:prstGeom prst="rect">
            <a:avLst/>
          </a:prstGeom>
        </p:spPr>
        <p:txBody>
          <a:bodyPr vert="horz" lIns="91440" tIns="144000" rIns="91440" bIns="45720" rtlCol="0" anchor="ctr">
            <a:noAutofit/>
          </a:bodyPr>
          <a:lstStyle>
            <a:lvl1pPr algn="ctr" defTabSz="914400" rtl="0" eaLnBrk="1" latinLnBrk="0" hangingPunct="1">
              <a:lnSpc>
                <a:spcPct val="90000"/>
              </a:lnSpc>
              <a:spcBef>
                <a:spcPct val="0"/>
              </a:spcBef>
              <a:buNone/>
              <a:defRPr sz="3600" kern="1200">
                <a:solidFill>
                  <a:srgbClr val="C00000"/>
                </a:solidFill>
                <a:latin typeface="+mj-lt"/>
                <a:ea typeface="+mj-ea"/>
                <a:cs typeface="+mj-cs"/>
              </a:defRPr>
            </a:lvl1pPr>
          </a:lstStyle>
          <a:p>
            <a:endParaRPr lang="zh-CN" altLang="en-US"/>
          </a:p>
        </p:txBody>
      </p:sp>
      <p:sp>
        <p:nvSpPr>
          <p:cNvPr id="13" name="标题 1">
            <a:extLst>
              <a:ext uri="{FF2B5EF4-FFF2-40B4-BE49-F238E27FC236}">
                <a16:creationId xmlns:a16="http://schemas.microsoft.com/office/drawing/2014/main" id="{60FE5641-D8E9-436E-88E3-D0E72DA7FAED}"/>
              </a:ext>
            </a:extLst>
          </p:cNvPr>
          <p:cNvSpPr>
            <a:spLocks noGrp="1"/>
          </p:cNvSpPr>
          <p:nvPr>
            <p:ph type="title"/>
          </p:nvPr>
        </p:nvSpPr>
        <p:spPr>
          <a:xfrm>
            <a:off x="0" y="4763"/>
            <a:ext cx="9144000" cy="817562"/>
          </a:xfrm>
        </p:spPr>
        <p:txBody>
          <a:bodyPr/>
          <a:lstStyle/>
          <a:p>
            <a:pPr marL="0" defTabSz="914400" fontAlgn="base">
              <a:spcAft>
                <a:spcPct val="0"/>
              </a:spcAft>
              <a:defRPr/>
            </a:pPr>
            <a:r>
              <a:rPr lang="zh-CN" altLang="en-US" sz="2400" dirty="0">
                <a:latin typeface="Times New Roman" panose="02020603050405020304" pitchFamily="18" charset="0"/>
                <a:cs typeface="Times New Roman" panose="02020603050405020304" pitchFamily="18" charset="0"/>
              </a:rPr>
              <a:t>决策树：</a:t>
            </a:r>
            <a:r>
              <a:rPr lang="zh-CN" altLang="en-US" sz="2400" kern="0" dirty="0">
                <a:solidFill>
                  <a:srgbClr val="0070C0"/>
                </a:solidFill>
                <a:latin typeface="Times New Roman" pitchFamily="18" charset="0"/>
                <a:cs typeface="Times New Roman" pitchFamily="18" charset="0"/>
              </a:rPr>
              <a:t>信息熵</a:t>
            </a:r>
          </a:p>
        </p:txBody>
      </p:sp>
      <p:graphicFrame>
        <p:nvGraphicFramePr>
          <p:cNvPr id="16" name="表格 15">
            <a:extLst>
              <a:ext uri="{FF2B5EF4-FFF2-40B4-BE49-F238E27FC236}">
                <a16:creationId xmlns:a16="http://schemas.microsoft.com/office/drawing/2014/main" id="{A365FFC3-233B-49FA-8243-3E9EDCECCEEB}"/>
              </a:ext>
            </a:extLst>
          </p:cNvPr>
          <p:cNvGraphicFramePr>
            <a:graphicFrameLocks noGrp="1"/>
          </p:cNvGraphicFramePr>
          <p:nvPr>
            <p:extLst>
              <p:ext uri="{D42A27DB-BD31-4B8C-83A1-F6EECF244321}">
                <p14:modId xmlns:p14="http://schemas.microsoft.com/office/powerpoint/2010/main" val="420051133"/>
              </p:ext>
            </p:extLst>
          </p:nvPr>
        </p:nvGraphicFramePr>
        <p:xfrm>
          <a:off x="2624071" y="1455405"/>
          <a:ext cx="3895857" cy="1990995"/>
        </p:xfrm>
        <a:graphic>
          <a:graphicData uri="http://schemas.openxmlformats.org/drawingml/2006/table">
            <a:tbl>
              <a:tblPr firstRow="1" firstCol="1" bandRow="1"/>
              <a:tblGrid>
                <a:gridCol w="1035684">
                  <a:extLst>
                    <a:ext uri="{9D8B030D-6E8A-4147-A177-3AD203B41FA5}">
                      <a16:colId xmlns:a16="http://schemas.microsoft.com/office/drawing/2014/main" val="534599750"/>
                    </a:ext>
                  </a:extLst>
                </a:gridCol>
                <a:gridCol w="957995">
                  <a:extLst>
                    <a:ext uri="{9D8B030D-6E8A-4147-A177-3AD203B41FA5}">
                      <a16:colId xmlns:a16="http://schemas.microsoft.com/office/drawing/2014/main" val="3137200550"/>
                    </a:ext>
                  </a:extLst>
                </a:gridCol>
                <a:gridCol w="935394">
                  <a:extLst>
                    <a:ext uri="{9D8B030D-6E8A-4147-A177-3AD203B41FA5}">
                      <a16:colId xmlns:a16="http://schemas.microsoft.com/office/drawing/2014/main" val="3341751084"/>
                    </a:ext>
                  </a:extLst>
                </a:gridCol>
                <a:gridCol w="966784">
                  <a:extLst>
                    <a:ext uri="{9D8B030D-6E8A-4147-A177-3AD203B41FA5}">
                      <a16:colId xmlns:a16="http://schemas.microsoft.com/office/drawing/2014/main" val="3025034656"/>
                    </a:ext>
                  </a:extLst>
                </a:gridCol>
              </a:tblGrid>
              <a:tr h="663665">
                <a:tc>
                  <a:txBody>
                    <a:bodyPr/>
                    <a:lstStyle/>
                    <a:p>
                      <a:pPr algn="ctr">
                        <a:lnSpc>
                          <a:spcPct val="150000"/>
                        </a:lnSpc>
                        <a:spcBef>
                          <a:spcPts val="0"/>
                        </a:spcBef>
                        <a:spcAft>
                          <a:spcPts val="0"/>
                        </a:spcAft>
                      </a:pPr>
                      <a:r>
                        <a:rPr lang="zh-CN" sz="1200" dirty="0">
                          <a:effectLst/>
                          <a:latin typeface="Times New Roman" panose="02020603050405020304" pitchFamily="18" charset="0"/>
                          <a:ea typeface="华文楷体" panose="02010600040101010101" pitchFamily="2" charset="-122"/>
                          <a:cs typeface="Times New Roman" panose="02020603050405020304" pitchFamily="18" charset="0"/>
                        </a:rPr>
                        <a:t>年龄属性</a:t>
                      </a:r>
                      <a:endParaRPr lang="en-US" altLang="zh-CN" sz="1200" dirty="0">
                        <a:effectLst/>
                        <a:latin typeface="Times New Roman" panose="02020603050405020304" pitchFamily="18" charset="0"/>
                        <a:ea typeface="华文楷体" panose="02010600040101010101" pitchFamily="2" charset="-122"/>
                        <a:cs typeface="Times New Roman" panose="02020603050405020304" pitchFamily="18" charset="0"/>
                      </a:endParaRPr>
                    </a:p>
                    <a:p>
                      <a:pPr algn="ctr">
                        <a:lnSpc>
                          <a:spcPct val="150000"/>
                        </a:lnSpc>
                        <a:spcBef>
                          <a:spcPts val="0"/>
                        </a:spcBef>
                        <a:spcAft>
                          <a:spcPts val="0"/>
                        </a:spcAft>
                      </a:pPr>
                      <a:r>
                        <a:rPr lang="zh-CN" sz="1200" dirty="0">
                          <a:effectLst/>
                          <a:latin typeface="Times New Roman" panose="02020603050405020304" pitchFamily="18" charset="0"/>
                          <a:ea typeface="华文楷体" panose="02010600040101010101" pitchFamily="2" charset="-122"/>
                          <a:cs typeface="Times New Roman" panose="02020603050405020304" pitchFamily="18" charset="0"/>
                        </a:rPr>
                        <a:t>取值</a:t>
                      </a:r>
                      <a:r>
                        <a:rPr lang="en-US" sz="1200" dirty="0">
                          <a:effectLst/>
                          <a:latin typeface="Times New Roman" panose="02020603050405020304" pitchFamily="18" charset="0"/>
                          <a:ea typeface="华文楷体" panose="02010600040101010101" pitchFamily="2" charset="-122"/>
                          <a:cs typeface="Times New Roman" panose="02020603050405020304" pitchFamily="18" charset="0"/>
                        </a:rPr>
                        <a:t> </a:t>
                      </a:r>
                      <a:endParaRPr lang="zh-CN" sz="1200" dirty="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Bef>
                          <a:spcPts val="1000"/>
                        </a:spcBef>
                        <a:spcAft>
                          <a:spcPts val="600"/>
                        </a:spcAft>
                      </a:pPr>
                      <a:r>
                        <a:rPr lang="en-US" sz="1200">
                          <a:effectLst/>
                          <a:latin typeface="Times New Roman" panose="02020603050405020304" pitchFamily="18" charset="0"/>
                          <a:ea typeface="华文楷体" panose="02010600040101010101" pitchFamily="2" charset="-122"/>
                          <a:cs typeface="Times New Roman" panose="02020603050405020304" pitchFamily="18" charset="0"/>
                        </a:rPr>
                        <a:t>“&gt;30”</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Bef>
                          <a:spcPts val="1000"/>
                        </a:spcBef>
                        <a:spcAft>
                          <a:spcPts val="600"/>
                        </a:spcAft>
                      </a:pPr>
                      <a:r>
                        <a:rPr lang="en-US" sz="1200">
                          <a:effectLst/>
                          <a:latin typeface="Times New Roman" panose="02020603050405020304" pitchFamily="18" charset="0"/>
                          <a:ea typeface="华文楷体" panose="02010600040101010101" pitchFamily="2" charset="-122"/>
                          <a:cs typeface="Times New Roman" panose="02020603050405020304" pitchFamily="18" charset="0"/>
                        </a:rPr>
                        <a:t>“20~30”</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Bef>
                          <a:spcPts val="1000"/>
                        </a:spcBef>
                        <a:spcAft>
                          <a:spcPts val="600"/>
                        </a:spcAft>
                      </a:pPr>
                      <a:r>
                        <a:rPr lang="en-US" sz="1200">
                          <a:effectLst/>
                          <a:latin typeface="Times New Roman" panose="02020603050405020304" pitchFamily="18" charset="0"/>
                          <a:ea typeface="华文楷体" panose="02010600040101010101" pitchFamily="2" charset="-122"/>
                          <a:cs typeface="Times New Roman" panose="02020603050405020304" pitchFamily="18" charset="0"/>
                        </a:rPr>
                        <a:t>“&lt;20”</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88489024"/>
                  </a:ext>
                </a:extLst>
              </a:tr>
              <a:tr h="663665">
                <a:tc>
                  <a:txBody>
                    <a:bodyPr/>
                    <a:lstStyle/>
                    <a:p>
                      <a:pPr algn="ctr">
                        <a:lnSpc>
                          <a:spcPct val="150000"/>
                        </a:lnSpc>
                        <a:spcBef>
                          <a:spcPts val="0"/>
                        </a:spcBef>
                        <a:spcAft>
                          <a:spcPts val="0"/>
                        </a:spcAft>
                      </a:pPr>
                      <a:r>
                        <a:rPr lang="zh-CN" sz="1200" dirty="0">
                          <a:effectLst/>
                          <a:latin typeface="Times New Roman" panose="02020603050405020304" pitchFamily="18" charset="0"/>
                          <a:ea typeface="华文楷体" panose="02010600040101010101" pitchFamily="2" charset="-122"/>
                          <a:cs typeface="Times New Roman" panose="02020603050405020304" pitchFamily="18" charset="0"/>
                        </a:rPr>
                        <a:t>对应样</a:t>
                      </a:r>
                      <a:endParaRPr lang="en-US" altLang="zh-CN" sz="1200" dirty="0">
                        <a:effectLst/>
                        <a:latin typeface="Times New Roman" panose="02020603050405020304" pitchFamily="18" charset="0"/>
                        <a:ea typeface="华文楷体" panose="02010600040101010101" pitchFamily="2" charset="-122"/>
                        <a:cs typeface="Times New Roman" panose="02020603050405020304" pitchFamily="18" charset="0"/>
                      </a:endParaRPr>
                    </a:p>
                    <a:p>
                      <a:pPr algn="ctr">
                        <a:lnSpc>
                          <a:spcPct val="150000"/>
                        </a:lnSpc>
                        <a:spcBef>
                          <a:spcPts val="0"/>
                        </a:spcBef>
                        <a:spcAft>
                          <a:spcPts val="0"/>
                        </a:spcAft>
                      </a:pPr>
                      <a:r>
                        <a:rPr lang="zh-CN" sz="1200" dirty="0">
                          <a:effectLst/>
                          <a:latin typeface="Times New Roman" panose="02020603050405020304" pitchFamily="18" charset="0"/>
                          <a:ea typeface="华文楷体" panose="02010600040101010101" pitchFamily="2" charset="-122"/>
                          <a:cs typeface="Times New Roman" panose="02020603050405020304" pitchFamily="18" charset="0"/>
                        </a:rPr>
                        <a:t>本数</a:t>
                      </a:r>
                      <a:r>
                        <a:rPr lang="en-US" sz="1200" dirty="0">
                          <a:effectLst/>
                          <a:latin typeface="Times New Roman" panose="02020603050405020304" pitchFamily="18" charset="0"/>
                          <a:ea typeface="华文楷体" panose="02010600040101010101" pitchFamily="2" charset="-122"/>
                          <a:cs typeface="Times New Roman" panose="02020603050405020304" pitchFamily="18" charset="0"/>
                        </a:rPr>
                        <a:t> </a:t>
                      </a:r>
                      <a:endParaRPr lang="zh-CN" sz="1200" dirty="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Bef>
                          <a:spcPts val="1000"/>
                        </a:spcBef>
                        <a:spcAft>
                          <a:spcPts val="600"/>
                        </a:spcAft>
                      </a:pPr>
                      <a:r>
                        <a:rPr lang="en-US" sz="1200" dirty="0">
                          <a:effectLst/>
                          <a:latin typeface="Times New Roman" panose="02020603050405020304" pitchFamily="18" charset="0"/>
                          <a:ea typeface="华文楷体" panose="02010600040101010101" pitchFamily="2" charset="-122"/>
                          <a:cs typeface="Times New Roman" panose="02020603050405020304" pitchFamily="18" charset="0"/>
                        </a:rPr>
                        <a:t>5</a:t>
                      </a:r>
                      <a:endParaRPr lang="zh-CN" sz="1200" dirty="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Bef>
                          <a:spcPts val="1000"/>
                        </a:spcBef>
                        <a:spcAft>
                          <a:spcPts val="600"/>
                        </a:spcAft>
                      </a:pPr>
                      <a:r>
                        <a:rPr lang="en-US" sz="1200">
                          <a:effectLst/>
                          <a:latin typeface="Times New Roman" panose="02020603050405020304" pitchFamily="18" charset="0"/>
                          <a:ea typeface="华文楷体" panose="02010600040101010101" pitchFamily="2" charset="-122"/>
                          <a:cs typeface="Times New Roman" panose="02020603050405020304" pitchFamily="18" charset="0"/>
                        </a:rPr>
                        <a:t>4</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Bef>
                          <a:spcPts val="1000"/>
                        </a:spcBef>
                        <a:spcAft>
                          <a:spcPts val="600"/>
                        </a:spcAft>
                      </a:pPr>
                      <a:r>
                        <a:rPr lang="en-US" sz="1200" dirty="0">
                          <a:effectLst/>
                          <a:latin typeface="Times New Roman" panose="02020603050405020304" pitchFamily="18" charset="0"/>
                          <a:ea typeface="华文楷体" panose="02010600040101010101" pitchFamily="2" charset="-122"/>
                          <a:cs typeface="Times New Roman" panose="02020603050405020304" pitchFamily="18" charset="0"/>
                        </a:rPr>
                        <a:t>5</a:t>
                      </a:r>
                      <a:endParaRPr lang="zh-CN" sz="1200" dirty="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7473175"/>
                  </a:ext>
                </a:extLst>
              </a:tr>
              <a:tr h="663665">
                <a:tc>
                  <a:txBody>
                    <a:bodyPr/>
                    <a:lstStyle/>
                    <a:p>
                      <a:pPr algn="ctr">
                        <a:lnSpc>
                          <a:spcPct val="150000"/>
                        </a:lnSpc>
                        <a:spcBef>
                          <a:spcPts val="0"/>
                        </a:spcBef>
                        <a:spcAft>
                          <a:spcPts val="0"/>
                        </a:spcAft>
                      </a:pPr>
                      <a:r>
                        <a:rPr lang="zh-CN" sz="1200" dirty="0">
                          <a:effectLst/>
                          <a:latin typeface="Times New Roman" panose="02020603050405020304" pitchFamily="18" charset="0"/>
                          <a:ea typeface="华文楷体" panose="02010600040101010101" pitchFamily="2" charset="-122"/>
                          <a:cs typeface="Times New Roman" panose="02020603050405020304" pitchFamily="18" charset="0"/>
                        </a:rPr>
                        <a:t>正负样本</a:t>
                      </a:r>
                      <a:endParaRPr lang="en-US" altLang="zh-CN" sz="1200" dirty="0">
                        <a:effectLst/>
                        <a:latin typeface="Times New Roman" panose="02020603050405020304" pitchFamily="18" charset="0"/>
                        <a:ea typeface="华文楷体" panose="02010600040101010101" pitchFamily="2" charset="-122"/>
                        <a:cs typeface="Times New Roman" panose="02020603050405020304" pitchFamily="18" charset="0"/>
                      </a:endParaRPr>
                    </a:p>
                    <a:p>
                      <a:pPr algn="ctr">
                        <a:lnSpc>
                          <a:spcPct val="150000"/>
                        </a:lnSpc>
                        <a:spcBef>
                          <a:spcPts val="0"/>
                        </a:spcBef>
                        <a:spcAft>
                          <a:spcPts val="0"/>
                        </a:spcAft>
                      </a:pPr>
                      <a:r>
                        <a:rPr lang="zh-CN" sz="1200" dirty="0">
                          <a:effectLst/>
                          <a:latin typeface="Times New Roman" panose="02020603050405020304" pitchFamily="18" charset="0"/>
                          <a:ea typeface="华文楷体" panose="02010600040101010101" pitchFamily="2" charset="-122"/>
                          <a:cs typeface="Times New Roman" panose="02020603050405020304" pitchFamily="18" charset="0"/>
                        </a:rPr>
                        <a:t>数量</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Bef>
                          <a:spcPts val="1000"/>
                        </a:spcBef>
                        <a:spcAft>
                          <a:spcPts val="600"/>
                        </a:spcAft>
                      </a:pPr>
                      <a:r>
                        <a:rPr lang="zh-CN" sz="1200">
                          <a:effectLst/>
                          <a:latin typeface="Times New Roman" panose="02020603050405020304" pitchFamily="18" charset="0"/>
                          <a:ea typeface="华文楷体" panose="02010600040101010101" pitchFamily="2" charset="-122"/>
                          <a:cs typeface="Times New Roman" panose="02020603050405020304" pitchFamily="18" charset="0"/>
                        </a:rPr>
                        <a:t>（</a:t>
                      </a:r>
                      <a:r>
                        <a:rPr lang="en-US" sz="1200">
                          <a:effectLst/>
                          <a:latin typeface="Times New Roman" panose="02020603050405020304" pitchFamily="18" charset="0"/>
                          <a:ea typeface="华文楷体" panose="02010600040101010101" pitchFamily="2" charset="-122"/>
                          <a:cs typeface="Times New Roman" panose="02020603050405020304" pitchFamily="18" charset="0"/>
                        </a:rPr>
                        <a:t>2+, 3-</a:t>
                      </a:r>
                      <a:r>
                        <a:rPr lang="zh-CN" sz="1200">
                          <a:effectLst/>
                          <a:latin typeface="Times New Roman" panose="02020603050405020304" pitchFamily="18" charset="0"/>
                          <a:ea typeface="华文楷体" panose="02010600040101010101" pitchFamily="2" charset="-122"/>
                          <a:cs typeface="Times New Roman" panose="02020603050405020304" pitchFamily="18" charset="0"/>
                        </a:rPr>
                        <a:t>）</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Bef>
                          <a:spcPts val="1000"/>
                        </a:spcBef>
                        <a:spcAft>
                          <a:spcPts val="600"/>
                        </a:spcAft>
                      </a:pPr>
                      <a:r>
                        <a:rPr lang="zh-CN" sz="1200">
                          <a:effectLst/>
                          <a:latin typeface="Times New Roman" panose="02020603050405020304" pitchFamily="18" charset="0"/>
                          <a:ea typeface="华文楷体" panose="02010600040101010101" pitchFamily="2" charset="-122"/>
                          <a:cs typeface="Times New Roman" panose="02020603050405020304" pitchFamily="18" charset="0"/>
                        </a:rPr>
                        <a:t>（</a:t>
                      </a:r>
                      <a:r>
                        <a:rPr lang="en-US" sz="1200">
                          <a:effectLst/>
                          <a:latin typeface="Times New Roman" panose="02020603050405020304" pitchFamily="18" charset="0"/>
                          <a:ea typeface="华文楷体" panose="02010600040101010101" pitchFamily="2" charset="-122"/>
                          <a:cs typeface="Times New Roman" panose="02020603050405020304" pitchFamily="18" charset="0"/>
                        </a:rPr>
                        <a:t>4+</a:t>
                      </a:r>
                      <a:r>
                        <a:rPr lang="zh-CN" sz="1200">
                          <a:effectLst/>
                          <a:latin typeface="Times New Roman" panose="02020603050405020304" pitchFamily="18" charset="0"/>
                          <a:ea typeface="华文楷体" panose="02010600040101010101" pitchFamily="2" charset="-122"/>
                          <a:cs typeface="Times New Roman" panose="02020603050405020304" pitchFamily="18" charset="0"/>
                        </a:rPr>
                        <a:t>，</a:t>
                      </a:r>
                      <a:r>
                        <a:rPr lang="en-US" sz="1200">
                          <a:effectLst/>
                          <a:latin typeface="Times New Roman" panose="02020603050405020304" pitchFamily="18" charset="0"/>
                          <a:ea typeface="华文楷体" panose="02010600040101010101" pitchFamily="2" charset="-122"/>
                          <a:cs typeface="Times New Roman" panose="02020603050405020304" pitchFamily="18" charset="0"/>
                        </a:rPr>
                        <a:t>0-</a:t>
                      </a:r>
                      <a:r>
                        <a:rPr lang="zh-CN" sz="1200">
                          <a:effectLst/>
                          <a:latin typeface="Times New Roman" panose="02020603050405020304" pitchFamily="18" charset="0"/>
                          <a:ea typeface="华文楷体" panose="02010600040101010101" pitchFamily="2" charset="-122"/>
                          <a:cs typeface="Times New Roman" panose="02020603050405020304" pitchFamily="18" charset="0"/>
                        </a:rPr>
                        <a:t>）</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Bef>
                          <a:spcPts val="1000"/>
                        </a:spcBef>
                        <a:spcAft>
                          <a:spcPts val="600"/>
                        </a:spcAft>
                      </a:pPr>
                      <a:r>
                        <a:rPr lang="zh-CN" sz="1200" dirty="0">
                          <a:effectLst/>
                          <a:latin typeface="Times New Roman" panose="02020603050405020304" pitchFamily="18" charset="0"/>
                          <a:ea typeface="华文楷体" panose="02010600040101010101" pitchFamily="2" charset="-122"/>
                          <a:cs typeface="Times New Roman" panose="02020603050405020304" pitchFamily="18" charset="0"/>
                        </a:rPr>
                        <a:t>（</a:t>
                      </a:r>
                      <a:r>
                        <a:rPr lang="en-US" sz="1200" dirty="0">
                          <a:effectLst/>
                          <a:latin typeface="Times New Roman" panose="02020603050405020304" pitchFamily="18" charset="0"/>
                          <a:ea typeface="华文楷体" panose="02010600040101010101" pitchFamily="2" charset="-122"/>
                          <a:cs typeface="Times New Roman" panose="02020603050405020304" pitchFamily="18" charset="0"/>
                        </a:rPr>
                        <a:t>3+</a:t>
                      </a:r>
                      <a:r>
                        <a:rPr lang="zh-CN" sz="1200" dirty="0">
                          <a:effectLst/>
                          <a:latin typeface="Times New Roman" panose="02020603050405020304" pitchFamily="18" charset="0"/>
                          <a:ea typeface="华文楷体" panose="02010600040101010101" pitchFamily="2" charset="-122"/>
                          <a:cs typeface="Times New Roman" panose="02020603050405020304" pitchFamily="18" charset="0"/>
                        </a:rPr>
                        <a:t>，</a:t>
                      </a:r>
                      <a:r>
                        <a:rPr lang="en-US" sz="1200" dirty="0">
                          <a:effectLst/>
                          <a:latin typeface="Times New Roman" panose="02020603050405020304" pitchFamily="18" charset="0"/>
                          <a:ea typeface="华文楷体" panose="02010600040101010101" pitchFamily="2" charset="-122"/>
                          <a:cs typeface="Times New Roman" panose="02020603050405020304" pitchFamily="18" charset="0"/>
                        </a:rPr>
                        <a:t>2-</a:t>
                      </a:r>
                      <a:r>
                        <a:rPr lang="zh-CN" sz="1200" dirty="0">
                          <a:effectLst/>
                          <a:latin typeface="Times New Roman" panose="02020603050405020304" pitchFamily="18" charset="0"/>
                          <a:ea typeface="华文楷体" panose="02010600040101010101" pitchFamily="2" charset="-122"/>
                          <a:cs typeface="Times New Roman" panose="02020603050405020304" pitchFamily="18" charset="0"/>
                        </a:rPr>
                        <a:t>）</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52256967"/>
                  </a:ext>
                </a:extLst>
              </a:tr>
            </a:tbl>
          </a:graphicData>
        </a:graphic>
      </p:graphicFrame>
      <p:graphicFrame>
        <p:nvGraphicFramePr>
          <p:cNvPr id="17" name="对象 16">
            <a:extLst>
              <a:ext uri="{FF2B5EF4-FFF2-40B4-BE49-F238E27FC236}">
                <a16:creationId xmlns:a16="http://schemas.microsoft.com/office/drawing/2014/main" id="{92CED87C-3B1F-4EB0-85A1-34E51BA85ADC}"/>
              </a:ext>
            </a:extLst>
          </p:cNvPr>
          <p:cNvGraphicFramePr>
            <a:graphicFrameLocks noChangeAspect="1"/>
          </p:cNvGraphicFramePr>
          <p:nvPr>
            <p:extLst>
              <p:ext uri="{D42A27DB-BD31-4B8C-83A1-F6EECF244321}">
                <p14:modId xmlns:p14="http://schemas.microsoft.com/office/powerpoint/2010/main" val="1612826552"/>
              </p:ext>
            </p:extLst>
          </p:nvPr>
        </p:nvGraphicFramePr>
        <p:xfrm>
          <a:off x="3310531" y="1776887"/>
          <a:ext cx="201329" cy="296072"/>
        </p:xfrm>
        <a:graphic>
          <a:graphicData uri="http://schemas.openxmlformats.org/presentationml/2006/ole">
            <mc:AlternateContent xmlns:mc="http://schemas.openxmlformats.org/markup-compatibility/2006">
              <mc:Choice xmlns:v="urn:schemas-microsoft-com:vml" Requires="v">
                <p:oleObj spid="_x0000_s3224" name="Equation" r:id="rId3" imgW="152280" imgH="228600" progId="Equation.DSMT4">
                  <p:embed/>
                </p:oleObj>
              </mc:Choice>
              <mc:Fallback>
                <p:oleObj name="Equation" r:id="rId3" imgW="152280" imgH="228600" progId="Equation.DSMT4">
                  <p:embed/>
                  <p:pic>
                    <p:nvPicPr>
                      <p:cNvPr id="17" name="对象 16">
                        <a:extLst>
                          <a:ext uri="{FF2B5EF4-FFF2-40B4-BE49-F238E27FC236}">
                            <a16:creationId xmlns:a16="http://schemas.microsoft.com/office/drawing/2014/main" id="{92CED87C-3B1F-4EB0-85A1-34E51BA85AD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10531" y="1776887"/>
                        <a:ext cx="201329" cy="296072"/>
                      </a:xfrm>
                      <a:prstGeom prst="rect">
                        <a:avLst/>
                      </a:prstGeom>
                      <a:noFill/>
                    </p:spPr>
                  </p:pic>
                </p:oleObj>
              </mc:Fallback>
            </mc:AlternateContent>
          </a:graphicData>
        </a:graphic>
      </p:graphicFrame>
      <p:graphicFrame>
        <p:nvGraphicFramePr>
          <p:cNvPr id="18" name="对象 17">
            <a:extLst>
              <a:ext uri="{FF2B5EF4-FFF2-40B4-BE49-F238E27FC236}">
                <a16:creationId xmlns:a16="http://schemas.microsoft.com/office/drawing/2014/main" id="{30D80D6F-9E4C-4C49-ABFA-2D8908A8EE60}"/>
              </a:ext>
            </a:extLst>
          </p:cNvPr>
          <p:cNvGraphicFramePr>
            <a:graphicFrameLocks noChangeAspect="1"/>
          </p:cNvGraphicFramePr>
          <p:nvPr>
            <p:extLst>
              <p:ext uri="{D42A27DB-BD31-4B8C-83A1-F6EECF244321}">
                <p14:modId xmlns:p14="http://schemas.microsoft.com/office/powerpoint/2010/main" val="2147689623"/>
              </p:ext>
            </p:extLst>
          </p:nvPr>
        </p:nvGraphicFramePr>
        <p:xfrm>
          <a:off x="3310531" y="2514234"/>
          <a:ext cx="323850" cy="238125"/>
        </p:xfrm>
        <a:graphic>
          <a:graphicData uri="http://schemas.openxmlformats.org/presentationml/2006/ole">
            <mc:AlternateContent xmlns:mc="http://schemas.openxmlformats.org/markup-compatibility/2006">
              <mc:Choice xmlns:v="urn:schemas-microsoft-com:vml" Requires="v">
                <p:oleObj spid="_x0000_s3225" name="Equation" r:id="rId5" imgW="304560" imgH="228600" progId="Equation.DSMT4">
                  <p:embed/>
                </p:oleObj>
              </mc:Choice>
              <mc:Fallback>
                <p:oleObj name="Equation" r:id="rId5" imgW="304560" imgH="228600" progId="Equation.DSMT4">
                  <p:embed/>
                  <p:pic>
                    <p:nvPicPr>
                      <p:cNvPr id="18" name="对象 17">
                        <a:extLst>
                          <a:ext uri="{FF2B5EF4-FFF2-40B4-BE49-F238E27FC236}">
                            <a16:creationId xmlns:a16="http://schemas.microsoft.com/office/drawing/2014/main" id="{30D80D6F-9E4C-4C49-ABFA-2D8908A8EE6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10531" y="2514234"/>
                        <a:ext cx="323850" cy="2381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DD72DD40-51D3-4DA5-A37E-CAA37BC9BB33}"/>
                  </a:ext>
                </a:extLst>
              </p:cNvPr>
              <p:cNvSpPr txBox="1"/>
              <p:nvPr/>
            </p:nvSpPr>
            <p:spPr>
              <a:xfrm>
                <a:off x="629464" y="3782807"/>
                <a:ext cx="7765961" cy="2074799"/>
              </a:xfrm>
              <a:prstGeom prst="rect">
                <a:avLst/>
              </a:prstGeom>
              <a:noFill/>
            </p:spPr>
            <p:txBody>
              <a:bodyPr wrap="square">
                <a:spAutoFit/>
              </a:bodyPr>
              <a:lstStyle/>
              <a:p>
                <a:pPr algn="just">
                  <a:spcBef>
                    <a:spcPts val="1000"/>
                  </a:spcBef>
                  <a:spcAft>
                    <a:spcPts val="300"/>
                  </a:spcAft>
                </a:pPr>
                <a14:m>
                  <m:oMathPara xmlns:m="http://schemas.openxmlformats.org/officeDocument/2006/math">
                    <m:oMathParaPr>
                      <m:jc m:val="centerGroup"/>
                    </m:oMathParaPr>
                    <m:oMath xmlns:m="http://schemas.openxmlformats.org/officeDocument/2006/math">
                      <m:r>
                        <a:rPr lang="en-US" altLang="zh-CN" sz="1800" smtClean="0">
                          <a:effectLst/>
                          <a:latin typeface="Cambria Math" panose="02040503050406030204" pitchFamily="18" charset="0"/>
                          <a:ea typeface="华文楷体" panose="02010600040101010101" pitchFamily="2" charset="-122"/>
                          <a:cs typeface="Times New Roman" panose="02020603050405020304" pitchFamily="18" charset="0"/>
                        </a:rPr>
                        <m:t>“</m:t>
                      </m:r>
                      <m:r>
                        <a:rPr lang="zh-CN" altLang="zh-CN" sz="1800">
                          <a:effectLst/>
                          <a:latin typeface="Cambria Math" panose="02040503050406030204" pitchFamily="18" charset="0"/>
                          <a:ea typeface="华文楷体" panose="02010600040101010101" pitchFamily="2" charset="-122"/>
                          <a:cs typeface="Times New Roman" panose="02020603050405020304" pitchFamily="18" charset="0"/>
                        </a:rPr>
                        <m:t>年龄</m:t>
                      </m:r>
                      <m:r>
                        <a:rPr lang="en-US" altLang="zh-CN" sz="1800">
                          <a:effectLst/>
                          <a:latin typeface="Cambria Math" panose="02040503050406030204" pitchFamily="18" charset="0"/>
                          <a:ea typeface="华文楷体" panose="02010600040101010101" pitchFamily="2" charset="-122"/>
                          <a:cs typeface="Times New Roman" panose="02020603050405020304" pitchFamily="18" charset="0"/>
                        </a:rPr>
                        <m:t>&gt;30”:   </m:t>
                      </m:r>
                      <m:r>
                        <a:rPr lang="en-US" altLang="zh-CN" sz="1800" i="1">
                          <a:effectLst/>
                          <a:latin typeface="Cambria Math" panose="02040503050406030204" pitchFamily="18" charset="0"/>
                          <a:ea typeface="华文楷体" panose="02010600040101010101" pitchFamily="2" charset="-122"/>
                          <a:cs typeface="Times New Roman" panose="02020603050405020304" pitchFamily="18" charset="0"/>
                        </a:rPr>
                        <m:t>𝐸𝑛𝑡</m:t>
                      </m:r>
                      <m:d>
                        <m:d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华文楷体" panose="02010600040101010101" pitchFamily="2" charset="-122"/>
                                  <a:cs typeface="Times New Roman" panose="02020603050405020304" pitchFamily="18" charset="0"/>
                                </a:rPr>
                                <m:t>𝐷</m:t>
                              </m:r>
                            </m:e>
                            <m:sub>
                              <m:r>
                                <a:rPr lang="en-US" altLang="zh-CN" sz="1800" i="1">
                                  <a:effectLst/>
                                  <a:latin typeface="Cambria Math" panose="02040503050406030204" pitchFamily="18" charset="0"/>
                                  <a:ea typeface="华文楷体" panose="02010600040101010101" pitchFamily="2" charset="-122"/>
                                  <a:cs typeface="Times New Roman" panose="02020603050405020304" pitchFamily="18" charset="0"/>
                                </a:rPr>
                                <m:t>0</m:t>
                              </m:r>
                            </m:sub>
                          </m:sSub>
                        </m:e>
                      </m:d>
                      <m:r>
                        <a:rPr lang="en-US" altLang="zh-CN" sz="1800">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a:effectLst/>
                          <a:latin typeface="Cambria Math" panose="02040503050406030204" pitchFamily="18" charset="0"/>
                          <a:ea typeface="华文楷体" panose="02010600040101010101" pitchFamily="2" charset="-122"/>
                          <a:cs typeface="Times New Roman" panose="02020603050405020304" pitchFamily="18" charset="0"/>
                        </a:rPr>
                        <m:t>−</m:t>
                      </m:r>
                      <m:d>
                        <m:d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dPr>
                        <m:e>
                          <m:f>
                            <m:f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800">
                                  <a:effectLst/>
                                  <a:latin typeface="Cambria Math" panose="02040503050406030204" pitchFamily="18" charset="0"/>
                                  <a:ea typeface="华文楷体" panose="02010600040101010101" pitchFamily="2" charset="-122"/>
                                  <a:cs typeface="Times New Roman" panose="02020603050405020304" pitchFamily="18" charset="0"/>
                                </a:rPr>
                                <m:t>2</m:t>
                              </m:r>
                            </m:num>
                            <m:den>
                              <m:r>
                                <a:rPr lang="en-US" altLang="zh-CN" sz="1800">
                                  <a:effectLst/>
                                  <a:latin typeface="Cambria Math" panose="02040503050406030204" pitchFamily="18" charset="0"/>
                                  <a:ea typeface="华文楷体" panose="02010600040101010101" pitchFamily="2" charset="-122"/>
                                  <a:cs typeface="Times New Roman" panose="02020603050405020304" pitchFamily="18" charset="0"/>
                                </a:rPr>
                                <m:t>5</m:t>
                              </m:r>
                            </m:den>
                          </m:f>
                          <m:r>
                            <a:rPr lang="en-US" altLang="zh-CN" sz="1800">
                              <a:effectLst/>
                              <a:latin typeface="Cambria Math" panose="02040503050406030204" pitchFamily="18" charset="0"/>
                              <a:ea typeface="华文楷体" panose="02010600040101010101" pitchFamily="2" charset="-122"/>
                              <a:cs typeface="Times New Roman" panose="02020603050405020304" pitchFamily="18" charset="0"/>
                            </a:rPr>
                            <m:t>×</m:t>
                          </m:r>
                          <m:func>
                            <m:func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funcPr>
                            <m:fName>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ltLang="zh-CN" sz="1800">
                                      <a:effectLst/>
                                      <a:latin typeface="Cambria Math" panose="02040503050406030204" pitchFamily="18" charset="0"/>
                                      <a:ea typeface="华文楷体" panose="02010600040101010101" pitchFamily="2" charset="-122"/>
                                      <a:cs typeface="Times New Roman" panose="02020603050405020304" pitchFamily="18" charset="0"/>
                                    </a:rPr>
                                    <m:t>log</m:t>
                                  </m:r>
                                </m:e>
                                <m:sub>
                                  <m:r>
                                    <a:rPr lang="en-US" altLang="zh-CN" sz="1800">
                                      <a:effectLst/>
                                      <a:latin typeface="Cambria Math" panose="02040503050406030204" pitchFamily="18" charset="0"/>
                                      <a:ea typeface="华文楷体" panose="02010600040101010101" pitchFamily="2" charset="-122"/>
                                      <a:cs typeface="Times New Roman" panose="02020603050405020304" pitchFamily="18" charset="0"/>
                                    </a:rPr>
                                    <m:t>2</m:t>
                                  </m:r>
                                </m:sub>
                              </m:sSub>
                            </m:fName>
                            <m:e>
                              <m:f>
                                <m:f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800">
                                      <a:effectLst/>
                                      <a:latin typeface="Cambria Math" panose="02040503050406030204" pitchFamily="18" charset="0"/>
                                      <a:ea typeface="华文楷体" panose="02010600040101010101" pitchFamily="2" charset="-122"/>
                                      <a:cs typeface="Times New Roman" panose="02020603050405020304" pitchFamily="18" charset="0"/>
                                    </a:rPr>
                                    <m:t>2</m:t>
                                  </m:r>
                                </m:num>
                                <m:den>
                                  <m:r>
                                    <a:rPr lang="en-US" altLang="zh-CN" sz="1800">
                                      <a:effectLst/>
                                      <a:latin typeface="Cambria Math" panose="02040503050406030204" pitchFamily="18" charset="0"/>
                                      <a:ea typeface="华文楷体" panose="02010600040101010101" pitchFamily="2" charset="-122"/>
                                      <a:cs typeface="Times New Roman" panose="02020603050405020304" pitchFamily="18" charset="0"/>
                                    </a:rPr>
                                    <m:t>5</m:t>
                                  </m:r>
                                </m:den>
                              </m:f>
                            </m:e>
                          </m:func>
                          <m:r>
                            <a:rPr lang="en-US" altLang="zh-CN" sz="1800">
                              <a:effectLst/>
                              <a:latin typeface="Cambria Math" panose="02040503050406030204" pitchFamily="18" charset="0"/>
                              <a:ea typeface="华文楷体" panose="02010600040101010101" pitchFamily="2" charset="-122"/>
                              <a:cs typeface="Times New Roman" panose="02020603050405020304" pitchFamily="18" charset="0"/>
                            </a:rPr>
                            <m:t>+</m:t>
                          </m:r>
                          <m:f>
                            <m:f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800">
                                  <a:effectLst/>
                                  <a:latin typeface="Cambria Math" panose="02040503050406030204" pitchFamily="18" charset="0"/>
                                  <a:ea typeface="华文楷体" panose="02010600040101010101" pitchFamily="2" charset="-122"/>
                                  <a:cs typeface="Times New Roman" panose="02020603050405020304" pitchFamily="18" charset="0"/>
                                </a:rPr>
                                <m:t>3</m:t>
                              </m:r>
                            </m:num>
                            <m:den>
                              <m:r>
                                <a:rPr lang="en-US" altLang="zh-CN" sz="1800">
                                  <a:effectLst/>
                                  <a:latin typeface="Cambria Math" panose="02040503050406030204" pitchFamily="18" charset="0"/>
                                  <a:ea typeface="华文楷体" panose="02010600040101010101" pitchFamily="2" charset="-122"/>
                                  <a:cs typeface="Times New Roman" panose="02020603050405020304" pitchFamily="18" charset="0"/>
                                </a:rPr>
                                <m:t>5</m:t>
                              </m:r>
                            </m:den>
                          </m:f>
                          <m:r>
                            <a:rPr lang="en-US" altLang="zh-CN" sz="1800">
                              <a:effectLst/>
                              <a:latin typeface="Cambria Math" panose="02040503050406030204" pitchFamily="18" charset="0"/>
                              <a:ea typeface="华文楷体" panose="02010600040101010101" pitchFamily="2" charset="-122"/>
                              <a:cs typeface="Times New Roman" panose="02020603050405020304" pitchFamily="18" charset="0"/>
                            </a:rPr>
                            <m:t>×</m:t>
                          </m:r>
                          <m:func>
                            <m:func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funcPr>
                            <m:fName>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ltLang="zh-CN" sz="1800">
                                      <a:effectLst/>
                                      <a:latin typeface="Cambria Math" panose="02040503050406030204" pitchFamily="18" charset="0"/>
                                      <a:ea typeface="华文楷体" panose="02010600040101010101" pitchFamily="2" charset="-122"/>
                                      <a:cs typeface="Times New Roman" panose="02020603050405020304" pitchFamily="18" charset="0"/>
                                    </a:rPr>
                                    <m:t>log</m:t>
                                  </m:r>
                                </m:e>
                                <m:sub>
                                  <m:r>
                                    <a:rPr lang="en-US" altLang="zh-CN" sz="1800">
                                      <a:effectLst/>
                                      <a:latin typeface="Cambria Math" panose="02040503050406030204" pitchFamily="18" charset="0"/>
                                      <a:ea typeface="华文楷体" panose="02010600040101010101" pitchFamily="2" charset="-122"/>
                                      <a:cs typeface="Times New Roman" panose="02020603050405020304" pitchFamily="18" charset="0"/>
                                    </a:rPr>
                                    <m:t>2</m:t>
                                  </m:r>
                                </m:sub>
                              </m:sSub>
                            </m:fName>
                            <m:e>
                              <m:f>
                                <m:f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800">
                                      <a:effectLst/>
                                      <a:latin typeface="Cambria Math" panose="02040503050406030204" pitchFamily="18" charset="0"/>
                                      <a:ea typeface="华文楷体" panose="02010600040101010101" pitchFamily="2" charset="-122"/>
                                      <a:cs typeface="Times New Roman" panose="02020603050405020304" pitchFamily="18" charset="0"/>
                                    </a:rPr>
                                    <m:t>3</m:t>
                                  </m:r>
                                </m:num>
                                <m:den>
                                  <m:r>
                                    <a:rPr lang="en-US" altLang="zh-CN" sz="1800">
                                      <a:effectLst/>
                                      <a:latin typeface="Cambria Math" panose="02040503050406030204" pitchFamily="18" charset="0"/>
                                      <a:ea typeface="华文楷体" panose="02010600040101010101" pitchFamily="2" charset="-122"/>
                                      <a:cs typeface="Times New Roman" panose="02020603050405020304" pitchFamily="18" charset="0"/>
                                    </a:rPr>
                                    <m:t>5</m:t>
                                  </m:r>
                                </m:den>
                              </m:f>
                            </m:e>
                          </m:func>
                        </m:e>
                      </m:d>
                      <m:r>
                        <a:rPr lang="en-US" altLang="zh-CN" sz="1800">
                          <a:effectLst/>
                          <a:latin typeface="Cambria Math" panose="02040503050406030204" pitchFamily="18" charset="0"/>
                          <a:ea typeface="华文楷体" panose="02010600040101010101" pitchFamily="2" charset="-122"/>
                          <a:cs typeface="Times New Roman" panose="02020603050405020304" pitchFamily="18" charset="0"/>
                        </a:rPr>
                        <m:t>=0.971</m:t>
                      </m:r>
                    </m:oMath>
                  </m:oMathPara>
                </a14:m>
                <a:endParaRPr lang="zh-CN" altLang="zh-CN" sz="1800" dirty="0">
                  <a:effectLst/>
                  <a:latin typeface="Times New Roman" panose="02020603050405020304" pitchFamily="18" charset="0"/>
                  <a:ea typeface="华文楷体" panose="02010600040101010101" pitchFamily="2" charset="-122"/>
                  <a:cs typeface="Times New Roman" panose="02020603050405020304" pitchFamily="18" charset="0"/>
                </a:endParaRPr>
              </a:p>
              <a:p>
                <a:pPr algn="just">
                  <a:spcBef>
                    <a:spcPts val="1000"/>
                  </a:spcBef>
                  <a:spcAft>
                    <a:spcPts val="300"/>
                  </a:spcAft>
                </a:pPr>
                <a14:m>
                  <m:oMathPara xmlns:m="http://schemas.openxmlformats.org/officeDocument/2006/math">
                    <m:oMathParaPr>
                      <m:jc m:val="centerGroup"/>
                    </m:oMathParaPr>
                    <m:oMath xmlns:m="http://schemas.openxmlformats.org/officeDocument/2006/math">
                      <m:r>
                        <a:rPr lang="en-US" altLang="zh-CN" sz="1800">
                          <a:effectLst/>
                          <a:latin typeface="Cambria Math" panose="02040503050406030204" pitchFamily="18" charset="0"/>
                          <a:ea typeface="华文楷体" panose="02010600040101010101" pitchFamily="2" charset="-122"/>
                          <a:cs typeface="Times New Roman" panose="02020603050405020304" pitchFamily="18" charset="0"/>
                        </a:rPr>
                        <m:t>“</m:t>
                      </m:r>
                      <m:r>
                        <a:rPr lang="zh-CN" altLang="zh-CN" sz="1800">
                          <a:effectLst/>
                          <a:latin typeface="Cambria Math" panose="02040503050406030204" pitchFamily="18" charset="0"/>
                          <a:ea typeface="华文楷体" panose="02010600040101010101" pitchFamily="2" charset="-122"/>
                          <a:cs typeface="Times New Roman" panose="02020603050405020304" pitchFamily="18" charset="0"/>
                        </a:rPr>
                        <m:t>年龄</m:t>
                      </m:r>
                      <m:r>
                        <a:rPr lang="en-US" altLang="zh-CN" sz="1800">
                          <a:effectLst/>
                          <a:latin typeface="Cambria Math" panose="02040503050406030204" pitchFamily="18" charset="0"/>
                          <a:ea typeface="华文楷体" panose="02010600040101010101" pitchFamily="2" charset="-122"/>
                          <a:cs typeface="Times New Roman" panose="02020603050405020304" pitchFamily="18" charset="0"/>
                        </a:rPr>
                        <m:t>20~30”:   </m:t>
                      </m:r>
                      <m:r>
                        <a:rPr lang="en-US" altLang="zh-CN" sz="1800" i="1">
                          <a:effectLst/>
                          <a:latin typeface="Cambria Math" panose="02040503050406030204" pitchFamily="18" charset="0"/>
                          <a:ea typeface="华文楷体" panose="02010600040101010101" pitchFamily="2" charset="-122"/>
                          <a:cs typeface="Times New Roman" panose="02020603050405020304" pitchFamily="18" charset="0"/>
                        </a:rPr>
                        <m:t>𝐸𝑛𝑡</m:t>
                      </m:r>
                      <m:d>
                        <m:d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华文楷体" panose="02010600040101010101" pitchFamily="2" charset="-122"/>
                                  <a:cs typeface="Times New Roman" panose="02020603050405020304" pitchFamily="18" charset="0"/>
                                </a:rPr>
                                <m:t>𝐷</m:t>
                              </m:r>
                            </m:e>
                            <m:sub>
                              <m:r>
                                <a:rPr lang="en-US" altLang="zh-CN" sz="1800" i="1">
                                  <a:effectLst/>
                                  <a:latin typeface="Cambria Math" panose="02040503050406030204" pitchFamily="18" charset="0"/>
                                  <a:ea typeface="华文楷体" panose="02010600040101010101" pitchFamily="2" charset="-122"/>
                                  <a:cs typeface="Times New Roman" panose="02020603050405020304" pitchFamily="18" charset="0"/>
                                </a:rPr>
                                <m:t>1</m:t>
                              </m:r>
                            </m:sub>
                          </m:sSub>
                        </m:e>
                      </m:d>
                      <m:r>
                        <a:rPr lang="en-US" altLang="zh-CN" sz="1800">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a:effectLst/>
                          <a:latin typeface="Cambria Math" panose="02040503050406030204" pitchFamily="18" charset="0"/>
                          <a:ea typeface="华文楷体" panose="02010600040101010101" pitchFamily="2" charset="-122"/>
                          <a:cs typeface="Times New Roman" panose="02020603050405020304" pitchFamily="18" charset="0"/>
                        </a:rPr>
                        <m:t>−</m:t>
                      </m:r>
                      <m:d>
                        <m:d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dPr>
                        <m:e>
                          <m:f>
                            <m:f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800">
                                  <a:effectLst/>
                                  <a:latin typeface="Cambria Math" panose="02040503050406030204" pitchFamily="18" charset="0"/>
                                  <a:ea typeface="华文楷体" panose="02010600040101010101" pitchFamily="2" charset="-122"/>
                                  <a:cs typeface="Times New Roman" panose="02020603050405020304" pitchFamily="18" charset="0"/>
                                </a:rPr>
                                <m:t>4</m:t>
                              </m:r>
                            </m:num>
                            <m:den>
                              <m:r>
                                <a:rPr lang="en-US" altLang="zh-CN" sz="1800">
                                  <a:effectLst/>
                                  <a:latin typeface="Cambria Math" panose="02040503050406030204" pitchFamily="18" charset="0"/>
                                  <a:ea typeface="华文楷体" panose="02010600040101010101" pitchFamily="2" charset="-122"/>
                                  <a:cs typeface="Times New Roman" panose="02020603050405020304" pitchFamily="18" charset="0"/>
                                </a:rPr>
                                <m:t>4</m:t>
                              </m:r>
                            </m:den>
                          </m:f>
                          <m:r>
                            <a:rPr lang="en-US" altLang="zh-CN" sz="1800">
                              <a:effectLst/>
                              <a:latin typeface="Cambria Math" panose="02040503050406030204" pitchFamily="18" charset="0"/>
                              <a:ea typeface="华文楷体" panose="02010600040101010101" pitchFamily="2" charset="-122"/>
                              <a:cs typeface="Times New Roman" panose="02020603050405020304" pitchFamily="18" charset="0"/>
                            </a:rPr>
                            <m:t>×</m:t>
                          </m:r>
                          <m:func>
                            <m:func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funcPr>
                            <m:fName>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ltLang="zh-CN" sz="1800">
                                      <a:effectLst/>
                                      <a:latin typeface="Cambria Math" panose="02040503050406030204" pitchFamily="18" charset="0"/>
                                      <a:ea typeface="华文楷体" panose="02010600040101010101" pitchFamily="2" charset="-122"/>
                                      <a:cs typeface="Times New Roman" panose="02020603050405020304" pitchFamily="18" charset="0"/>
                                    </a:rPr>
                                    <m:t>log</m:t>
                                  </m:r>
                                </m:e>
                                <m:sub>
                                  <m:r>
                                    <a:rPr lang="en-US" altLang="zh-CN" sz="1800">
                                      <a:effectLst/>
                                      <a:latin typeface="Cambria Math" panose="02040503050406030204" pitchFamily="18" charset="0"/>
                                      <a:ea typeface="华文楷体" panose="02010600040101010101" pitchFamily="2" charset="-122"/>
                                      <a:cs typeface="Times New Roman" panose="02020603050405020304" pitchFamily="18" charset="0"/>
                                    </a:rPr>
                                    <m:t>2</m:t>
                                  </m:r>
                                </m:sub>
                              </m:sSub>
                            </m:fName>
                            <m:e>
                              <m:f>
                                <m:f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800">
                                      <a:effectLst/>
                                      <a:latin typeface="Cambria Math" panose="02040503050406030204" pitchFamily="18" charset="0"/>
                                      <a:ea typeface="华文楷体" panose="02010600040101010101" pitchFamily="2" charset="-122"/>
                                      <a:cs typeface="Times New Roman" panose="02020603050405020304" pitchFamily="18" charset="0"/>
                                    </a:rPr>
                                    <m:t>4</m:t>
                                  </m:r>
                                </m:num>
                                <m:den>
                                  <m:r>
                                    <a:rPr lang="en-US" altLang="zh-CN" sz="1800">
                                      <a:effectLst/>
                                      <a:latin typeface="Cambria Math" panose="02040503050406030204" pitchFamily="18" charset="0"/>
                                      <a:ea typeface="华文楷体" panose="02010600040101010101" pitchFamily="2" charset="-122"/>
                                      <a:cs typeface="Times New Roman" panose="02020603050405020304" pitchFamily="18" charset="0"/>
                                    </a:rPr>
                                    <m:t>4</m:t>
                                  </m:r>
                                </m:den>
                              </m:f>
                            </m:e>
                          </m:func>
                          <m:r>
                            <a:rPr lang="en-US" altLang="zh-CN" sz="1800">
                              <a:effectLst/>
                              <a:latin typeface="Cambria Math" panose="02040503050406030204" pitchFamily="18" charset="0"/>
                              <a:ea typeface="华文楷体" panose="02010600040101010101" pitchFamily="2" charset="-122"/>
                              <a:cs typeface="Times New Roman" panose="02020603050405020304" pitchFamily="18" charset="0"/>
                            </a:rPr>
                            <m:t>+0</m:t>
                          </m:r>
                        </m:e>
                      </m:d>
                      <m:r>
                        <a:rPr lang="en-US" altLang="zh-CN" sz="1800">
                          <a:effectLst/>
                          <a:latin typeface="Cambria Math" panose="02040503050406030204" pitchFamily="18" charset="0"/>
                          <a:ea typeface="华文楷体" panose="02010600040101010101" pitchFamily="2" charset="-122"/>
                          <a:cs typeface="Times New Roman" panose="02020603050405020304" pitchFamily="18" charset="0"/>
                        </a:rPr>
                        <m:t>=0</m:t>
                      </m:r>
                    </m:oMath>
                  </m:oMathPara>
                </a14:m>
                <a:endParaRPr lang="zh-CN" altLang="zh-CN" sz="1800" dirty="0">
                  <a:effectLst/>
                  <a:latin typeface="Times New Roman" panose="02020603050405020304" pitchFamily="18" charset="0"/>
                  <a:ea typeface="华文楷体" panose="02010600040101010101" pitchFamily="2" charset="-122"/>
                  <a:cs typeface="Times New Roman" panose="02020603050405020304" pitchFamily="18" charset="0"/>
                </a:endParaRPr>
              </a:p>
              <a:p>
                <a:pPr algn="just">
                  <a:spcBef>
                    <a:spcPts val="1000"/>
                  </a:spcBef>
                  <a:spcAft>
                    <a:spcPts val="300"/>
                  </a:spcAft>
                </a:pPr>
                <a14:m>
                  <m:oMathPara xmlns:m="http://schemas.openxmlformats.org/officeDocument/2006/math">
                    <m:oMathParaPr>
                      <m:jc m:val="centerGroup"/>
                    </m:oMathParaPr>
                    <m:oMath xmlns:m="http://schemas.openxmlformats.org/officeDocument/2006/math">
                      <m:r>
                        <a:rPr lang="en-US" altLang="zh-CN" sz="1800">
                          <a:effectLst/>
                          <a:latin typeface="Cambria Math" panose="02040503050406030204" pitchFamily="18" charset="0"/>
                          <a:ea typeface="华文楷体" panose="02010600040101010101" pitchFamily="2" charset="-122"/>
                          <a:cs typeface="Times New Roman" panose="02020603050405020304" pitchFamily="18" charset="0"/>
                        </a:rPr>
                        <m:t>“</m:t>
                      </m:r>
                      <m:r>
                        <a:rPr lang="zh-CN" altLang="zh-CN" sz="1800">
                          <a:effectLst/>
                          <a:latin typeface="Cambria Math" panose="02040503050406030204" pitchFamily="18" charset="0"/>
                          <a:ea typeface="华文楷体" panose="02010600040101010101" pitchFamily="2" charset="-122"/>
                          <a:cs typeface="Times New Roman" panose="02020603050405020304" pitchFamily="18" charset="0"/>
                        </a:rPr>
                        <m:t>年龄</m:t>
                      </m:r>
                      <m:r>
                        <a:rPr lang="en-US" altLang="zh-CN" sz="1800">
                          <a:effectLst/>
                          <a:latin typeface="Cambria Math" panose="02040503050406030204" pitchFamily="18" charset="0"/>
                          <a:ea typeface="华文楷体" panose="02010600040101010101" pitchFamily="2" charset="-122"/>
                          <a:cs typeface="Times New Roman" panose="02020603050405020304" pitchFamily="18" charset="0"/>
                        </a:rPr>
                        <m:t>&lt;20”:   </m:t>
                      </m:r>
                      <m:r>
                        <a:rPr lang="en-US" altLang="zh-CN" sz="1800" i="1">
                          <a:effectLst/>
                          <a:latin typeface="Cambria Math" panose="02040503050406030204" pitchFamily="18" charset="0"/>
                          <a:ea typeface="华文楷体" panose="02010600040101010101" pitchFamily="2" charset="-122"/>
                          <a:cs typeface="Times New Roman" panose="02020603050405020304" pitchFamily="18" charset="0"/>
                        </a:rPr>
                        <m:t>𝐸𝑛𝑡</m:t>
                      </m:r>
                      <m:d>
                        <m:d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华文楷体" panose="02010600040101010101" pitchFamily="2" charset="-122"/>
                                  <a:cs typeface="Times New Roman" panose="02020603050405020304" pitchFamily="18" charset="0"/>
                                </a:rPr>
                                <m:t>𝐷</m:t>
                              </m:r>
                            </m:e>
                            <m:sub>
                              <m:r>
                                <a:rPr lang="en-US" altLang="zh-CN" sz="1800" i="1">
                                  <a:effectLst/>
                                  <a:latin typeface="Cambria Math" panose="02040503050406030204" pitchFamily="18" charset="0"/>
                                  <a:ea typeface="华文楷体" panose="02010600040101010101" pitchFamily="2" charset="-122"/>
                                  <a:cs typeface="Times New Roman" panose="02020603050405020304" pitchFamily="18" charset="0"/>
                                </a:rPr>
                                <m:t>2</m:t>
                              </m:r>
                            </m:sub>
                          </m:sSub>
                        </m:e>
                      </m:d>
                      <m:r>
                        <a:rPr lang="en-US" altLang="zh-CN" sz="1800">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a:effectLst/>
                          <a:latin typeface="Cambria Math" panose="02040503050406030204" pitchFamily="18" charset="0"/>
                          <a:ea typeface="华文楷体" panose="02010600040101010101" pitchFamily="2" charset="-122"/>
                          <a:cs typeface="Times New Roman" panose="02020603050405020304" pitchFamily="18" charset="0"/>
                        </a:rPr>
                        <m:t>−</m:t>
                      </m:r>
                      <m:d>
                        <m:d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dPr>
                        <m:e>
                          <m:f>
                            <m:f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800">
                                  <a:effectLst/>
                                  <a:latin typeface="Cambria Math" panose="02040503050406030204" pitchFamily="18" charset="0"/>
                                  <a:ea typeface="华文楷体" panose="02010600040101010101" pitchFamily="2" charset="-122"/>
                                  <a:cs typeface="Times New Roman" panose="02020603050405020304" pitchFamily="18" charset="0"/>
                                </a:rPr>
                                <m:t>3</m:t>
                              </m:r>
                            </m:num>
                            <m:den>
                              <m:r>
                                <a:rPr lang="en-US" altLang="zh-CN" sz="1800">
                                  <a:effectLst/>
                                  <a:latin typeface="Cambria Math" panose="02040503050406030204" pitchFamily="18" charset="0"/>
                                  <a:ea typeface="华文楷体" panose="02010600040101010101" pitchFamily="2" charset="-122"/>
                                  <a:cs typeface="Times New Roman" panose="02020603050405020304" pitchFamily="18" charset="0"/>
                                </a:rPr>
                                <m:t>5</m:t>
                              </m:r>
                            </m:den>
                          </m:f>
                          <m:r>
                            <a:rPr lang="en-US" altLang="zh-CN" sz="1800">
                              <a:effectLst/>
                              <a:latin typeface="Cambria Math" panose="02040503050406030204" pitchFamily="18" charset="0"/>
                              <a:ea typeface="华文楷体" panose="02010600040101010101" pitchFamily="2" charset="-122"/>
                              <a:cs typeface="Times New Roman" panose="02020603050405020304" pitchFamily="18" charset="0"/>
                            </a:rPr>
                            <m:t>×</m:t>
                          </m:r>
                          <m:func>
                            <m:func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funcPr>
                            <m:fName>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ltLang="zh-CN" sz="1800">
                                      <a:effectLst/>
                                      <a:latin typeface="Cambria Math" panose="02040503050406030204" pitchFamily="18" charset="0"/>
                                      <a:ea typeface="华文楷体" panose="02010600040101010101" pitchFamily="2" charset="-122"/>
                                      <a:cs typeface="Times New Roman" panose="02020603050405020304" pitchFamily="18" charset="0"/>
                                    </a:rPr>
                                    <m:t>log</m:t>
                                  </m:r>
                                </m:e>
                                <m:sub>
                                  <m:r>
                                    <a:rPr lang="en-US" altLang="zh-CN" sz="1800">
                                      <a:effectLst/>
                                      <a:latin typeface="Cambria Math" panose="02040503050406030204" pitchFamily="18" charset="0"/>
                                      <a:ea typeface="华文楷体" panose="02010600040101010101" pitchFamily="2" charset="-122"/>
                                      <a:cs typeface="Times New Roman" panose="02020603050405020304" pitchFamily="18" charset="0"/>
                                    </a:rPr>
                                    <m:t>2</m:t>
                                  </m:r>
                                </m:sub>
                              </m:sSub>
                            </m:fName>
                            <m:e>
                              <m:f>
                                <m:f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800">
                                      <a:effectLst/>
                                      <a:latin typeface="Cambria Math" panose="02040503050406030204" pitchFamily="18" charset="0"/>
                                      <a:ea typeface="华文楷体" panose="02010600040101010101" pitchFamily="2" charset="-122"/>
                                      <a:cs typeface="Times New Roman" panose="02020603050405020304" pitchFamily="18" charset="0"/>
                                    </a:rPr>
                                    <m:t>3</m:t>
                                  </m:r>
                                </m:num>
                                <m:den>
                                  <m:r>
                                    <a:rPr lang="en-US" altLang="zh-CN" sz="1800">
                                      <a:effectLst/>
                                      <a:latin typeface="Cambria Math" panose="02040503050406030204" pitchFamily="18" charset="0"/>
                                      <a:ea typeface="华文楷体" panose="02010600040101010101" pitchFamily="2" charset="-122"/>
                                      <a:cs typeface="Times New Roman" panose="02020603050405020304" pitchFamily="18" charset="0"/>
                                    </a:rPr>
                                    <m:t>5</m:t>
                                  </m:r>
                                </m:den>
                              </m:f>
                            </m:e>
                          </m:func>
                          <m:r>
                            <a:rPr lang="en-US" altLang="zh-CN" sz="1800">
                              <a:effectLst/>
                              <a:latin typeface="Cambria Math" panose="02040503050406030204" pitchFamily="18" charset="0"/>
                              <a:ea typeface="华文楷体" panose="02010600040101010101" pitchFamily="2" charset="-122"/>
                              <a:cs typeface="Times New Roman" panose="02020603050405020304" pitchFamily="18" charset="0"/>
                            </a:rPr>
                            <m:t>+</m:t>
                          </m:r>
                          <m:f>
                            <m:f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800">
                                  <a:effectLst/>
                                  <a:latin typeface="Cambria Math" panose="02040503050406030204" pitchFamily="18" charset="0"/>
                                  <a:ea typeface="华文楷体" panose="02010600040101010101" pitchFamily="2" charset="-122"/>
                                  <a:cs typeface="Times New Roman" panose="02020603050405020304" pitchFamily="18" charset="0"/>
                                </a:rPr>
                                <m:t>2</m:t>
                              </m:r>
                            </m:num>
                            <m:den>
                              <m:r>
                                <a:rPr lang="en-US" altLang="zh-CN" sz="1800">
                                  <a:effectLst/>
                                  <a:latin typeface="Cambria Math" panose="02040503050406030204" pitchFamily="18" charset="0"/>
                                  <a:ea typeface="华文楷体" panose="02010600040101010101" pitchFamily="2" charset="-122"/>
                                  <a:cs typeface="Times New Roman" panose="02020603050405020304" pitchFamily="18" charset="0"/>
                                </a:rPr>
                                <m:t>5</m:t>
                              </m:r>
                            </m:den>
                          </m:f>
                          <m:r>
                            <a:rPr lang="en-US" altLang="zh-CN" sz="1800">
                              <a:effectLst/>
                              <a:latin typeface="Cambria Math" panose="02040503050406030204" pitchFamily="18" charset="0"/>
                              <a:ea typeface="华文楷体" panose="02010600040101010101" pitchFamily="2" charset="-122"/>
                              <a:cs typeface="Times New Roman" panose="02020603050405020304" pitchFamily="18" charset="0"/>
                            </a:rPr>
                            <m:t>×</m:t>
                          </m:r>
                          <m:func>
                            <m:func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funcPr>
                            <m:fName>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ltLang="zh-CN" sz="1800">
                                      <a:effectLst/>
                                      <a:latin typeface="Cambria Math" panose="02040503050406030204" pitchFamily="18" charset="0"/>
                                      <a:ea typeface="华文楷体" panose="02010600040101010101" pitchFamily="2" charset="-122"/>
                                      <a:cs typeface="Times New Roman" panose="02020603050405020304" pitchFamily="18" charset="0"/>
                                    </a:rPr>
                                    <m:t>log</m:t>
                                  </m:r>
                                </m:e>
                                <m:sub>
                                  <m:r>
                                    <a:rPr lang="en-US" altLang="zh-CN" sz="1800">
                                      <a:effectLst/>
                                      <a:latin typeface="Cambria Math" panose="02040503050406030204" pitchFamily="18" charset="0"/>
                                      <a:ea typeface="华文楷体" panose="02010600040101010101" pitchFamily="2" charset="-122"/>
                                      <a:cs typeface="Times New Roman" panose="02020603050405020304" pitchFamily="18" charset="0"/>
                                    </a:rPr>
                                    <m:t>2</m:t>
                                  </m:r>
                                </m:sub>
                              </m:sSub>
                            </m:fName>
                            <m:e>
                              <m:f>
                                <m:f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800">
                                      <a:effectLst/>
                                      <a:latin typeface="Cambria Math" panose="02040503050406030204" pitchFamily="18" charset="0"/>
                                      <a:ea typeface="华文楷体" panose="02010600040101010101" pitchFamily="2" charset="-122"/>
                                      <a:cs typeface="Times New Roman" panose="02020603050405020304" pitchFamily="18" charset="0"/>
                                    </a:rPr>
                                    <m:t>2</m:t>
                                  </m:r>
                                </m:num>
                                <m:den>
                                  <m:r>
                                    <a:rPr lang="en-US" altLang="zh-CN" sz="1800">
                                      <a:effectLst/>
                                      <a:latin typeface="Cambria Math" panose="02040503050406030204" pitchFamily="18" charset="0"/>
                                      <a:ea typeface="华文楷体" panose="02010600040101010101" pitchFamily="2" charset="-122"/>
                                      <a:cs typeface="Times New Roman" panose="02020603050405020304" pitchFamily="18" charset="0"/>
                                    </a:rPr>
                                    <m:t>5</m:t>
                                  </m:r>
                                </m:den>
                              </m:f>
                            </m:e>
                          </m:func>
                        </m:e>
                      </m:d>
                      <m:r>
                        <a:rPr lang="en-US" altLang="zh-CN" sz="1800">
                          <a:effectLst/>
                          <a:latin typeface="Cambria Math" panose="02040503050406030204" pitchFamily="18" charset="0"/>
                          <a:ea typeface="华文楷体" panose="02010600040101010101" pitchFamily="2" charset="-122"/>
                          <a:cs typeface="Times New Roman" panose="02020603050405020304" pitchFamily="18" charset="0"/>
                        </a:rPr>
                        <m:t>=0.971</m:t>
                      </m:r>
                    </m:oMath>
                  </m:oMathPara>
                </a14:m>
                <a:endParaRPr lang="zh-CN" altLang="zh-CN" sz="1800" dirty="0">
                  <a:effectLst/>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xmlns="">
          <p:sp>
            <p:nvSpPr>
              <p:cNvPr id="20" name="文本框 19">
                <a:extLst>
                  <a:ext uri="{FF2B5EF4-FFF2-40B4-BE49-F238E27FC236}">
                    <a16:creationId xmlns:a16="http://schemas.microsoft.com/office/drawing/2014/main" id="{DD72DD40-51D3-4DA5-A37E-CAA37BC9BB33}"/>
                  </a:ext>
                </a:extLst>
              </p:cNvPr>
              <p:cNvSpPr txBox="1">
                <a:spLocks noRot="1" noChangeAspect="1" noMove="1" noResize="1" noEditPoints="1" noAdjustHandles="1" noChangeArrowheads="1" noChangeShapeType="1" noTextEdit="1"/>
              </p:cNvSpPr>
              <p:nvPr/>
            </p:nvSpPr>
            <p:spPr>
              <a:xfrm>
                <a:off x="629464" y="3782807"/>
                <a:ext cx="7765961" cy="2074799"/>
              </a:xfrm>
              <a:prstGeom prst="rect">
                <a:avLst/>
              </a:prstGeom>
              <a:blipFill>
                <a:blip r:embed="rId7"/>
                <a:stretch>
                  <a:fillRect/>
                </a:stretch>
              </a:blipFill>
            </p:spPr>
            <p:txBody>
              <a:bodyPr/>
              <a:lstStyle/>
              <a:p>
                <a:r>
                  <a:rPr lang="zh-CN" altLang="en-US">
                    <a:noFill/>
                  </a:rPr>
                  <a:t> </a:t>
                </a:r>
              </a:p>
            </p:txBody>
          </p:sp>
        </mc:Fallback>
      </mc:AlternateContent>
      <p:sp>
        <p:nvSpPr>
          <p:cNvPr id="19" name="文本框 18">
            <a:extLst>
              <a:ext uri="{FF2B5EF4-FFF2-40B4-BE49-F238E27FC236}">
                <a16:creationId xmlns:a16="http://schemas.microsoft.com/office/drawing/2014/main" id="{4C0B5556-5C81-4A39-8242-D7311E6AFD79}"/>
              </a:ext>
            </a:extLst>
          </p:cNvPr>
          <p:cNvSpPr txBox="1"/>
          <p:nvPr/>
        </p:nvSpPr>
        <p:spPr>
          <a:xfrm>
            <a:off x="2337516" y="922055"/>
            <a:ext cx="4572000" cy="424412"/>
          </a:xfrm>
          <a:prstGeom prst="rect">
            <a:avLst/>
          </a:prstGeom>
          <a:noFill/>
        </p:spPr>
        <p:txBody>
          <a:bodyPr wrap="square">
            <a:spAutoFit/>
          </a:bodyPr>
          <a:lstStyle/>
          <a:p>
            <a:pPr algn="ctr">
              <a:lnSpc>
                <a:spcPct val="150000"/>
              </a:lnSpc>
              <a:spcBef>
                <a:spcPts val="1000"/>
              </a:spcBef>
              <a:spcAft>
                <a:spcPts val="600"/>
              </a:spcAft>
            </a:pPr>
            <a:r>
              <a:rPr lang="zh-CN" altLang="zh-CN" sz="1600" b="1" dirty="0">
                <a:effectLst/>
                <a:latin typeface="Times New Roman" panose="02020603050405020304" pitchFamily="18" charset="0"/>
                <a:ea typeface="华文楷体" panose="02010600040101010101" pitchFamily="2" charset="-122"/>
                <a:cs typeface="Times New Roman" panose="02020603050405020304" pitchFamily="18" charset="0"/>
              </a:rPr>
              <a:t>表 </a:t>
            </a:r>
            <a:r>
              <a:rPr lang="en-US" altLang="zh-CN" sz="1600" b="1" dirty="0">
                <a:effectLst/>
                <a:latin typeface="Times New Roman" panose="02020603050405020304" pitchFamily="18" charset="0"/>
                <a:ea typeface="华文楷体" panose="02010600040101010101" pitchFamily="2" charset="-122"/>
                <a:cs typeface="Times New Roman" panose="02020603050405020304" pitchFamily="18" charset="0"/>
              </a:rPr>
              <a:t>4.7 </a:t>
            </a:r>
            <a:r>
              <a:rPr lang="zh-CN" altLang="zh-CN" sz="1600" b="1" dirty="0">
                <a:effectLst/>
                <a:latin typeface="Times New Roman" panose="02020603050405020304" pitchFamily="18" charset="0"/>
                <a:ea typeface="华文楷体" panose="02010600040101010101" pitchFamily="2" charset="-122"/>
                <a:cs typeface="Times New Roman" panose="02020603050405020304" pitchFamily="18" charset="0"/>
              </a:rPr>
              <a:t>年龄属性划分后子样本集情况统计</a:t>
            </a:r>
            <a:endParaRPr lang="zh-CN" altLang="zh-CN" sz="1600" dirty="0">
              <a:effectLst/>
              <a:latin typeface="Times New Roman" panose="02020603050405020304" pitchFamily="18" charset="0"/>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334509032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B57328-2C86-44FC-A77D-C73C57881D6F}"/>
              </a:ext>
            </a:extLst>
          </p:cNvPr>
          <p:cNvSpPr>
            <a:spLocks noGrp="1"/>
          </p:cNvSpPr>
          <p:nvPr>
            <p:ph type="title"/>
          </p:nvPr>
        </p:nvSpPr>
        <p:spPr/>
        <p:txBody>
          <a:bodyPr/>
          <a:lstStyle/>
          <a:p>
            <a:r>
              <a:rPr lang="zh-CN" altLang="en-US" sz="2400" dirty="0">
                <a:latin typeface="Times New Roman" panose="02020603050405020304" pitchFamily="18" charset="0"/>
                <a:cs typeface="Times New Roman" panose="02020603050405020304" pitchFamily="18" charset="0"/>
              </a:rPr>
              <a:t>决策树：</a:t>
            </a:r>
            <a:r>
              <a:rPr lang="zh-CN" altLang="en-US" sz="2400" kern="0" dirty="0">
                <a:solidFill>
                  <a:srgbClr val="0070C0"/>
                </a:solidFill>
                <a:latin typeface="Times New Roman" pitchFamily="18" charset="0"/>
                <a:cs typeface="Times New Roman" pitchFamily="18" charset="0"/>
              </a:rPr>
              <a:t>信息增益</a:t>
            </a:r>
            <a:endParaRPr lang="zh-CN" altLang="en-US" sz="2400" dirty="0"/>
          </a:p>
        </p:txBody>
      </p:sp>
      <p:sp>
        <p:nvSpPr>
          <p:cNvPr id="4" name="灯片编号占位符 3">
            <a:extLst>
              <a:ext uri="{FF2B5EF4-FFF2-40B4-BE49-F238E27FC236}">
                <a16:creationId xmlns:a16="http://schemas.microsoft.com/office/drawing/2014/main" id="{41250E4D-574B-483D-8858-4BCCAC0714E0}"/>
              </a:ext>
            </a:extLst>
          </p:cNvPr>
          <p:cNvSpPr>
            <a:spLocks noGrp="1"/>
          </p:cNvSpPr>
          <p:nvPr>
            <p:ph type="sldNum" sz="quarter" idx="12"/>
          </p:nvPr>
        </p:nvSpPr>
        <p:spPr/>
        <p:txBody>
          <a:bodyPr/>
          <a:lstStyle/>
          <a:p>
            <a:fld id="{5AD84F5B-1672-4D3F-9FEC-5DF89A7B7912}" type="slidenum">
              <a:rPr lang="zh-CN" altLang="en-US" smtClean="0"/>
              <a:t>44</a:t>
            </a:fld>
            <a:endParaRPr lang="zh-CN" altLang="en-US"/>
          </a:p>
        </p:txBody>
      </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F04C0EB2-A0D2-4D97-9AE5-1DD75EC9EA20}"/>
                  </a:ext>
                </a:extLst>
              </p:cNvPr>
              <p:cNvSpPr txBox="1"/>
              <p:nvPr/>
            </p:nvSpPr>
            <p:spPr>
              <a:xfrm>
                <a:off x="264405" y="1086382"/>
                <a:ext cx="8405870" cy="4935325"/>
              </a:xfrm>
              <a:prstGeom prst="rect">
                <a:avLst/>
              </a:prstGeom>
              <a:noFill/>
            </p:spPr>
            <p:txBody>
              <a:bodyPr wrap="square">
                <a:spAutoFit/>
              </a:bodyPr>
              <a:lstStyle/>
              <a:p>
                <a:pPr indent="266700" algn="just">
                  <a:lnSpc>
                    <a:spcPct val="150000"/>
                  </a:lnSpc>
                  <a:spcBef>
                    <a:spcPts val="1000"/>
                  </a:spcBef>
                  <a:spcAft>
                    <a:spcPts val="300"/>
                  </a:spcAft>
                </a:pPr>
                <a:r>
                  <a:rPr lang="zh-CN" altLang="zh-CN" sz="1800" dirty="0">
                    <a:effectLst/>
                    <a:latin typeface="Times New Roman" panose="02020603050405020304" pitchFamily="18" charset="0"/>
                    <a:ea typeface="华文楷体" panose="02010600040101010101" pitchFamily="2" charset="-122"/>
                    <a:cs typeface="Times New Roman" panose="02020603050405020304" pitchFamily="18" charset="0"/>
                  </a:rPr>
                  <a:t>得到上述三个的信息熵后，可进一步计算使用年龄属性对原样本集进行划分后的信息增益，计算公式如下：</a:t>
                </a:r>
              </a:p>
              <a:p>
                <a:pPr algn="just">
                  <a:lnSpc>
                    <a:spcPct val="150000"/>
                  </a:lnSpc>
                  <a:spcBef>
                    <a:spcPts val="1000"/>
                  </a:spcBef>
                  <a:spcAft>
                    <a:spcPts val="300"/>
                  </a:spcAft>
                </a:pPr>
                <a14:m>
                  <m:oMathPara xmlns:m="http://schemas.openxmlformats.org/officeDocument/2006/math">
                    <m:oMathParaPr>
                      <m:jc m:val="centerGroup"/>
                    </m:oMathParaPr>
                    <m:oMath xmlns:m="http://schemas.openxmlformats.org/officeDocument/2006/math">
                      <m:r>
                        <a:rPr lang="en-US" altLang="zh-CN" sz="1800" i="1">
                          <a:effectLst/>
                          <a:latin typeface="Cambria Math" panose="02040503050406030204" pitchFamily="18" charset="0"/>
                          <a:ea typeface="华文楷体" panose="02010600040101010101" pitchFamily="2" charset="-122"/>
                          <a:cs typeface="Times New Roman" panose="02020603050405020304" pitchFamily="18" charset="0"/>
                        </a:rPr>
                        <m:t>𝐺𝑎𝑖𝑛</m:t>
                      </m:r>
                      <m:d>
                        <m:d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a:effectLst/>
                              <a:latin typeface="Cambria Math" panose="02040503050406030204" pitchFamily="18" charset="0"/>
                              <a:ea typeface="华文楷体" panose="02010600040101010101" pitchFamily="2" charset="-122"/>
                              <a:cs typeface="Times New Roman" panose="02020603050405020304" pitchFamily="18" charset="0"/>
                            </a:rPr>
                            <m:t>𝐷</m:t>
                          </m:r>
                          <m:r>
                            <a:rPr lang="en-US" altLang="zh-CN" sz="1800" i="1">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a:effectLst/>
                              <a:latin typeface="Cambria Math" panose="02040503050406030204" pitchFamily="18" charset="0"/>
                              <a:ea typeface="华文楷体" panose="02010600040101010101" pitchFamily="2" charset="-122"/>
                              <a:cs typeface="Times New Roman" panose="02020603050405020304" pitchFamily="18" charset="0"/>
                            </a:rPr>
                            <m:t>𝐴</m:t>
                          </m:r>
                        </m:e>
                      </m:d>
                      <m:r>
                        <a:rPr lang="en-US" altLang="zh-CN" sz="1800" i="1">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a:effectLst/>
                          <a:latin typeface="Cambria Math" panose="02040503050406030204" pitchFamily="18" charset="0"/>
                          <a:ea typeface="华文楷体" panose="02010600040101010101" pitchFamily="2" charset="-122"/>
                          <a:cs typeface="Times New Roman" panose="02020603050405020304" pitchFamily="18" charset="0"/>
                        </a:rPr>
                        <m:t>𝐸𝑛𝑡</m:t>
                      </m:r>
                      <m:d>
                        <m:d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a:effectLst/>
                              <a:latin typeface="Cambria Math" panose="02040503050406030204" pitchFamily="18" charset="0"/>
                              <a:ea typeface="华文楷体" panose="02010600040101010101" pitchFamily="2" charset="-122"/>
                              <a:cs typeface="Times New Roman" panose="02020603050405020304" pitchFamily="18" charset="0"/>
                            </a:rPr>
                            <m:t>𝐷</m:t>
                          </m:r>
                        </m:e>
                      </m:d>
                      <m:r>
                        <a:rPr lang="en-US" altLang="zh-CN" sz="1800" i="1">
                          <a:effectLst/>
                          <a:latin typeface="Cambria Math" panose="02040503050406030204" pitchFamily="18" charset="0"/>
                          <a:ea typeface="华文楷体" panose="02010600040101010101" pitchFamily="2" charset="-122"/>
                          <a:cs typeface="Times New Roman" panose="02020603050405020304" pitchFamily="18" charset="0"/>
                        </a:rPr>
                        <m:t>−</m:t>
                      </m:r>
                      <m:nary>
                        <m:naryPr>
                          <m:chr m:val="∑"/>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800" i="1">
                              <a:effectLst/>
                              <a:latin typeface="Cambria Math" panose="02040503050406030204" pitchFamily="18" charset="0"/>
                              <a:ea typeface="华文楷体" panose="02010600040101010101" pitchFamily="2" charset="-122"/>
                              <a:cs typeface="Times New Roman" panose="02020603050405020304" pitchFamily="18" charset="0"/>
                            </a:rPr>
                            <m:t>𝑖</m:t>
                          </m:r>
                          <m:r>
                            <a:rPr lang="en-US" altLang="zh-CN" sz="1800" i="1">
                              <a:effectLst/>
                              <a:latin typeface="Cambria Math" panose="02040503050406030204" pitchFamily="18" charset="0"/>
                              <a:ea typeface="华文楷体" panose="02010600040101010101" pitchFamily="2" charset="-122"/>
                              <a:cs typeface="Times New Roman" panose="02020603050405020304" pitchFamily="18" charset="0"/>
                            </a:rPr>
                            <m:t>=1</m:t>
                          </m:r>
                        </m:sub>
                        <m:sup>
                          <m:r>
                            <a:rPr lang="en-US" altLang="zh-CN" sz="1800" i="1">
                              <a:effectLst/>
                              <a:latin typeface="Cambria Math" panose="02040503050406030204" pitchFamily="18" charset="0"/>
                              <a:ea typeface="华文楷体" panose="02010600040101010101" pitchFamily="2" charset="-122"/>
                              <a:cs typeface="Times New Roman" panose="02020603050405020304" pitchFamily="18" charset="0"/>
                            </a:rPr>
                            <m:t>𝑛</m:t>
                          </m:r>
                        </m:sup>
                        <m:e>
                          <m:f>
                            <m:f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fPr>
                            <m:num>
                              <m:d>
                                <m:dPr>
                                  <m:begChr m:val="|"/>
                                  <m:endChr m:val="|"/>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华文楷体" panose="02010600040101010101" pitchFamily="2" charset="-122"/>
                                          <a:cs typeface="Times New Roman" panose="02020603050405020304" pitchFamily="18" charset="0"/>
                                        </a:rPr>
                                        <m:t>𝐷</m:t>
                                      </m:r>
                                    </m:e>
                                    <m:sub>
                                      <m:r>
                                        <a:rPr lang="en-US" altLang="zh-CN" sz="1800" i="1">
                                          <a:effectLst/>
                                          <a:latin typeface="Cambria Math" panose="02040503050406030204" pitchFamily="18" charset="0"/>
                                          <a:ea typeface="华文楷体" panose="02010600040101010101" pitchFamily="2" charset="-122"/>
                                          <a:cs typeface="Times New Roman" panose="02020603050405020304" pitchFamily="18" charset="0"/>
                                        </a:rPr>
                                        <m:t>𝑖</m:t>
                                      </m:r>
                                    </m:sub>
                                  </m:sSub>
                                </m:e>
                              </m:d>
                            </m:num>
                            <m:den>
                              <m:d>
                                <m:dPr>
                                  <m:begChr m:val="|"/>
                                  <m:endChr m:val="|"/>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a:effectLst/>
                                      <a:latin typeface="Cambria Math" panose="02040503050406030204" pitchFamily="18" charset="0"/>
                                      <a:ea typeface="华文楷体" panose="02010600040101010101" pitchFamily="2" charset="-122"/>
                                      <a:cs typeface="Times New Roman" panose="02020603050405020304" pitchFamily="18" charset="0"/>
                                    </a:rPr>
                                    <m:t>𝐷</m:t>
                                  </m:r>
                                </m:e>
                              </m:d>
                            </m:den>
                          </m:f>
                          <m:r>
                            <a:rPr lang="en-US" altLang="zh-CN" sz="1800" i="1">
                              <a:effectLst/>
                              <a:latin typeface="Cambria Math" panose="02040503050406030204" pitchFamily="18" charset="0"/>
                              <a:ea typeface="华文楷体" panose="02010600040101010101" pitchFamily="2" charset="-122"/>
                              <a:cs typeface="Times New Roman" panose="02020603050405020304" pitchFamily="18" charset="0"/>
                            </a:rPr>
                            <m:t>𝐸𝑛𝑡</m:t>
                          </m:r>
                          <m:r>
                            <a:rPr lang="en-US" altLang="zh-CN" sz="1800" i="1">
                              <a:effectLst/>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华文楷体" panose="02010600040101010101" pitchFamily="2" charset="-122"/>
                                  <a:cs typeface="Times New Roman" panose="02020603050405020304" pitchFamily="18" charset="0"/>
                                </a:rPr>
                                <m:t>𝐷</m:t>
                              </m:r>
                            </m:e>
                            <m:sub>
                              <m:r>
                                <a:rPr lang="en-US" altLang="zh-CN" sz="1800" i="1">
                                  <a:effectLst/>
                                  <a:latin typeface="Cambria Math" panose="02040503050406030204" pitchFamily="18" charset="0"/>
                                  <a:ea typeface="华文楷体" panose="02010600040101010101" pitchFamily="2" charset="-122"/>
                                  <a:cs typeface="Times New Roman" panose="02020603050405020304" pitchFamily="18" charset="0"/>
                                </a:rPr>
                                <m:t>𝑖</m:t>
                              </m:r>
                            </m:sub>
                          </m:sSub>
                          <m:r>
                            <a:rPr lang="en-US" altLang="zh-CN" sz="1800" i="1">
                              <a:effectLst/>
                              <a:latin typeface="Cambria Math" panose="02040503050406030204" pitchFamily="18" charset="0"/>
                              <a:ea typeface="华文楷体" panose="02010600040101010101" pitchFamily="2" charset="-122"/>
                              <a:cs typeface="Times New Roman" panose="02020603050405020304" pitchFamily="18" charset="0"/>
                            </a:rPr>
                            <m:t>)</m:t>
                          </m:r>
                        </m:e>
                      </m:nary>
                      <m:r>
                        <a:rPr lang="en-US" altLang="zh-CN" sz="1800" i="1">
                          <a:effectLst/>
                          <a:latin typeface="Cambria Math" panose="02040503050406030204" pitchFamily="18" charset="0"/>
                          <a:ea typeface="华文楷体" panose="02010600040101010101" pitchFamily="2" charset="-122"/>
                          <a:cs typeface="Times New Roman" panose="02020603050405020304" pitchFamily="18" charset="0"/>
                        </a:rPr>
                        <m:t> </m:t>
                      </m:r>
                    </m:oMath>
                  </m:oMathPara>
                </a14:m>
                <a:endParaRPr lang="zh-CN" altLang="zh-CN" sz="1800" dirty="0">
                  <a:effectLst/>
                  <a:latin typeface="Times New Roman" panose="02020603050405020304" pitchFamily="18" charset="0"/>
                  <a:ea typeface="华文楷体" panose="02010600040101010101" pitchFamily="2" charset="-122"/>
                  <a:cs typeface="Times New Roman" panose="02020603050405020304" pitchFamily="18" charset="0"/>
                </a:endParaRPr>
              </a:p>
              <a:p>
                <a:pPr indent="304800" algn="just">
                  <a:lnSpc>
                    <a:spcPct val="150000"/>
                  </a:lnSpc>
                  <a:spcBef>
                    <a:spcPts val="1000"/>
                  </a:spcBef>
                  <a:spcAft>
                    <a:spcPts val="300"/>
                  </a:spcAft>
                </a:pPr>
                <a:r>
                  <a:rPr lang="zh-CN" altLang="zh-CN" sz="1800" dirty="0">
                    <a:effectLst/>
                    <a:latin typeface="Times New Roman" panose="02020603050405020304" pitchFamily="18" charset="0"/>
                    <a:ea typeface="华文楷体" panose="02010600040101010101" pitchFamily="2" charset="-122"/>
                    <a:cs typeface="Times New Roman" panose="02020603050405020304" pitchFamily="18" charset="0"/>
                  </a:rPr>
                  <a:t>将 </a:t>
                </a:r>
                <a14:m>
                  <m:oMath xmlns:m="http://schemas.openxmlformats.org/officeDocument/2006/math">
                    <m:r>
                      <a:rPr lang="en-US" altLang="zh-CN" sz="1800" i="1">
                        <a:effectLst/>
                        <a:latin typeface="Cambria Math" panose="02040503050406030204" pitchFamily="18" charset="0"/>
                        <a:ea typeface="华文楷体" panose="02010600040101010101" pitchFamily="2" charset="-122"/>
                        <a:cs typeface="Times New Roman" panose="02020603050405020304" pitchFamily="18" charset="0"/>
                      </a:rPr>
                      <m:t>𝐴</m:t>
                    </m:r>
                    <m:r>
                      <a:rPr lang="en-US" altLang="zh-CN" sz="1800" i="1">
                        <a:effectLst/>
                        <a:latin typeface="Cambria Math" panose="02040503050406030204" pitchFamily="18" charset="0"/>
                        <a:ea typeface="华文楷体" panose="02010600040101010101" pitchFamily="2" charset="-122"/>
                        <a:cs typeface="Times New Roman" panose="02020603050405020304" pitchFamily="18" charset="0"/>
                      </a:rPr>
                      <m:t>=</m:t>
                    </m:r>
                    <m:r>
                      <a:rPr lang="zh-CN" altLang="zh-CN" sz="1800">
                        <a:effectLst/>
                        <a:latin typeface="Cambria Math" panose="02040503050406030204" pitchFamily="18" charset="0"/>
                        <a:ea typeface="华文楷体" panose="02010600040101010101" pitchFamily="2" charset="-122"/>
                        <a:cs typeface="Times New Roman" panose="02020603050405020304" pitchFamily="18" charset="0"/>
                      </a:rPr>
                      <m:t>年龄</m:t>
                    </m:r>
                  </m:oMath>
                </a14:m>
                <a:r>
                  <a:rPr lang="zh-CN" altLang="zh-CN" sz="1800" dirty="0">
                    <a:effectLst/>
                    <a:latin typeface="Times New Roman" panose="02020603050405020304" pitchFamily="18" charset="0"/>
                    <a:ea typeface="华文楷体" panose="02010600040101010101" pitchFamily="2" charset="-122"/>
                    <a:cs typeface="Times New Roman" panose="02020603050405020304" pitchFamily="18" charset="0"/>
                  </a:rPr>
                  <a:t> 代入。于是选择年龄这一属性划分后的信息增益为：</a:t>
                </a:r>
              </a:p>
              <a:p>
                <a:pPr algn="just">
                  <a:lnSpc>
                    <a:spcPct val="150000"/>
                  </a:lnSpc>
                  <a:spcBef>
                    <a:spcPts val="1000"/>
                  </a:spcBef>
                  <a:spcAft>
                    <a:spcPts val="300"/>
                  </a:spcAft>
                </a:pPr>
                <a14:m>
                  <m:oMathPara xmlns:m="http://schemas.openxmlformats.org/officeDocument/2006/math">
                    <m:oMathParaPr>
                      <m:jc m:val="centerGroup"/>
                    </m:oMathParaPr>
                    <m:oMath xmlns:m="http://schemas.openxmlformats.org/officeDocument/2006/math">
                      <m:r>
                        <a:rPr lang="en-US" altLang="zh-CN" sz="1800" i="1">
                          <a:effectLst/>
                          <a:latin typeface="Cambria Math" panose="02040503050406030204" pitchFamily="18" charset="0"/>
                          <a:ea typeface="华文楷体" panose="02010600040101010101" pitchFamily="2" charset="-122"/>
                          <a:cs typeface="Times New Roman" panose="02020603050405020304" pitchFamily="18" charset="0"/>
                        </a:rPr>
                        <m:t>𝐺𝑎𝑖𝑛</m:t>
                      </m:r>
                      <m:d>
                        <m:d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a:effectLst/>
                              <a:latin typeface="Cambria Math" panose="02040503050406030204" pitchFamily="18" charset="0"/>
                              <a:ea typeface="华文楷体" panose="02010600040101010101" pitchFamily="2" charset="-122"/>
                              <a:cs typeface="Times New Roman" panose="02020603050405020304" pitchFamily="18" charset="0"/>
                            </a:rPr>
                            <m:t>𝐷</m:t>
                          </m:r>
                          <m:r>
                            <a:rPr lang="en-US" altLang="zh-CN" sz="1800" i="1">
                              <a:effectLst/>
                              <a:latin typeface="Cambria Math" panose="02040503050406030204" pitchFamily="18" charset="0"/>
                              <a:ea typeface="华文楷体" panose="02010600040101010101" pitchFamily="2" charset="-122"/>
                              <a:cs typeface="Times New Roman" panose="02020603050405020304" pitchFamily="18" charset="0"/>
                            </a:rPr>
                            <m:t>,</m:t>
                          </m:r>
                          <m:r>
                            <a:rPr lang="zh-CN" altLang="zh-CN" sz="1800">
                              <a:effectLst/>
                              <a:latin typeface="Cambria Math" panose="02040503050406030204" pitchFamily="18" charset="0"/>
                              <a:ea typeface="华文楷体" panose="02010600040101010101" pitchFamily="2" charset="-122"/>
                              <a:cs typeface="Times New Roman" panose="02020603050405020304" pitchFamily="18" charset="0"/>
                            </a:rPr>
                            <m:t>年龄</m:t>
                          </m:r>
                        </m:e>
                      </m:d>
                      <m:r>
                        <a:rPr lang="en-US" altLang="zh-CN" sz="1800" i="1">
                          <a:effectLst/>
                          <a:latin typeface="Cambria Math" panose="02040503050406030204" pitchFamily="18" charset="0"/>
                          <a:ea typeface="华文楷体" panose="02010600040101010101" pitchFamily="2" charset="-122"/>
                          <a:cs typeface="Times New Roman" panose="02020603050405020304" pitchFamily="18" charset="0"/>
                        </a:rPr>
                        <m:t>=0.940−</m:t>
                      </m:r>
                      <m:d>
                        <m:d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dPr>
                        <m:e>
                          <m:f>
                            <m:f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800" i="1">
                                  <a:effectLst/>
                                  <a:latin typeface="Cambria Math" panose="02040503050406030204" pitchFamily="18" charset="0"/>
                                  <a:ea typeface="华文楷体" panose="02010600040101010101" pitchFamily="2" charset="-122"/>
                                  <a:cs typeface="Times New Roman" panose="02020603050405020304" pitchFamily="18" charset="0"/>
                                </a:rPr>
                                <m:t>5</m:t>
                              </m:r>
                            </m:num>
                            <m:den>
                              <m:r>
                                <a:rPr lang="en-US" altLang="zh-CN" sz="1800" i="1">
                                  <a:effectLst/>
                                  <a:latin typeface="Cambria Math" panose="02040503050406030204" pitchFamily="18" charset="0"/>
                                  <a:ea typeface="华文楷体" panose="02010600040101010101" pitchFamily="2" charset="-122"/>
                                  <a:cs typeface="Times New Roman" panose="02020603050405020304" pitchFamily="18" charset="0"/>
                                </a:rPr>
                                <m:t>14</m:t>
                              </m:r>
                            </m:den>
                          </m:f>
                          <m:r>
                            <a:rPr lang="en-US" altLang="zh-CN" sz="1800" i="1">
                              <a:effectLst/>
                              <a:latin typeface="Cambria Math" panose="02040503050406030204" pitchFamily="18" charset="0"/>
                              <a:ea typeface="华文楷体" panose="02010600040101010101" pitchFamily="2" charset="-122"/>
                              <a:cs typeface="Times New Roman" panose="02020603050405020304" pitchFamily="18" charset="0"/>
                            </a:rPr>
                            <m:t>×0.971+</m:t>
                          </m:r>
                          <m:f>
                            <m:f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800" i="1">
                                  <a:effectLst/>
                                  <a:latin typeface="Cambria Math" panose="02040503050406030204" pitchFamily="18" charset="0"/>
                                  <a:ea typeface="华文楷体" panose="02010600040101010101" pitchFamily="2" charset="-122"/>
                                  <a:cs typeface="Times New Roman" panose="02020603050405020304" pitchFamily="18" charset="0"/>
                                </a:rPr>
                                <m:t>4</m:t>
                              </m:r>
                            </m:num>
                            <m:den>
                              <m:r>
                                <a:rPr lang="en-US" altLang="zh-CN" sz="1800" i="1">
                                  <a:effectLst/>
                                  <a:latin typeface="Cambria Math" panose="02040503050406030204" pitchFamily="18" charset="0"/>
                                  <a:ea typeface="华文楷体" panose="02010600040101010101" pitchFamily="2" charset="-122"/>
                                  <a:cs typeface="Times New Roman" panose="02020603050405020304" pitchFamily="18" charset="0"/>
                                </a:rPr>
                                <m:t>14</m:t>
                              </m:r>
                            </m:den>
                          </m:f>
                          <m:r>
                            <a:rPr lang="en-US" altLang="zh-CN" sz="1800" i="1">
                              <a:effectLst/>
                              <a:latin typeface="Cambria Math" panose="02040503050406030204" pitchFamily="18" charset="0"/>
                              <a:ea typeface="华文楷体" panose="02010600040101010101" pitchFamily="2" charset="-122"/>
                              <a:cs typeface="Times New Roman" panose="02020603050405020304" pitchFamily="18" charset="0"/>
                            </a:rPr>
                            <m:t>×0+</m:t>
                          </m:r>
                          <m:f>
                            <m:f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800" i="1">
                                  <a:effectLst/>
                                  <a:latin typeface="Cambria Math" panose="02040503050406030204" pitchFamily="18" charset="0"/>
                                  <a:ea typeface="华文楷体" panose="02010600040101010101" pitchFamily="2" charset="-122"/>
                                  <a:cs typeface="Times New Roman" panose="02020603050405020304" pitchFamily="18" charset="0"/>
                                </a:rPr>
                                <m:t>5</m:t>
                              </m:r>
                            </m:num>
                            <m:den>
                              <m:r>
                                <a:rPr lang="en-US" altLang="zh-CN" sz="1800" i="1">
                                  <a:effectLst/>
                                  <a:latin typeface="Cambria Math" panose="02040503050406030204" pitchFamily="18" charset="0"/>
                                  <a:ea typeface="华文楷体" panose="02010600040101010101" pitchFamily="2" charset="-122"/>
                                  <a:cs typeface="Times New Roman" panose="02020603050405020304" pitchFamily="18" charset="0"/>
                                </a:rPr>
                                <m:t>14</m:t>
                              </m:r>
                            </m:den>
                          </m:f>
                          <m:r>
                            <a:rPr lang="en-US" altLang="zh-CN" sz="1800" i="1">
                              <a:effectLst/>
                              <a:latin typeface="Cambria Math" panose="02040503050406030204" pitchFamily="18" charset="0"/>
                              <a:ea typeface="华文楷体" panose="02010600040101010101" pitchFamily="2" charset="-122"/>
                              <a:cs typeface="Times New Roman" panose="02020603050405020304" pitchFamily="18" charset="0"/>
                            </a:rPr>
                            <m:t>×0.971</m:t>
                          </m:r>
                        </m:e>
                      </m:d>
                      <m:r>
                        <a:rPr lang="en-US" altLang="zh-CN" sz="1800" i="1">
                          <a:effectLst/>
                          <a:latin typeface="Cambria Math" panose="02040503050406030204" pitchFamily="18" charset="0"/>
                          <a:ea typeface="华文楷体" panose="02010600040101010101" pitchFamily="2" charset="-122"/>
                          <a:cs typeface="Times New Roman" panose="02020603050405020304" pitchFamily="18" charset="0"/>
                        </a:rPr>
                        <m:t>=0.246</m:t>
                      </m:r>
                    </m:oMath>
                  </m:oMathPara>
                </a14:m>
                <a:endParaRPr lang="zh-CN" altLang="zh-CN" sz="1800" dirty="0">
                  <a:effectLst/>
                  <a:latin typeface="Times New Roman" panose="02020603050405020304" pitchFamily="18" charset="0"/>
                  <a:ea typeface="华文楷体" panose="02010600040101010101" pitchFamily="2" charset="-122"/>
                  <a:cs typeface="Times New Roman" panose="02020603050405020304" pitchFamily="18" charset="0"/>
                </a:endParaRPr>
              </a:p>
              <a:p>
                <a:pPr>
                  <a:lnSpc>
                    <a:spcPct val="150000"/>
                  </a:lnSpc>
                </a:pPr>
                <a:r>
                  <a:rPr lang="zh-CN" altLang="zh-CN" sz="1800" dirty="0">
                    <a:effectLst/>
                    <a:latin typeface="Times New Roman" panose="02020603050405020304" pitchFamily="18" charset="0"/>
                    <a:ea typeface="华文楷体" panose="02010600040101010101" pitchFamily="2" charset="-122"/>
                    <a:cs typeface="Times New Roman" panose="02020603050405020304" pitchFamily="18" charset="0"/>
                  </a:rPr>
                  <a:t>同理，可以计算银行流水、是否结婚、是否拥有房产三个人物属性的信息增益。通过比较四种属性信息增益的高低来选择最佳属性对原样本集进行划分</a:t>
                </a:r>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，得到最大的</a:t>
                </a:r>
                <a:r>
                  <a:rPr lang="en-US" altLang="zh-CN" sz="1800" dirty="0">
                    <a:solidFill>
                      <a:srgbClr val="000000"/>
                    </a:solidFill>
                    <a:effectLst/>
                    <a:latin typeface="Times New Roman" panose="02020603050405020304" pitchFamily="18" charset="0"/>
                    <a:ea typeface="华文楷体" panose="02010600040101010101" pitchFamily="2" charset="-122"/>
                  </a:rPr>
                  <a:t>“</a:t>
                </a:r>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纯度</a:t>
                </a:r>
                <a:r>
                  <a:rPr lang="en-US" altLang="zh-CN" sz="1800" dirty="0">
                    <a:solidFill>
                      <a:srgbClr val="000000"/>
                    </a:solidFill>
                    <a:effectLst/>
                    <a:latin typeface="Times New Roman" panose="02020603050405020304" pitchFamily="18" charset="0"/>
                    <a:ea typeface="华文楷体" panose="02010600040101010101" pitchFamily="2" charset="-122"/>
                  </a:rPr>
                  <a:t>”</a:t>
                </a:r>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。如果划分后的不同子样本集都只存在同类样本，那么停止划分。</a:t>
                </a:r>
                <a:endParaRPr lang="zh-CN" altLang="en-US" dirty="0"/>
              </a:p>
            </p:txBody>
          </p:sp>
        </mc:Choice>
        <mc:Fallback xmlns="">
          <p:sp>
            <p:nvSpPr>
              <p:cNvPr id="6" name="文本框 5">
                <a:extLst>
                  <a:ext uri="{FF2B5EF4-FFF2-40B4-BE49-F238E27FC236}">
                    <a16:creationId xmlns:a16="http://schemas.microsoft.com/office/drawing/2014/main" xmlns="" xmlns:a14="http://schemas.microsoft.com/office/drawing/2010/main" id="{F04C0EB2-A0D2-4D97-9AE5-1DD75EC9EA20}"/>
                  </a:ext>
                </a:extLst>
              </p:cNvPr>
              <p:cNvSpPr txBox="1">
                <a:spLocks noRot="1" noChangeAspect="1" noMove="1" noResize="1" noEditPoints="1" noAdjustHandles="1" noChangeArrowheads="1" noChangeShapeType="1" noTextEdit="1"/>
              </p:cNvSpPr>
              <p:nvPr/>
            </p:nvSpPr>
            <p:spPr>
              <a:xfrm>
                <a:off x="264405" y="1086382"/>
                <a:ext cx="8405870" cy="4935325"/>
              </a:xfrm>
              <a:prstGeom prst="rect">
                <a:avLst/>
              </a:prstGeom>
              <a:blipFill rotWithShape="1">
                <a:blip r:embed="rId2"/>
                <a:stretch>
                  <a:fillRect l="-580" r="-653" b="-24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47766490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B57328-2C86-44FC-A77D-C73C57881D6F}"/>
              </a:ext>
            </a:extLst>
          </p:cNvPr>
          <p:cNvSpPr>
            <a:spLocks noGrp="1"/>
          </p:cNvSpPr>
          <p:nvPr>
            <p:ph type="title"/>
          </p:nvPr>
        </p:nvSpPr>
        <p:spPr/>
        <p:txBody>
          <a:bodyPr/>
          <a:lstStyle/>
          <a:p>
            <a:r>
              <a:rPr lang="zh-CN" altLang="en-US" sz="2400" dirty="0">
                <a:latin typeface="Times New Roman" panose="02020603050405020304" pitchFamily="18" charset="0"/>
                <a:cs typeface="Times New Roman" panose="02020603050405020304" pitchFamily="18" charset="0"/>
              </a:rPr>
              <a:t>决策树：</a:t>
            </a:r>
            <a:r>
              <a:rPr lang="zh-CN" altLang="en-US" sz="2400" kern="0" dirty="0">
                <a:solidFill>
                  <a:srgbClr val="0070C0"/>
                </a:solidFill>
                <a:latin typeface="Times New Roman" pitchFamily="18" charset="0"/>
                <a:cs typeface="Times New Roman" pitchFamily="18" charset="0"/>
              </a:rPr>
              <a:t>构建决策树</a:t>
            </a:r>
            <a:endParaRPr lang="zh-CN" altLang="en-US" sz="2400" dirty="0"/>
          </a:p>
        </p:txBody>
      </p:sp>
      <p:sp>
        <p:nvSpPr>
          <p:cNvPr id="4" name="灯片编号占位符 3">
            <a:extLst>
              <a:ext uri="{FF2B5EF4-FFF2-40B4-BE49-F238E27FC236}">
                <a16:creationId xmlns:a16="http://schemas.microsoft.com/office/drawing/2014/main" id="{41250E4D-574B-483D-8858-4BCCAC0714E0}"/>
              </a:ext>
            </a:extLst>
          </p:cNvPr>
          <p:cNvSpPr>
            <a:spLocks noGrp="1"/>
          </p:cNvSpPr>
          <p:nvPr>
            <p:ph type="sldNum" sz="quarter" idx="12"/>
          </p:nvPr>
        </p:nvSpPr>
        <p:spPr/>
        <p:txBody>
          <a:bodyPr/>
          <a:lstStyle/>
          <a:p>
            <a:fld id="{5AD84F5B-1672-4D3F-9FEC-5DF89A7B7912}" type="slidenum">
              <a:rPr lang="zh-CN" altLang="en-US" smtClean="0"/>
              <a:t>45</a:t>
            </a:fld>
            <a:endParaRPr lang="zh-CN" altLang="en-US"/>
          </a:p>
        </p:txBody>
      </p:sp>
      <p:pic>
        <p:nvPicPr>
          <p:cNvPr id="5" name="图片 4" descr="决策树">
            <a:extLst>
              <a:ext uri="{FF2B5EF4-FFF2-40B4-BE49-F238E27FC236}">
                <a16:creationId xmlns:a16="http://schemas.microsoft.com/office/drawing/2014/main" id="{9CA533E5-AA6D-490C-92A5-17512532A437}"/>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48999" y="1011527"/>
            <a:ext cx="4446002" cy="2150236"/>
          </a:xfrm>
          <a:prstGeom prst="rect">
            <a:avLst/>
          </a:prstGeom>
          <a:noFill/>
          <a:ln>
            <a:noFill/>
          </a:ln>
        </p:spPr>
      </p:pic>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9B150B92-6E92-4308-B82D-645CC3326382}"/>
                  </a:ext>
                </a:extLst>
              </p:cNvPr>
              <p:cNvSpPr txBox="1"/>
              <p:nvPr/>
            </p:nvSpPr>
            <p:spPr>
              <a:xfrm>
                <a:off x="257578" y="3351170"/>
                <a:ext cx="9144000" cy="3195362"/>
              </a:xfrm>
              <a:prstGeom prst="rect">
                <a:avLst/>
              </a:prstGeom>
              <a:noFill/>
            </p:spPr>
            <p:txBody>
              <a:bodyPr wrap="square">
                <a:spAutoFit/>
              </a:bodyPr>
              <a:lstStyle/>
              <a:p>
                <a:pPr indent="266700" algn="just">
                  <a:spcBef>
                    <a:spcPts val="1000"/>
                  </a:spcBef>
                  <a:spcAft>
                    <a:spcPts val="300"/>
                  </a:spcAft>
                </a:pPr>
                <a14:m>
                  <m:oMath xmlns:m="http://schemas.openxmlformats.org/officeDocument/2006/math">
                    <m:r>
                      <a:rPr lang="en-US" altLang="zh-CN" sz="1800" i="1" smtClean="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𝑖𝑛𝑓𝑜</m:t>
                    </m:r>
                  </m:oMath>
                </a14:m>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和</a:t>
                </a:r>
                <a14:m>
                  <m:oMath xmlns:m="http://schemas.openxmlformats.org/officeDocument/2006/math">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𝐺𝑎𝑖𝑛</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𝑟𝑎𝑡𝑖𝑜</m:t>
                    </m:r>
                  </m:oMath>
                </a14:m>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计算公式如下</a:t>
                </a:r>
                <a:r>
                  <a:rPr lang="zh-CN" altLang="zh-CN" sz="1800" dirty="0">
                    <a:effectLst/>
                    <a:latin typeface="Times New Roman" panose="02020603050405020304" pitchFamily="18" charset="0"/>
                    <a:ea typeface="华文楷体" panose="02010600040101010101" pitchFamily="2" charset="-122"/>
                    <a:cs typeface="Times New Roman" panose="02020603050405020304" pitchFamily="18" charset="0"/>
                  </a:rPr>
                  <a:t>：</a:t>
                </a:r>
              </a:p>
              <a:p>
                <a:pPr indent="266700" algn="just">
                  <a:spcBef>
                    <a:spcPts val="1000"/>
                  </a:spcBef>
                  <a:spcAft>
                    <a:spcPts val="300"/>
                  </a:spcAft>
                </a:pPr>
                <a14:m>
                  <m:oMathPara xmlns:m="http://schemas.openxmlformats.org/officeDocument/2006/math">
                    <m:oMathParaPr>
                      <m:jc m:val="centerGroup"/>
                    </m:oMathParaPr>
                    <m:oMath xmlns:m="http://schemas.openxmlformats.org/officeDocument/2006/math">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𝑖𝑛𝑓𝑜</m:t>
                      </m:r>
                      <m:r>
                        <a:rPr lang="en-US" altLang="zh-CN" sz="18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nary>
                        <m:naryPr>
                          <m:chr m:val="∑"/>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800" i="1">
                              <a:effectLst/>
                              <a:latin typeface="Cambria Math" panose="02040503050406030204" pitchFamily="18" charset="0"/>
                              <a:ea typeface="华文楷体" panose="02010600040101010101" pitchFamily="2" charset="-122"/>
                              <a:cs typeface="Times New Roman" panose="02020603050405020304" pitchFamily="18" charset="0"/>
                            </a:rPr>
                            <m:t>𝑖</m:t>
                          </m:r>
                          <m:r>
                            <a:rPr lang="en-US" altLang="zh-CN" sz="1800" i="1">
                              <a:effectLst/>
                              <a:latin typeface="Cambria Math" panose="02040503050406030204" pitchFamily="18" charset="0"/>
                              <a:ea typeface="华文楷体" panose="02010600040101010101" pitchFamily="2" charset="-122"/>
                              <a:cs typeface="Times New Roman" panose="02020603050405020304" pitchFamily="18" charset="0"/>
                            </a:rPr>
                            <m:t>=1</m:t>
                          </m:r>
                        </m:sub>
                        <m:sup>
                          <m:r>
                            <a:rPr lang="en-US" altLang="zh-CN" sz="1800" i="1">
                              <a:effectLst/>
                              <a:latin typeface="Cambria Math" panose="02040503050406030204" pitchFamily="18" charset="0"/>
                              <a:ea typeface="华文楷体" panose="02010600040101010101" pitchFamily="2" charset="-122"/>
                              <a:cs typeface="Times New Roman" panose="02020603050405020304" pitchFamily="18" charset="0"/>
                            </a:rPr>
                            <m:t>𝑛</m:t>
                          </m:r>
                        </m:sup>
                        <m:e>
                          <m:f>
                            <m:f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fPr>
                            <m:num>
                              <m:d>
                                <m:dPr>
                                  <m:begChr m:val="|"/>
                                  <m:endChr m:val="|"/>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华文楷体" panose="02010600040101010101" pitchFamily="2" charset="-122"/>
                                          <a:cs typeface="Times New Roman" panose="02020603050405020304" pitchFamily="18" charset="0"/>
                                        </a:rPr>
                                        <m:t>𝐷</m:t>
                                      </m:r>
                                    </m:e>
                                    <m:sub>
                                      <m:r>
                                        <a:rPr lang="en-US" altLang="zh-CN" sz="1800" i="1">
                                          <a:effectLst/>
                                          <a:latin typeface="Cambria Math" panose="02040503050406030204" pitchFamily="18" charset="0"/>
                                          <a:ea typeface="华文楷体" panose="02010600040101010101" pitchFamily="2" charset="-122"/>
                                          <a:cs typeface="Times New Roman" panose="02020603050405020304" pitchFamily="18" charset="0"/>
                                        </a:rPr>
                                        <m:t>𝑖</m:t>
                                      </m:r>
                                    </m:sub>
                                  </m:sSub>
                                </m:e>
                              </m:d>
                            </m:num>
                            <m:den>
                              <m:d>
                                <m:dPr>
                                  <m:begChr m:val="|"/>
                                  <m:endChr m:val="|"/>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a:effectLst/>
                                      <a:latin typeface="Cambria Math" panose="02040503050406030204" pitchFamily="18" charset="0"/>
                                      <a:ea typeface="华文楷体" panose="02010600040101010101" pitchFamily="2" charset="-122"/>
                                      <a:cs typeface="Times New Roman" panose="02020603050405020304" pitchFamily="18" charset="0"/>
                                    </a:rPr>
                                    <m:t>𝐷</m:t>
                                  </m:r>
                                </m:e>
                              </m:d>
                            </m:den>
                          </m:f>
                          <m:func>
                            <m:func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funcPr>
                            <m:fName>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ltLang="zh-CN" sz="1800">
                                      <a:effectLst/>
                                      <a:latin typeface="Cambria Math" panose="02040503050406030204" pitchFamily="18" charset="0"/>
                                      <a:ea typeface="华文楷体" panose="02010600040101010101" pitchFamily="2" charset="-122"/>
                                      <a:cs typeface="Times New Roman" panose="02020603050405020304" pitchFamily="18" charset="0"/>
                                    </a:rPr>
                                    <m:t>log</m:t>
                                  </m:r>
                                </m:e>
                                <m:sub>
                                  <m:r>
                                    <a:rPr lang="en-US" altLang="zh-CN" sz="1800" i="1">
                                      <a:effectLst/>
                                      <a:latin typeface="Cambria Math" panose="02040503050406030204" pitchFamily="18" charset="0"/>
                                      <a:ea typeface="华文楷体" panose="02010600040101010101" pitchFamily="2" charset="-122"/>
                                      <a:cs typeface="Times New Roman" panose="02020603050405020304" pitchFamily="18" charset="0"/>
                                    </a:rPr>
                                    <m:t>2</m:t>
                                  </m:r>
                                </m:sub>
                              </m:sSub>
                            </m:fName>
                            <m:e>
                              <m:f>
                                <m:f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fPr>
                                <m:num>
                                  <m:d>
                                    <m:dPr>
                                      <m:begChr m:val="|"/>
                                      <m:endChr m:val="|"/>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华文楷体" panose="02010600040101010101" pitchFamily="2" charset="-122"/>
                                              <a:cs typeface="Times New Roman" panose="02020603050405020304" pitchFamily="18" charset="0"/>
                                            </a:rPr>
                                            <m:t>𝐷</m:t>
                                          </m:r>
                                        </m:e>
                                        <m:sub>
                                          <m:r>
                                            <a:rPr lang="en-US" altLang="zh-CN" sz="1800" i="1">
                                              <a:effectLst/>
                                              <a:latin typeface="Cambria Math" panose="02040503050406030204" pitchFamily="18" charset="0"/>
                                              <a:ea typeface="华文楷体" panose="02010600040101010101" pitchFamily="2" charset="-122"/>
                                              <a:cs typeface="Times New Roman" panose="02020603050405020304" pitchFamily="18" charset="0"/>
                                            </a:rPr>
                                            <m:t>𝑖</m:t>
                                          </m:r>
                                        </m:sub>
                                      </m:sSub>
                                    </m:e>
                                  </m:d>
                                </m:num>
                                <m:den>
                                  <m:d>
                                    <m:dPr>
                                      <m:begChr m:val="|"/>
                                      <m:endChr m:val="|"/>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a:effectLst/>
                                          <a:latin typeface="Cambria Math" panose="02040503050406030204" pitchFamily="18" charset="0"/>
                                          <a:ea typeface="华文楷体" panose="02010600040101010101" pitchFamily="2" charset="-122"/>
                                          <a:cs typeface="Times New Roman" panose="02020603050405020304" pitchFamily="18" charset="0"/>
                                        </a:rPr>
                                        <m:t>𝐷</m:t>
                                      </m:r>
                                    </m:e>
                                  </m:d>
                                </m:den>
                              </m:f>
                            </m:e>
                          </m:func>
                        </m:e>
                      </m:nary>
                    </m:oMath>
                  </m:oMathPara>
                </a14:m>
                <a:endParaRPr lang="zh-CN" altLang="zh-CN" sz="1800" dirty="0">
                  <a:effectLst/>
                  <a:latin typeface="Times New Roman" panose="02020603050405020304" pitchFamily="18" charset="0"/>
                  <a:ea typeface="华文楷体" panose="02010600040101010101" pitchFamily="2" charset="-122"/>
                  <a:cs typeface="Times New Roman" panose="02020603050405020304" pitchFamily="18" charset="0"/>
                </a:endParaRPr>
              </a:p>
              <a:p>
                <a:pPr algn="just">
                  <a:spcBef>
                    <a:spcPts val="1000"/>
                  </a:spcBef>
                  <a:spcAft>
                    <a:spcPts val="300"/>
                  </a:spcAft>
                </a:pPr>
                <a14:m>
                  <m:oMathPara xmlns:m="http://schemas.openxmlformats.org/officeDocument/2006/math">
                    <m:oMathParaPr>
                      <m:jc m:val="centerGroup"/>
                    </m:oMathParaPr>
                    <m:oMath xmlns:m="http://schemas.openxmlformats.org/officeDocument/2006/math">
                      <m:r>
                        <a:rPr lang="en-US" altLang="zh-CN" sz="1800" i="1">
                          <a:effectLst/>
                          <a:latin typeface="Cambria Math" panose="02040503050406030204" pitchFamily="18" charset="0"/>
                          <a:ea typeface="华文楷体" panose="02010600040101010101" pitchFamily="2" charset="-122"/>
                          <a:cs typeface="Times New Roman" panose="02020603050405020304" pitchFamily="18" charset="0"/>
                        </a:rPr>
                        <m:t>𝐺𝑎𝑖𝑛</m:t>
                      </m:r>
                      <m:r>
                        <a:rPr lang="en-US" altLang="zh-CN" sz="1800" i="1">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a:effectLst/>
                          <a:latin typeface="Cambria Math" panose="02040503050406030204" pitchFamily="18" charset="0"/>
                          <a:ea typeface="华文楷体" panose="02010600040101010101" pitchFamily="2" charset="-122"/>
                          <a:cs typeface="Times New Roman" panose="02020603050405020304" pitchFamily="18" charset="0"/>
                        </a:rPr>
                        <m:t>𝑟𝑎𝑡𝑖𝑜</m:t>
                      </m:r>
                      <m:r>
                        <a:rPr lang="en-US" altLang="zh-CN" sz="1800" i="1">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a:effectLst/>
                          <a:latin typeface="Cambria Math" panose="02040503050406030204" pitchFamily="18" charset="0"/>
                          <a:ea typeface="华文楷体" panose="02010600040101010101" pitchFamily="2" charset="-122"/>
                          <a:cs typeface="Times New Roman" panose="02020603050405020304" pitchFamily="18" charset="0"/>
                        </a:rPr>
                        <m:t>𝐺𝑎𝑖𝑛</m:t>
                      </m:r>
                      <m:r>
                        <a:rPr lang="en-US" altLang="zh-CN" sz="1800" i="1">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a:effectLst/>
                          <a:latin typeface="Cambria Math" panose="02040503050406030204" pitchFamily="18" charset="0"/>
                          <a:ea typeface="华文楷体" panose="02010600040101010101" pitchFamily="2" charset="-122"/>
                          <a:cs typeface="Times New Roman" panose="02020603050405020304" pitchFamily="18" charset="0"/>
                        </a:rPr>
                        <m:t>𝐷</m:t>
                      </m:r>
                      <m:r>
                        <a:rPr lang="en-US" altLang="zh-CN" sz="1800" i="1">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a:effectLst/>
                          <a:latin typeface="Cambria Math" panose="02040503050406030204" pitchFamily="18" charset="0"/>
                          <a:ea typeface="华文楷体" panose="02010600040101010101" pitchFamily="2" charset="-122"/>
                          <a:cs typeface="Times New Roman" panose="02020603050405020304" pitchFamily="18" charset="0"/>
                        </a:rPr>
                        <m:t>𝐴</m:t>
                      </m:r>
                      <m:r>
                        <a:rPr lang="en-US" altLang="zh-CN" sz="1800" i="1">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a:effectLst/>
                          <a:latin typeface="Cambria Math" panose="02040503050406030204" pitchFamily="18" charset="0"/>
                          <a:ea typeface="华文楷体" panose="02010600040101010101" pitchFamily="2" charset="-122"/>
                          <a:cs typeface="Times New Roman" panose="02020603050405020304" pitchFamily="18" charset="0"/>
                        </a:rPr>
                        <m:t>𝑖𝑛𝑓𝑜</m:t>
                      </m:r>
                    </m:oMath>
                  </m:oMathPara>
                </a14:m>
                <a:endParaRPr lang="zh-CN" altLang="zh-CN" sz="1800" dirty="0">
                  <a:effectLst/>
                  <a:latin typeface="Times New Roman" panose="02020603050405020304" pitchFamily="18" charset="0"/>
                  <a:ea typeface="华文楷体" panose="02010600040101010101" pitchFamily="2" charset="-122"/>
                  <a:cs typeface="Times New Roman" panose="02020603050405020304" pitchFamily="18" charset="0"/>
                </a:endParaRPr>
              </a:p>
              <a:p>
                <a:pPr indent="266700" algn="l">
                  <a:spcBef>
                    <a:spcPts val="1000"/>
                  </a:spcBef>
                  <a:spcAft>
                    <a:spcPts val="300"/>
                  </a:spcAft>
                </a:pPr>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另一种计算更简的度量指标是如下的</a:t>
                </a:r>
                <a:r>
                  <a:rPr lang="en-US"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Gini</a:t>
                </a:r>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系数：</a:t>
                </a:r>
                <a:endParaRPr lang="zh-CN" altLang="zh-CN" sz="1800" dirty="0">
                  <a:effectLst/>
                  <a:latin typeface="Times New Roman" panose="02020603050405020304" pitchFamily="18" charset="0"/>
                  <a:ea typeface="华文楷体" panose="02010600040101010101" pitchFamily="2" charset="-122"/>
                  <a:cs typeface="Times New Roman" panose="02020603050405020304" pitchFamily="18" charset="0"/>
                </a:endParaRPr>
              </a:p>
              <a:p>
                <a:pPr algn="l">
                  <a:spcBef>
                    <a:spcPts val="1000"/>
                  </a:spcBef>
                  <a:spcAft>
                    <a:spcPts val="300"/>
                  </a:spcAft>
                </a:pPr>
                <a14:m>
                  <m:oMathPara xmlns:m="http://schemas.openxmlformats.org/officeDocument/2006/math">
                    <m:oMathParaPr>
                      <m:jc m:val="centerGroup"/>
                    </m:oMathParaPr>
                    <m:oMath xmlns:m="http://schemas.openxmlformats.org/officeDocument/2006/math">
                      <m:r>
                        <m:rPr>
                          <m:sty m:val="p"/>
                        </m:rPr>
                        <a:rPr lang="en-US" altLang="zh-CN" sz="18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Gini</m:t>
                      </m:r>
                      <m:d>
                        <m:d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r>
                            <m:rPr>
                              <m:sty m:val="p"/>
                            </m:rPr>
                            <a:rPr lang="en-US" altLang="zh-CN" sz="18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D</m:t>
                          </m:r>
                        </m:e>
                      </m:d>
                      <m:r>
                        <a:rPr lang="en-US" altLang="zh-CN" sz="18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1−</m:t>
                      </m:r>
                      <m:nary>
                        <m:naryPr>
                          <m:chr m:val="∑"/>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𝑘</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=1</m:t>
                          </m:r>
                        </m:sub>
                        <m:sup>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𝐾</m:t>
                          </m:r>
                        </m:sup>
                        <m:e>
                          <m:sSubSup>
                            <m:sSubSup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𝑝</m:t>
                              </m:r>
                            </m:e>
                            <m: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𝑘</m:t>
                              </m:r>
                            </m:sub>
                            <m:sup>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2</m:t>
                              </m:r>
                            </m:sup>
                          </m:sSubSup>
                        </m:e>
                      </m:nary>
                    </m:oMath>
                  </m:oMathPara>
                </a14:m>
                <a:endParaRPr lang="zh-CN" altLang="zh-CN" sz="1800" dirty="0">
                  <a:effectLst/>
                  <a:latin typeface="Times New Roman" panose="02020603050405020304" pitchFamily="18" charset="0"/>
                  <a:ea typeface="华文楷体" panose="02010600040101010101" pitchFamily="2" charset="-122"/>
                  <a:cs typeface="Times New Roman" panose="02020603050405020304" pitchFamily="18" charset="0"/>
                </a:endParaRPr>
              </a:p>
              <a:p>
                <a:pPr indent="304800" algn="just">
                  <a:spcBef>
                    <a:spcPts val="1000"/>
                  </a:spcBef>
                  <a:spcAft>
                    <a:spcPts val="300"/>
                  </a:spcAft>
                </a:pPr>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相对于信息熵的计算</a:t>
                </a:r>
                <a14:m>
                  <m:oMath xmlns:m="http://schemas.openxmlformats.org/officeDocument/2006/math">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𝐸</m:t>
                    </m:r>
                    <m:d>
                      <m:d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𝐷</m:t>
                        </m:r>
                      </m:e>
                    </m:d>
                    <m:r>
                      <a:rPr lang="en-US" altLang="zh-CN" sz="18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nary>
                      <m:naryPr>
                        <m:chr m:val="∑"/>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𝑘</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=1</m:t>
                        </m:r>
                      </m:sub>
                      <m:sup>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𝐾</m:t>
                        </m:r>
                      </m:sup>
                      <m:e>
                        <m:sSub>
                          <m:sSub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𝑝</m:t>
                            </m:r>
                          </m:e>
                          <m: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𝑘</m:t>
                            </m:r>
                          </m:sub>
                        </m:sSub>
                        <m:func>
                          <m:func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funcPr>
                          <m:fName>
                            <m:sSub>
                              <m:sSub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ltLang="zh-CN" sz="18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log</m:t>
                                </m:r>
                              </m:e>
                              <m: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2</m:t>
                                </m:r>
                              </m:sub>
                            </m:sSub>
                          </m:fName>
                          <m:e>
                            <m:sSub>
                              <m:sSub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𝑝</m:t>
                                </m:r>
                              </m:e>
                              <m: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𝑘</m:t>
                                </m:r>
                              </m:sub>
                            </m:sSub>
                          </m:e>
                        </m:func>
                      </m:e>
                    </m:nary>
                  </m:oMath>
                </a14:m>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，不用计算对数</a:t>
                </a:r>
                <a14:m>
                  <m:oMath xmlns:m="http://schemas.openxmlformats.org/officeDocument/2006/math">
                    <m:r>
                      <m:rPr>
                        <m:sty m:val="p"/>
                      </m:rPr>
                      <a:rPr lang="en-US" altLang="zh-CN" sz="18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log</m:t>
                    </m:r>
                  </m:oMath>
                </a14:m>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，计算更为简易。</a:t>
                </a:r>
                <a:endParaRPr lang="zh-CN" altLang="zh-CN" sz="1800" dirty="0">
                  <a:effectLst/>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xmlns="">
          <p:sp>
            <p:nvSpPr>
              <p:cNvPr id="7" name="文本框 6">
                <a:extLst>
                  <a:ext uri="{FF2B5EF4-FFF2-40B4-BE49-F238E27FC236}">
                    <a16:creationId xmlns:a16="http://schemas.microsoft.com/office/drawing/2014/main" id="{9B150B92-6E92-4308-B82D-645CC3326382}"/>
                  </a:ext>
                </a:extLst>
              </p:cNvPr>
              <p:cNvSpPr txBox="1">
                <a:spLocks noRot="1" noChangeAspect="1" noMove="1" noResize="1" noEditPoints="1" noAdjustHandles="1" noChangeArrowheads="1" noChangeShapeType="1" noTextEdit="1"/>
              </p:cNvSpPr>
              <p:nvPr/>
            </p:nvSpPr>
            <p:spPr>
              <a:xfrm>
                <a:off x="257578" y="3351170"/>
                <a:ext cx="9144000" cy="3195362"/>
              </a:xfrm>
              <a:prstGeom prst="rect">
                <a:avLst/>
              </a:prstGeom>
              <a:blipFill>
                <a:blip r:embed="rId3"/>
                <a:stretch>
                  <a:fillRect t="-954" b="-2061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75357450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3">
            <a:extLst>
              <a:ext uri="{FF2B5EF4-FFF2-40B4-BE49-F238E27FC236}">
                <a16:creationId xmlns:a16="http://schemas.microsoft.com/office/drawing/2014/main" id="{6A300084-DFA3-084C-B2F2-40059E9D0BA3}"/>
              </a:ext>
            </a:extLst>
          </p:cNvPr>
          <p:cNvSpPr>
            <a:spLocks noChangeArrowheads="1"/>
          </p:cNvSpPr>
          <p:nvPr/>
        </p:nvSpPr>
        <p:spPr bwMode="auto">
          <a:xfrm>
            <a:off x="15114" y="99620"/>
            <a:ext cx="6780609" cy="9080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800">
                <a:solidFill>
                  <a:schemeClr val="tx1"/>
                </a:solidFill>
                <a:latin typeface="Verdana" panose="020B0604030504040204" pitchFamily="34" charset="0"/>
                <a:ea typeface="宋体" panose="02010600030101010101" pitchFamily="2" charset="-122"/>
              </a:defRPr>
            </a:lvl1pPr>
            <a:lvl2pPr marL="742950" indent="-285750">
              <a:defRPr sz="2800">
                <a:solidFill>
                  <a:schemeClr val="tx1"/>
                </a:solidFill>
                <a:latin typeface="Verdana" panose="020B0604030504040204" pitchFamily="34" charset="0"/>
                <a:ea typeface="宋体" panose="02010600030101010101" pitchFamily="2" charset="-122"/>
              </a:defRPr>
            </a:lvl2pPr>
            <a:lvl3pPr marL="1143000" indent="-228600">
              <a:defRPr sz="2800">
                <a:solidFill>
                  <a:schemeClr val="tx1"/>
                </a:solidFill>
                <a:latin typeface="Verdana" panose="020B0604030504040204" pitchFamily="34" charset="0"/>
                <a:ea typeface="宋体" panose="02010600030101010101" pitchFamily="2" charset="-122"/>
              </a:defRPr>
            </a:lvl3pPr>
            <a:lvl4pPr marL="1600200" indent="-228600">
              <a:defRPr sz="2800">
                <a:solidFill>
                  <a:schemeClr val="tx1"/>
                </a:solidFill>
                <a:latin typeface="Verdana" panose="020B0604030504040204" pitchFamily="34" charset="0"/>
                <a:ea typeface="宋体" panose="02010600030101010101" pitchFamily="2" charset="-122"/>
              </a:defRPr>
            </a:lvl4pPr>
            <a:lvl5pPr marL="2057400" indent="-228600">
              <a:defRPr sz="28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9pPr>
          </a:lstStyle>
          <a:p>
            <a:pPr>
              <a:buFont typeface="Arial" panose="020B0604020202020204" pitchFamily="34" charset="0"/>
              <a:buNone/>
            </a:pPr>
            <a:r>
              <a:rPr lang="zh-CN" altLang="en-US" sz="2400" b="1" dirty="0">
                <a:solidFill>
                  <a:srgbClr val="C00000"/>
                </a:solidFill>
                <a:latin typeface="+mn-lt"/>
                <a:ea typeface="微软雅黑" panose="020B0503020204020204" pitchFamily="34" charset="-122"/>
                <a:sym typeface="Times New Roman" panose="02020603050405020304" pitchFamily="18" charset="0"/>
              </a:rPr>
              <a:t>  提纲</a:t>
            </a:r>
          </a:p>
        </p:txBody>
      </p:sp>
      <p:sp>
        <p:nvSpPr>
          <p:cNvPr id="22" name="矩形 7"/>
          <p:cNvSpPr>
            <a:spLocks noChangeArrowheads="1"/>
          </p:cNvSpPr>
          <p:nvPr/>
        </p:nvSpPr>
        <p:spPr bwMode="auto">
          <a:xfrm>
            <a:off x="233846" y="1819764"/>
            <a:ext cx="7200000" cy="461665"/>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kumimoji="0" lang="zh-CN" altLang="en-US" sz="2000" b="1" dirty="0">
                <a:solidFill>
                  <a:srgbClr val="C00000"/>
                </a:solidFill>
                <a:latin typeface="+mn-lt"/>
                <a:ea typeface="微软雅黑" panose="020B0503020204020204" pitchFamily="34" charset="-122"/>
                <a:sym typeface="Calibri" panose="020F0502020204030204" pitchFamily="34" charset="0"/>
              </a:rPr>
              <a:t>二、回归分析</a:t>
            </a:r>
          </a:p>
        </p:txBody>
      </p:sp>
      <p:sp>
        <p:nvSpPr>
          <p:cNvPr id="24" name="矩形 7"/>
          <p:cNvSpPr>
            <a:spLocks noChangeArrowheads="1"/>
          </p:cNvSpPr>
          <p:nvPr/>
        </p:nvSpPr>
        <p:spPr bwMode="auto">
          <a:xfrm>
            <a:off x="233846" y="1042436"/>
            <a:ext cx="7200000" cy="430182"/>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a:lnSpc>
                <a:spcPct val="120000"/>
              </a:lnSpc>
            </a:pPr>
            <a:r>
              <a:rPr kumimoji="0" lang="zh-CN" altLang="en-US" sz="2000" b="1" dirty="0">
                <a:solidFill>
                  <a:srgbClr val="C00000"/>
                </a:solidFill>
                <a:latin typeface="+mn-lt"/>
                <a:ea typeface="微软雅黑" panose="020B0503020204020204" pitchFamily="34" charset="-122"/>
              </a:rPr>
              <a:t>一、机器学习基本概念</a:t>
            </a:r>
          </a:p>
        </p:txBody>
      </p:sp>
      <p:sp>
        <p:nvSpPr>
          <p:cNvPr id="8" name="矩形 7"/>
          <p:cNvSpPr>
            <a:spLocks noChangeArrowheads="1"/>
          </p:cNvSpPr>
          <p:nvPr/>
        </p:nvSpPr>
        <p:spPr bwMode="auto">
          <a:xfrm>
            <a:off x="233846" y="3374420"/>
            <a:ext cx="7200000" cy="430182"/>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a:lnSpc>
                <a:spcPct val="120000"/>
              </a:lnSpc>
            </a:pPr>
            <a:r>
              <a:rPr kumimoji="0" lang="zh-CN" altLang="en-US" sz="2000" b="1" dirty="0">
                <a:solidFill>
                  <a:srgbClr val="00B0F0"/>
                </a:solidFill>
                <a:latin typeface="+mn-lt"/>
                <a:ea typeface="微软雅黑" panose="020B0503020204020204" pitchFamily="34" charset="-122"/>
                <a:sym typeface="Calibri" panose="020F0502020204030204" pitchFamily="34" charset="0"/>
              </a:rPr>
              <a:t>四、线性区别分析</a:t>
            </a:r>
          </a:p>
        </p:txBody>
      </p:sp>
      <p:sp>
        <p:nvSpPr>
          <p:cNvPr id="7" name="矩形 7"/>
          <p:cNvSpPr>
            <a:spLocks noChangeArrowheads="1"/>
          </p:cNvSpPr>
          <p:nvPr/>
        </p:nvSpPr>
        <p:spPr bwMode="auto">
          <a:xfrm>
            <a:off x="233846" y="2597092"/>
            <a:ext cx="7200000" cy="430182"/>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a:lnSpc>
                <a:spcPct val="120000"/>
              </a:lnSpc>
            </a:pPr>
            <a:r>
              <a:rPr kumimoji="0" lang="zh-CN" altLang="en-US" sz="2000" b="1" dirty="0">
                <a:solidFill>
                  <a:srgbClr val="C00000"/>
                </a:solidFill>
                <a:latin typeface="+mn-lt"/>
                <a:ea typeface="微软雅黑" panose="020B0503020204020204" pitchFamily="34" charset="-122"/>
                <a:sym typeface="Calibri" panose="020F0502020204030204" pitchFamily="34" charset="0"/>
              </a:rPr>
              <a:t>三、决策树</a:t>
            </a:r>
          </a:p>
        </p:txBody>
      </p:sp>
      <p:sp>
        <p:nvSpPr>
          <p:cNvPr id="9" name="矩形 8"/>
          <p:cNvSpPr>
            <a:spLocks noChangeArrowheads="1"/>
          </p:cNvSpPr>
          <p:nvPr/>
        </p:nvSpPr>
        <p:spPr bwMode="auto">
          <a:xfrm>
            <a:off x="233846" y="4151748"/>
            <a:ext cx="7200000" cy="461665"/>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kumimoji="0" lang="zh-CN" altLang="en-US" sz="2000" b="1" dirty="0">
                <a:solidFill>
                  <a:srgbClr val="C00000"/>
                </a:solidFill>
                <a:latin typeface="+mn-lt"/>
                <a:ea typeface="微软雅黑" panose="020B0503020204020204" pitchFamily="34" charset="-122"/>
                <a:sym typeface="Calibri" panose="020F0502020204030204" pitchFamily="34" charset="0"/>
              </a:rPr>
              <a:t>五、</a:t>
            </a:r>
            <a:r>
              <a:rPr kumimoji="0" lang="en-US" altLang="zh-CN" sz="2000" b="1" dirty="0">
                <a:solidFill>
                  <a:srgbClr val="C00000"/>
                </a:solidFill>
                <a:latin typeface="+mn-lt"/>
                <a:ea typeface="微软雅黑" panose="020B0503020204020204" pitchFamily="34" charset="-122"/>
                <a:sym typeface="Calibri" panose="020F0502020204030204" pitchFamily="34" charset="0"/>
              </a:rPr>
              <a:t>Ada Boosting</a:t>
            </a:r>
            <a:endParaRPr kumimoji="0" lang="zh-CN" altLang="en-US" sz="2000" b="1" dirty="0">
              <a:solidFill>
                <a:srgbClr val="C00000"/>
              </a:solidFill>
              <a:latin typeface="+mn-lt"/>
              <a:ea typeface="微软雅黑" panose="020B0503020204020204" pitchFamily="34" charset="-122"/>
              <a:sym typeface="Calibri" panose="020F0502020204030204" pitchFamily="34" charset="0"/>
            </a:endParaRPr>
          </a:p>
        </p:txBody>
      </p:sp>
      <p:sp>
        <p:nvSpPr>
          <p:cNvPr id="10" name="矩形 9"/>
          <p:cNvSpPr>
            <a:spLocks noChangeArrowheads="1"/>
          </p:cNvSpPr>
          <p:nvPr/>
        </p:nvSpPr>
        <p:spPr bwMode="auto">
          <a:xfrm>
            <a:off x="233846" y="4973126"/>
            <a:ext cx="7200000" cy="461665"/>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kumimoji="0" lang="zh-CN" altLang="en-US" sz="2000" b="1" dirty="0">
                <a:solidFill>
                  <a:srgbClr val="C00000"/>
                </a:solidFill>
                <a:latin typeface="+mn-lt"/>
                <a:ea typeface="微软雅黑" panose="020B0503020204020204" pitchFamily="34" charset="-122"/>
                <a:sym typeface="Calibri" panose="020F0502020204030204" pitchFamily="34" charset="0"/>
              </a:rPr>
              <a:t>六、支持向量机</a:t>
            </a:r>
          </a:p>
        </p:txBody>
      </p:sp>
      <p:sp>
        <p:nvSpPr>
          <p:cNvPr id="11" name="矩形 10">
            <a:extLst>
              <a:ext uri="{FF2B5EF4-FFF2-40B4-BE49-F238E27FC236}">
                <a16:creationId xmlns:a16="http://schemas.microsoft.com/office/drawing/2014/main" id="{2DC4A378-730D-4661-9E80-0245237989B6}"/>
              </a:ext>
            </a:extLst>
          </p:cNvPr>
          <p:cNvSpPr>
            <a:spLocks noChangeArrowheads="1"/>
          </p:cNvSpPr>
          <p:nvPr/>
        </p:nvSpPr>
        <p:spPr bwMode="auto">
          <a:xfrm>
            <a:off x="233846" y="5794504"/>
            <a:ext cx="7200000" cy="461665"/>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kumimoji="0" lang="zh-CN" altLang="en-US" sz="2000" b="1" dirty="0">
                <a:solidFill>
                  <a:srgbClr val="C00000"/>
                </a:solidFill>
                <a:latin typeface="+mn-lt"/>
                <a:ea typeface="微软雅黑" panose="020B0503020204020204" pitchFamily="34" charset="-122"/>
                <a:sym typeface="Calibri" panose="020F0502020204030204" pitchFamily="34" charset="0"/>
              </a:rPr>
              <a:t>七、生成学习模型</a:t>
            </a:r>
          </a:p>
        </p:txBody>
      </p:sp>
    </p:spTree>
    <p:extLst>
      <p:ext uri="{BB962C8B-B14F-4D97-AF65-F5344CB8AC3E}">
        <p14:creationId xmlns:p14="http://schemas.microsoft.com/office/powerpoint/2010/main" val="288505674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3">
            <a:extLst>
              <a:ext uri="{FF2B5EF4-FFF2-40B4-BE49-F238E27FC236}">
                <a16:creationId xmlns:a16="http://schemas.microsoft.com/office/drawing/2014/main" id="{5AE4498C-D467-4B6C-84A1-646F622D9ECC}"/>
              </a:ext>
            </a:extLst>
          </p:cNvPr>
          <p:cNvSpPr txBox="1">
            <a:spLocks/>
          </p:cNvSpPr>
          <p:nvPr/>
        </p:nvSpPr>
        <p:spPr>
          <a:xfrm>
            <a:off x="0" y="0"/>
            <a:ext cx="9144000" cy="817721"/>
          </a:xfrm>
          <a:prstGeom prst="rect">
            <a:avLst/>
          </a:prstGeom>
        </p:spPr>
        <p:txBody>
          <a:bodyPr vert="horz" lIns="91440" tIns="144000" rIns="91440" bIns="45720" rtlCol="0" anchor="ctr">
            <a:noAutofit/>
          </a:bodyPr>
          <a:lstStyle>
            <a:lvl1pPr algn="ctr" defTabSz="914400" rtl="0" eaLnBrk="1" latinLnBrk="0" hangingPunct="1">
              <a:lnSpc>
                <a:spcPct val="90000"/>
              </a:lnSpc>
              <a:spcBef>
                <a:spcPct val="0"/>
              </a:spcBef>
              <a:buNone/>
              <a:defRPr sz="3600" kern="1200">
                <a:solidFill>
                  <a:srgbClr val="C00000"/>
                </a:solidFill>
                <a:latin typeface="+mj-lt"/>
                <a:ea typeface="+mj-ea"/>
                <a:cs typeface="+mj-cs"/>
              </a:defRPr>
            </a:lvl1pPr>
          </a:lstStyle>
          <a:p>
            <a:endParaRPr lang="zh-CN" altLang="en-US"/>
          </a:p>
        </p:txBody>
      </p:sp>
      <p:sp>
        <p:nvSpPr>
          <p:cNvPr id="13" name="标题 1">
            <a:extLst>
              <a:ext uri="{FF2B5EF4-FFF2-40B4-BE49-F238E27FC236}">
                <a16:creationId xmlns:a16="http://schemas.microsoft.com/office/drawing/2014/main" id="{60FE5641-D8E9-436E-88E3-D0E72DA7FAED}"/>
              </a:ext>
            </a:extLst>
          </p:cNvPr>
          <p:cNvSpPr>
            <a:spLocks noGrp="1"/>
          </p:cNvSpPr>
          <p:nvPr>
            <p:ph type="title"/>
          </p:nvPr>
        </p:nvSpPr>
        <p:spPr>
          <a:xfrm>
            <a:off x="0" y="4763"/>
            <a:ext cx="9144000" cy="817562"/>
          </a:xfrm>
        </p:spPr>
        <p:txBody>
          <a:bodyPr/>
          <a:lstStyle/>
          <a:p>
            <a:pPr marL="0" defTabSz="914400" fontAlgn="base">
              <a:spcAft>
                <a:spcPct val="0"/>
              </a:spcAft>
              <a:defRPr/>
            </a:pPr>
            <a:r>
              <a:rPr lang="zh-CN" altLang="en-US" sz="2400" dirty="0">
                <a:latin typeface="Times New Roman" panose="02020603050405020304" pitchFamily="18" charset="0"/>
                <a:cs typeface="Times New Roman" panose="02020603050405020304" pitchFamily="18" charset="0"/>
              </a:rPr>
              <a:t>线性区别分析</a:t>
            </a:r>
            <a:endParaRPr lang="zh-CN" altLang="en-US" sz="2400" kern="0" dirty="0">
              <a:solidFill>
                <a:srgbClr val="0070C0"/>
              </a:solidFill>
              <a:latin typeface="Times New Roman" pitchFamily="18" charset="0"/>
              <a:cs typeface="Times New Roman" pitchFamily="18" charset="0"/>
            </a:endParaRPr>
          </a:p>
        </p:txBody>
      </p:sp>
      <p:pic>
        <p:nvPicPr>
          <p:cNvPr id="9" name="图片 8">
            <a:extLst>
              <a:ext uri="{FF2B5EF4-FFF2-40B4-BE49-F238E27FC236}">
                <a16:creationId xmlns:a16="http://schemas.microsoft.com/office/drawing/2014/main" id="{813AE6B0-4AA3-489A-880E-2FA1A28E3B54}"/>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46490" y="3091643"/>
            <a:ext cx="3972523" cy="2364369"/>
          </a:xfrm>
          <a:prstGeom prst="rect">
            <a:avLst/>
          </a:prstGeom>
          <a:noFill/>
          <a:ln>
            <a:noFill/>
          </a:ln>
        </p:spPr>
      </p:pic>
      <p:sp>
        <p:nvSpPr>
          <p:cNvPr id="12" name="文本框 11">
            <a:extLst>
              <a:ext uri="{FF2B5EF4-FFF2-40B4-BE49-F238E27FC236}">
                <a16:creationId xmlns:a16="http://schemas.microsoft.com/office/drawing/2014/main" id="{4CD31F7A-DEC4-4EC7-BA7B-5374654B37C9}"/>
              </a:ext>
            </a:extLst>
          </p:cNvPr>
          <p:cNvSpPr txBox="1"/>
          <p:nvPr/>
        </p:nvSpPr>
        <p:spPr>
          <a:xfrm>
            <a:off x="415551" y="974397"/>
            <a:ext cx="8261796" cy="2117246"/>
          </a:xfrm>
          <a:prstGeom prst="rect">
            <a:avLst/>
          </a:prstGeom>
          <a:noFill/>
        </p:spPr>
        <p:txBody>
          <a:bodyPr wrap="square">
            <a:spAutoFit/>
          </a:bodyPr>
          <a:lstStyle/>
          <a:p>
            <a:pPr indent="266700" algn="just">
              <a:lnSpc>
                <a:spcPct val="150000"/>
              </a:lnSpc>
              <a:spcBef>
                <a:spcPts val="1000"/>
              </a:spcBef>
              <a:spcAft>
                <a:spcPts val="300"/>
              </a:spcAft>
            </a:pPr>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线性判别分析</a:t>
            </a:r>
            <a:r>
              <a:rPr lang="en-US" altLang="zh-CN" sz="1800" dirty="0">
                <a:effectLst/>
                <a:latin typeface="Times New Roman" panose="02020603050405020304" pitchFamily="18" charset="0"/>
                <a:ea typeface="楷体" panose="02010609060101010101" pitchFamily="49" charset="-122"/>
                <a:cs typeface="Times New Roman" panose="02020603050405020304" pitchFamily="18" charset="0"/>
              </a:rPr>
              <a:t>(linear discriminant analysis</a:t>
            </a:r>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 </a:t>
            </a:r>
            <a:r>
              <a:rPr lang="en-US" altLang="zh-CN" sz="1800" dirty="0">
                <a:effectLst/>
                <a:latin typeface="Times New Roman" panose="02020603050405020304" pitchFamily="18" charset="0"/>
                <a:ea typeface="楷体" panose="02010609060101010101" pitchFamily="49" charset="-122"/>
                <a:cs typeface="Times New Roman" panose="02020603050405020304" pitchFamily="18" charset="0"/>
              </a:rPr>
              <a:t>LDA)</a:t>
            </a:r>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是一种基于监督学习的降维方法，也称为</a:t>
            </a:r>
            <a:r>
              <a:rPr lang="en-US" altLang="zh-CN" sz="1800" dirty="0">
                <a:effectLst/>
                <a:latin typeface="Times New Roman" panose="02020603050405020304" pitchFamily="18" charset="0"/>
                <a:ea typeface="楷体" panose="02010609060101010101" pitchFamily="49" charset="-122"/>
                <a:cs typeface="Times New Roman" panose="02020603050405020304" pitchFamily="18" charset="0"/>
              </a:rPr>
              <a:t>Fisher</a:t>
            </a:r>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线性判别分析（</a:t>
            </a:r>
            <a:r>
              <a:rPr lang="en-US" altLang="zh-CN" sz="1800" dirty="0">
                <a:effectLst/>
                <a:latin typeface="Times New Roman" panose="02020603050405020304" pitchFamily="18" charset="0"/>
                <a:ea typeface="楷体" panose="02010609060101010101" pitchFamily="49" charset="-122"/>
                <a:cs typeface="Times New Roman" panose="02020603050405020304" pitchFamily="18" charset="0"/>
              </a:rPr>
              <a:t>fisher's discriminant analysis</a:t>
            </a:r>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a:t>
            </a:r>
            <a:r>
              <a:rPr lang="en-US" altLang="zh-CN" sz="1800" dirty="0">
                <a:effectLst/>
                <a:latin typeface="Times New Roman" panose="02020603050405020304" pitchFamily="18" charset="0"/>
                <a:ea typeface="楷体" panose="02010609060101010101" pitchFamily="49" charset="-122"/>
                <a:cs typeface="Times New Roman" panose="02020603050405020304" pitchFamily="18" charset="0"/>
              </a:rPr>
              <a:t>FDA) [ Fisher 1936]</a:t>
            </a:r>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。对于一组具有标签信息的高维数据样本，</a:t>
            </a:r>
            <a:r>
              <a:rPr lang="en-US" altLang="zh-CN" sz="1800" dirty="0">
                <a:effectLst/>
                <a:latin typeface="Times New Roman" panose="02020603050405020304" pitchFamily="18" charset="0"/>
                <a:ea typeface="楷体" panose="02010609060101010101" pitchFamily="49" charset="-122"/>
                <a:cs typeface="Times New Roman" panose="02020603050405020304" pitchFamily="18" charset="0"/>
              </a:rPr>
              <a:t>LDA</a:t>
            </a:r>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利用其类别信息，将其线性投影到一个低维空间上，在低维空间中同一类别样本尽可能靠近，不同类别样本尽可能彼此远离。</a:t>
            </a:r>
            <a:endParaRPr lang="zh-CN" altLang="zh-CN" sz="1800" dirty="0">
              <a:effectLst/>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22" name="椭圆形标注 9">
            <a:extLst>
              <a:ext uri="{FF2B5EF4-FFF2-40B4-BE49-F238E27FC236}">
                <a16:creationId xmlns:a16="http://schemas.microsoft.com/office/drawing/2014/main" id="{73E4F6AF-535C-41C7-9CCF-8A9AA3ECA0F4}"/>
              </a:ext>
            </a:extLst>
          </p:cNvPr>
          <p:cNvSpPr/>
          <p:nvPr/>
        </p:nvSpPr>
        <p:spPr>
          <a:xfrm>
            <a:off x="776161" y="3944406"/>
            <a:ext cx="2617424" cy="1377537"/>
          </a:xfrm>
          <a:prstGeom prst="wedgeEllipseCallou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1800" dirty="0">
                <a:effectLst/>
                <a:latin typeface="Times New Roman" panose="02020603050405020304" pitchFamily="18" charset="0"/>
                <a:ea typeface="楷体" panose="02010609060101010101" pitchFamily="49" charset="-122"/>
              </a:rPr>
              <a:t>“</a:t>
            </a:r>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类内方差小、类间间隔大</a:t>
            </a:r>
            <a:r>
              <a:rPr lang="en-US" altLang="zh-CN" sz="1800" dirty="0">
                <a:effectLst/>
                <a:latin typeface="Times New Roman" panose="02020603050405020304" pitchFamily="18" charset="0"/>
                <a:ea typeface="楷体" panose="02010609060101010101" pitchFamily="49" charset="-122"/>
              </a:rPr>
              <a:t>”</a:t>
            </a:r>
            <a:endParaRPr lang="zh-CN" altLang="en-US" dirty="0"/>
          </a:p>
        </p:txBody>
      </p:sp>
      <p:sp>
        <p:nvSpPr>
          <p:cNvPr id="2" name="矩形 1"/>
          <p:cNvSpPr/>
          <p:nvPr/>
        </p:nvSpPr>
        <p:spPr>
          <a:xfrm>
            <a:off x="3838436" y="5498212"/>
            <a:ext cx="3980577" cy="584775"/>
          </a:xfrm>
          <a:prstGeom prst="rect">
            <a:avLst/>
          </a:prstGeom>
        </p:spPr>
        <p:txBody>
          <a:bodyPr wrap="none">
            <a:spAutoFit/>
          </a:bodyPr>
          <a:lstStyle/>
          <a:p>
            <a:pPr algn="ctr"/>
            <a:r>
              <a:rPr lang="zh-CN" altLang="en-US" sz="1600" dirty="0"/>
              <a:t>图</a:t>
            </a:r>
            <a:r>
              <a:rPr lang="en-US" altLang="zh-CN" sz="1600" dirty="0"/>
              <a:t>4.8 </a:t>
            </a:r>
            <a:r>
              <a:rPr lang="zh-CN" altLang="en-US" sz="1600" dirty="0"/>
              <a:t>两个类别数据所对应的不同投影方式</a:t>
            </a:r>
            <a:endParaRPr lang="en-US" altLang="zh-CN" sz="1600" dirty="0"/>
          </a:p>
          <a:p>
            <a:pPr algn="ctr"/>
            <a:r>
              <a:rPr lang="zh-CN" altLang="en-US" sz="1600" dirty="0"/>
              <a:t>君子和而不同、小人同而不和</a:t>
            </a:r>
          </a:p>
        </p:txBody>
      </p:sp>
    </p:spTree>
    <p:extLst>
      <p:ext uri="{BB962C8B-B14F-4D97-AF65-F5344CB8AC3E}">
        <p14:creationId xmlns:p14="http://schemas.microsoft.com/office/powerpoint/2010/main" val="304339052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3">
            <a:extLst>
              <a:ext uri="{FF2B5EF4-FFF2-40B4-BE49-F238E27FC236}">
                <a16:creationId xmlns:a16="http://schemas.microsoft.com/office/drawing/2014/main" id="{5AE4498C-D467-4B6C-84A1-646F622D9ECC}"/>
              </a:ext>
            </a:extLst>
          </p:cNvPr>
          <p:cNvSpPr txBox="1">
            <a:spLocks/>
          </p:cNvSpPr>
          <p:nvPr/>
        </p:nvSpPr>
        <p:spPr>
          <a:xfrm>
            <a:off x="0" y="0"/>
            <a:ext cx="9144000" cy="817721"/>
          </a:xfrm>
          <a:prstGeom prst="rect">
            <a:avLst/>
          </a:prstGeom>
        </p:spPr>
        <p:txBody>
          <a:bodyPr vert="horz" lIns="91440" tIns="144000" rIns="91440" bIns="45720" rtlCol="0" anchor="ctr">
            <a:noAutofit/>
          </a:bodyPr>
          <a:lstStyle>
            <a:lvl1pPr algn="ctr" defTabSz="914400" rtl="0" eaLnBrk="1" latinLnBrk="0" hangingPunct="1">
              <a:lnSpc>
                <a:spcPct val="90000"/>
              </a:lnSpc>
              <a:spcBef>
                <a:spcPct val="0"/>
              </a:spcBef>
              <a:buNone/>
              <a:defRPr sz="3600" kern="1200">
                <a:solidFill>
                  <a:srgbClr val="C00000"/>
                </a:solidFill>
                <a:latin typeface="+mj-lt"/>
                <a:ea typeface="+mj-ea"/>
                <a:cs typeface="+mj-cs"/>
              </a:defRPr>
            </a:lvl1pPr>
          </a:lstStyle>
          <a:p>
            <a:endParaRPr lang="zh-CN" altLang="en-US"/>
          </a:p>
        </p:txBody>
      </p:sp>
      <p:sp>
        <p:nvSpPr>
          <p:cNvPr id="13" name="标题 1">
            <a:extLst>
              <a:ext uri="{FF2B5EF4-FFF2-40B4-BE49-F238E27FC236}">
                <a16:creationId xmlns:a16="http://schemas.microsoft.com/office/drawing/2014/main" id="{60FE5641-D8E9-436E-88E3-D0E72DA7FAED}"/>
              </a:ext>
            </a:extLst>
          </p:cNvPr>
          <p:cNvSpPr>
            <a:spLocks noGrp="1"/>
          </p:cNvSpPr>
          <p:nvPr>
            <p:ph type="title"/>
          </p:nvPr>
        </p:nvSpPr>
        <p:spPr>
          <a:xfrm>
            <a:off x="0" y="4763"/>
            <a:ext cx="9144000" cy="817562"/>
          </a:xfrm>
        </p:spPr>
        <p:txBody>
          <a:bodyPr/>
          <a:lstStyle/>
          <a:p>
            <a:pPr marL="0" defTabSz="914400" fontAlgn="base">
              <a:spcAft>
                <a:spcPct val="0"/>
              </a:spcAft>
              <a:defRPr/>
            </a:pPr>
            <a:r>
              <a:rPr lang="zh-CN" altLang="en-US" sz="2400" dirty="0">
                <a:latin typeface="Times New Roman" panose="02020603050405020304" pitchFamily="18" charset="0"/>
                <a:cs typeface="Times New Roman" panose="02020603050405020304" pitchFamily="18" charset="0"/>
              </a:rPr>
              <a:t>线性区别分析：</a:t>
            </a:r>
            <a:r>
              <a:rPr lang="zh-CN" altLang="en-US" sz="2400" kern="0" dirty="0">
                <a:solidFill>
                  <a:srgbClr val="0070C0"/>
                </a:solidFill>
                <a:latin typeface="Times New Roman" pitchFamily="18" charset="0"/>
                <a:cs typeface="Times New Roman" pitchFamily="18" charset="0"/>
              </a:rPr>
              <a:t>符号定义</a:t>
            </a:r>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1A46657D-F260-4571-928F-89DFBF5E4DC2}"/>
                  </a:ext>
                </a:extLst>
              </p:cNvPr>
              <p:cNvSpPr txBox="1"/>
              <p:nvPr/>
            </p:nvSpPr>
            <p:spPr>
              <a:xfrm>
                <a:off x="463640" y="1448649"/>
                <a:ext cx="8422782" cy="4174989"/>
              </a:xfrm>
              <a:prstGeom prst="rect">
                <a:avLst/>
              </a:prstGeom>
              <a:noFill/>
            </p:spPr>
            <p:txBody>
              <a:bodyPr wrap="square">
                <a:spAutoFit/>
              </a:bodyPr>
              <a:lstStyle/>
              <a:p>
                <a:pPr indent="266700" algn="just">
                  <a:lnSpc>
                    <a:spcPct val="200000"/>
                  </a:lnSpc>
                  <a:spcBef>
                    <a:spcPts val="1000"/>
                  </a:spcBef>
                  <a:spcAft>
                    <a:spcPts val="300"/>
                  </a:spcAft>
                </a:pPr>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假设样本集为</a:t>
                </a:r>
                <a14:m>
                  <m:oMath xmlns:m="http://schemas.openxmlformats.org/officeDocument/2006/math">
                    <m:r>
                      <m:rPr>
                        <m:sty m:val="p"/>
                      </m:rPr>
                      <a:rPr lang="en-US" altLang="zh-CN" sz="1800">
                        <a:effectLst/>
                        <a:latin typeface="Cambria Math" panose="02040503050406030204" pitchFamily="18" charset="0"/>
                        <a:ea typeface="楷体" panose="02010609060101010101" pitchFamily="49" charset="-122"/>
                        <a:cs typeface="Times New Roman" panose="02020603050405020304" pitchFamily="18" charset="0"/>
                      </a:rPr>
                      <m:t>D</m:t>
                    </m:r>
                    <m:r>
                      <a:rPr lang="en-US" altLang="zh-CN" sz="1800">
                        <a:effectLst/>
                        <a:latin typeface="Cambria Math" panose="02040503050406030204" pitchFamily="18" charset="0"/>
                        <a:ea typeface="楷体" panose="02010609060101010101" pitchFamily="49" charset="-122"/>
                        <a:cs typeface="Times New Roman" panose="02020603050405020304" pitchFamily="18" charset="0"/>
                      </a:rPr>
                      <m:t>={</m:t>
                    </m:r>
                    <m:d>
                      <m:d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𝒙</m:t>
                            </m:r>
                          </m:e>
                          <m:sub>
                            <m:r>
                              <a:rPr lang="en-US" altLang="zh-CN" sz="1800">
                                <a:effectLst/>
                                <a:latin typeface="Cambria Math" panose="02040503050406030204" pitchFamily="18" charset="0"/>
                                <a:ea typeface="楷体" panose="02010609060101010101" pitchFamily="49" charset="-122"/>
                                <a:cs typeface="Times New Roman" panose="02020603050405020304" pitchFamily="18" charset="0"/>
                              </a:rPr>
                              <m:t>1</m:t>
                            </m:r>
                          </m:sub>
                        </m:sSub>
                        <m:r>
                          <a:rPr lang="en-US" altLang="zh-CN" sz="1800">
                            <a:effectLst/>
                            <a:latin typeface="Cambria Math" panose="02040503050406030204" pitchFamily="18" charset="0"/>
                            <a:ea typeface="楷体" panose="02010609060101010101" pitchFamily="49" charset="-122"/>
                            <a:cs typeface="Times New Roman" panose="02020603050405020304" pitchFamily="18" charset="0"/>
                          </a:rPr>
                          <m:t>,</m:t>
                        </m:r>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𝑦</m:t>
                            </m:r>
                          </m:e>
                          <m:sub>
                            <m:r>
                              <a:rPr lang="en-US" altLang="zh-CN" sz="1800">
                                <a:effectLst/>
                                <a:latin typeface="Cambria Math" panose="02040503050406030204" pitchFamily="18" charset="0"/>
                                <a:ea typeface="楷体" panose="02010609060101010101" pitchFamily="49" charset="-122"/>
                                <a:cs typeface="Times New Roman" panose="02020603050405020304" pitchFamily="18" charset="0"/>
                              </a:rPr>
                              <m:t>1</m:t>
                            </m:r>
                          </m:sub>
                        </m:sSub>
                      </m:e>
                    </m:d>
                    <m:r>
                      <a:rPr lang="en-US" altLang="zh-CN" sz="1800">
                        <a:effectLst/>
                        <a:latin typeface="Cambria Math" panose="02040503050406030204" pitchFamily="18" charset="0"/>
                        <a:ea typeface="楷体" panose="02010609060101010101" pitchFamily="49" charset="-122"/>
                        <a:cs typeface="Times New Roman" panose="02020603050405020304" pitchFamily="18" charset="0"/>
                      </a:rPr>
                      <m:t>,</m:t>
                    </m:r>
                    <m:d>
                      <m:d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𝒙</m:t>
                            </m:r>
                          </m:e>
                          <m:sub>
                            <m:r>
                              <a:rPr lang="en-US" altLang="zh-CN" sz="1800">
                                <a:effectLst/>
                                <a:latin typeface="Cambria Math" panose="02040503050406030204" pitchFamily="18" charset="0"/>
                                <a:ea typeface="楷体" panose="02010609060101010101" pitchFamily="49" charset="-122"/>
                                <a:cs typeface="Times New Roman" panose="02020603050405020304" pitchFamily="18" charset="0"/>
                              </a:rPr>
                              <m:t>2</m:t>
                            </m:r>
                          </m:sub>
                        </m:sSub>
                        <m:r>
                          <a:rPr lang="en-US" altLang="zh-CN" sz="1800">
                            <a:effectLst/>
                            <a:latin typeface="Cambria Math" panose="02040503050406030204" pitchFamily="18" charset="0"/>
                            <a:ea typeface="楷体" panose="02010609060101010101" pitchFamily="49" charset="-122"/>
                            <a:cs typeface="Times New Roman" panose="02020603050405020304" pitchFamily="18" charset="0"/>
                          </a:rPr>
                          <m:t>,</m:t>
                        </m:r>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𝑦</m:t>
                            </m:r>
                          </m:e>
                          <m:sub>
                            <m:r>
                              <a:rPr lang="en-US" altLang="zh-CN" sz="1800">
                                <a:effectLst/>
                                <a:latin typeface="Cambria Math" panose="02040503050406030204" pitchFamily="18" charset="0"/>
                                <a:ea typeface="楷体" panose="02010609060101010101" pitchFamily="49" charset="-122"/>
                                <a:cs typeface="Times New Roman" panose="02020603050405020304" pitchFamily="18" charset="0"/>
                              </a:rPr>
                              <m:t>2</m:t>
                            </m:r>
                          </m:sub>
                        </m:sSub>
                      </m:e>
                    </m:d>
                    <m:r>
                      <a:rPr lang="en-US" altLang="zh-CN" sz="1800">
                        <a:effectLst/>
                        <a:latin typeface="Cambria Math" panose="02040503050406030204" pitchFamily="18" charset="0"/>
                        <a:ea typeface="楷体" panose="02010609060101010101" pitchFamily="49" charset="-122"/>
                        <a:cs typeface="Times New Roman" panose="02020603050405020304" pitchFamily="18" charset="0"/>
                      </a:rPr>
                      <m:t>,</m:t>
                    </m:r>
                    <m:d>
                      <m:d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𝒙</m:t>
                            </m:r>
                          </m:e>
                          <m:sub>
                            <m:r>
                              <a:rPr lang="en-US" altLang="zh-CN" sz="1800">
                                <a:effectLst/>
                                <a:latin typeface="Cambria Math" panose="02040503050406030204" pitchFamily="18" charset="0"/>
                                <a:ea typeface="楷体" panose="02010609060101010101" pitchFamily="49" charset="-122"/>
                                <a:cs typeface="Times New Roman" panose="02020603050405020304" pitchFamily="18" charset="0"/>
                              </a:rPr>
                              <m:t>3</m:t>
                            </m:r>
                          </m:sub>
                        </m:sSub>
                        <m:r>
                          <a:rPr lang="en-US" altLang="zh-CN" sz="1800">
                            <a:effectLst/>
                            <a:latin typeface="Cambria Math" panose="02040503050406030204" pitchFamily="18" charset="0"/>
                            <a:ea typeface="楷体" panose="02010609060101010101" pitchFamily="49" charset="-122"/>
                            <a:cs typeface="Times New Roman" panose="02020603050405020304" pitchFamily="18" charset="0"/>
                          </a:rPr>
                          <m:t>,</m:t>
                        </m:r>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𝑦</m:t>
                            </m:r>
                          </m:e>
                          <m:sub>
                            <m:r>
                              <a:rPr lang="en-US" altLang="zh-CN" sz="1800">
                                <a:effectLst/>
                                <a:latin typeface="Cambria Math" panose="02040503050406030204" pitchFamily="18" charset="0"/>
                                <a:ea typeface="楷体" panose="02010609060101010101" pitchFamily="49" charset="-122"/>
                                <a:cs typeface="Times New Roman" panose="02020603050405020304" pitchFamily="18" charset="0"/>
                              </a:rPr>
                              <m:t>3</m:t>
                            </m:r>
                          </m:sub>
                        </m:sSub>
                      </m:e>
                    </m:d>
                    <m:r>
                      <a:rPr lang="en-US" altLang="zh-CN" sz="1800">
                        <a:effectLst/>
                        <a:latin typeface="Cambria Math" panose="02040503050406030204" pitchFamily="18" charset="0"/>
                        <a:ea typeface="楷体" panose="02010609060101010101" pitchFamily="49" charset="-122"/>
                        <a:cs typeface="Times New Roman" panose="02020603050405020304" pitchFamily="18" charset="0"/>
                      </a:rPr>
                      <m:t>,…,</m:t>
                    </m:r>
                    <m:d>
                      <m:d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𝒙</m:t>
                            </m:r>
                          </m:e>
                          <m: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𝑁</m:t>
                            </m:r>
                          </m:sub>
                        </m:sSub>
                        <m:r>
                          <a:rPr lang="en-US" altLang="zh-CN" sz="1800">
                            <a:effectLst/>
                            <a:latin typeface="Cambria Math" panose="02040503050406030204" pitchFamily="18" charset="0"/>
                            <a:ea typeface="楷体" panose="02010609060101010101" pitchFamily="49" charset="-122"/>
                            <a:cs typeface="Times New Roman" panose="02020603050405020304" pitchFamily="18" charset="0"/>
                          </a:rPr>
                          <m:t>,</m:t>
                        </m:r>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𝑦</m:t>
                            </m:r>
                          </m:e>
                          <m: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𝑁</m:t>
                            </m:r>
                          </m:sub>
                        </m:sSub>
                      </m:e>
                    </m:d>
                    <m:r>
                      <a:rPr lang="en-US" altLang="zh-CN" sz="1800">
                        <a:effectLst/>
                        <a:latin typeface="Cambria Math" panose="02040503050406030204" pitchFamily="18" charset="0"/>
                        <a:ea typeface="楷体" panose="02010609060101010101" pitchFamily="49" charset="-122"/>
                        <a:cs typeface="Times New Roman" panose="02020603050405020304" pitchFamily="18" charset="0"/>
                      </a:rPr>
                      <m:t>}</m:t>
                    </m:r>
                  </m:oMath>
                </a14:m>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，样本</a:t>
                </a:r>
                <a14:m>
                  <m:oMath xmlns:m="http://schemas.openxmlformats.org/officeDocument/2006/math">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𝒙</m:t>
                        </m:r>
                      </m:e>
                      <m: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𝑖</m:t>
                        </m:r>
                      </m:sub>
                    </m:s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m:t>
                    </m:r>
                    <m:sSup>
                      <m:sSup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ℝ</m:t>
                        </m:r>
                      </m:e>
                      <m:sup>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𝑑</m:t>
                        </m:r>
                      </m:sup>
                    </m:sSup>
                  </m:oMath>
                </a14:m>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的类别标签为</a:t>
                </a:r>
                <a14:m>
                  <m:oMath xmlns:m="http://schemas.openxmlformats.org/officeDocument/2006/math">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𝑦</m:t>
                        </m:r>
                      </m:e>
                      <m: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𝑖</m:t>
                        </m:r>
                      </m:sub>
                    </m:sSub>
                  </m:oMath>
                </a14:m>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。其中，</a:t>
                </a:r>
                <a14:m>
                  <m:oMath xmlns:m="http://schemas.openxmlformats.org/officeDocument/2006/math">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𝑦</m:t>
                        </m:r>
                      </m:e>
                      <m: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𝑖</m:t>
                        </m:r>
                      </m:sub>
                    </m:sSub>
                  </m:oMath>
                </a14:m>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的取值范围是</a:t>
                </a:r>
                <a14:m>
                  <m:oMath xmlns:m="http://schemas.openxmlformats.org/officeDocument/2006/math">
                    <m:r>
                      <a:rPr lang="en-US" altLang="zh-CN" sz="1800">
                        <a:effectLst/>
                        <a:latin typeface="Cambria Math" panose="02040503050406030204" pitchFamily="18" charset="0"/>
                        <a:ea typeface="楷体" panose="02010609060101010101" pitchFamily="49" charset="-122"/>
                        <a:cs typeface="Times New Roman" panose="02020603050405020304" pitchFamily="18" charset="0"/>
                      </a:rPr>
                      <m:t>{</m:t>
                    </m:r>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𝒞</m:t>
                        </m:r>
                      </m:e>
                      <m:sub>
                        <m:r>
                          <a:rPr lang="en-US" altLang="zh-CN" sz="1800">
                            <a:effectLst/>
                            <a:latin typeface="Cambria Math" panose="02040503050406030204" pitchFamily="18" charset="0"/>
                            <a:ea typeface="楷体" panose="02010609060101010101" pitchFamily="49" charset="-122"/>
                            <a:cs typeface="Times New Roman" panose="02020603050405020304" pitchFamily="18" charset="0"/>
                          </a:rPr>
                          <m:t>1</m:t>
                        </m:r>
                      </m:sub>
                    </m:sSub>
                    <m:r>
                      <a:rPr lang="en-US" altLang="zh-CN" sz="1800">
                        <a:effectLst/>
                        <a:latin typeface="Cambria Math" panose="02040503050406030204" pitchFamily="18" charset="0"/>
                        <a:ea typeface="楷体" panose="02010609060101010101" pitchFamily="49" charset="-122"/>
                        <a:cs typeface="Times New Roman" panose="02020603050405020304" pitchFamily="18" charset="0"/>
                      </a:rPr>
                      <m:t>,</m:t>
                    </m:r>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𝒞</m:t>
                        </m:r>
                      </m:e>
                      <m:sub>
                        <m:r>
                          <a:rPr lang="en-US" altLang="zh-CN" sz="1800">
                            <a:effectLst/>
                            <a:latin typeface="Cambria Math" panose="02040503050406030204" pitchFamily="18" charset="0"/>
                            <a:ea typeface="楷体" panose="02010609060101010101" pitchFamily="49" charset="-122"/>
                            <a:cs typeface="Times New Roman" panose="02020603050405020304" pitchFamily="18" charset="0"/>
                          </a:rPr>
                          <m:t>2</m:t>
                        </m:r>
                      </m:sub>
                    </m:sSub>
                    <m:r>
                      <a:rPr lang="en-US" altLang="zh-CN" sz="1800">
                        <a:effectLst/>
                        <a:latin typeface="Cambria Math" panose="02040503050406030204" pitchFamily="18" charset="0"/>
                        <a:ea typeface="楷体" panose="02010609060101010101" pitchFamily="49" charset="-122"/>
                        <a:cs typeface="Times New Roman" panose="02020603050405020304" pitchFamily="18" charset="0"/>
                      </a:rPr>
                      <m:t>,…,</m:t>
                    </m:r>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𝒞</m:t>
                        </m:r>
                      </m:e>
                      <m: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𝐾</m:t>
                        </m:r>
                      </m:sub>
                    </m:sSub>
                    <m:r>
                      <a:rPr lang="en-US" altLang="zh-CN" sz="1800">
                        <a:effectLst/>
                        <a:latin typeface="Cambria Math" panose="02040503050406030204" pitchFamily="18" charset="0"/>
                        <a:ea typeface="楷体" panose="02010609060101010101" pitchFamily="49" charset="-122"/>
                        <a:cs typeface="Times New Roman" panose="02020603050405020304" pitchFamily="18" charset="0"/>
                      </a:rPr>
                      <m:t>}</m:t>
                    </m:r>
                  </m:oMath>
                </a14:m>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，即一共有</a:t>
                </a:r>
                <a14:m>
                  <m:oMath xmlns:m="http://schemas.openxmlformats.org/officeDocument/2006/math">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𝐾</m:t>
                    </m:r>
                  </m:oMath>
                </a14:m>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类样本。</a:t>
                </a:r>
                <a:endParaRPr lang="zh-CN" altLang="zh-CN" sz="1800" dirty="0">
                  <a:effectLst/>
                  <a:latin typeface="Times New Roman" panose="02020603050405020304" pitchFamily="18" charset="0"/>
                  <a:ea typeface="华文楷体" panose="02010600040101010101" pitchFamily="2" charset="-122"/>
                  <a:cs typeface="Times New Roman" panose="02020603050405020304" pitchFamily="18" charset="0"/>
                </a:endParaRPr>
              </a:p>
              <a:p>
                <a:pPr indent="266700" algn="just">
                  <a:lnSpc>
                    <a:spcPct val="200000"/>
                  </a:lnSpc>
                  <a:spcBef>
                    <a:spcPts val="1000"/>
                  </a:spcBef>
                  <a:spcAft>
                    <a:spcPts val="300"/>
                  </a:spcAft>
                </a:pPr>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定义</a:t>
                </a:r>
                <a14:m>
                  <m:oMath xmlns:m="http://schemas.openxmlformats.org/officeDocument/2006/math">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𝑿</m:t>
                    </m:r>
                  </m:oMath>
                </a14:m>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为所有样本构成集合、</a:t>
                </a:r>
                <a14:m>
                  <m:oMath xmlns:m="http://schemas.openxmlformats.org/officeDocument/2006/math">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𝑁</m:t>
                        </m:r>
                      </m:e>
                      <m: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𝑖</m:t>
                        </m:r>
                      </m:sub>
                    </m:sSub>
                  </m:oMath>
                </a14:m>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为第</a:t>
                </a:r>
                <a14:m>
                  <m:oMath xmlns:m="http://schemas.openxmlformats.org/officeDocument/2006/math">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𝑖</m:t>
                    </m:r>
                  </m:oMath>
                </a14:m>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个类别所包含样本个数、</a:t>
                </a:r>
                <a14:m>
                  <m:oMath xmlns:m="http://schemas.openxmlformats.org/officeDocument/2006/math">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𝑋</m:t>
                        </m:r>
                      </m:e>
                      <m: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𝑖</m:t>
                        </m:r>
                      </m:sub>
                    </m:sSub>
                  </m:oMath>
                </a14:m>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为第</a:t>
                </a:r>
                <a14:m>
                  <m:oMath xmlns:m="http://schemas.openxmlformats.org/officeDocument/2006/math">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𝑖</m:t>
                    </m:r>
                  </m:oMath>
                </a14:m>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类样本的集合、</a:t>
                </a:r>
                <a14:m>
                  <m:oMath xmlns:m="http://schemas.openxmlformats.org/officeDocument/2006/math">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𝒎</m:t>
                    </m:r>
                  </m:oMath>
                </a14:m>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为所有样本的均值向量、</a:t>
                </a:r>
                <a14:m>
                  <m:oMath xmlns:m="http://schemas.openxmlformats.org/officeDocument/2006/math">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𝒎</m:t>
                        </m:r>
                      </m:e>
                      <m: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𝑖</m:t>
                        </m:r>
                      </m:sub>
                    </m:sSub>
                  </m:oMath>
                </a14:m>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为第</a:t>
                </a:r>
                <a14:m>
                  <m:oMath xmlns:m="http://schemas.openxmlformats.org/officeDocument/2006/math">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𝑖</m:t>
                    </m:r>
                  </m:oMath>
                </a14:m>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类样本的均值向量。</a:t>
                </a:r>
                <a14:m>
                  <m:oMath xmlns:m="http://schemas.openxmlformats.org/officeDocument/2006/math">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𝛴</m:t>
                        </m:r>
                      </m:e>
                      <m: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𝑖</m:t>
                        </m:r>
                      </m:sub>
                    </m:sSub>
                  </m:oMath>
                </a14:m>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为第</a:t>
                </a:r>
                <a14:m>
                  <m:oMath xmlns:m="http://schemas.openxmlformats.org/officeDocument/2006/math">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𝑖</m:t>
                    </m:r>
                  </m:oMath>
                </a14:m>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类样本的协方差矩阵，其定义为</a:t>
                </a:r>
                <a:r>
                  <a:rPr lang="en-US" altLang="zh-CN" sz="1800" dirty="0">
                    <a:effectLst/>
                    <a:latin typeface="Times New Roman" panose="02020603050405020304" pitchFamily="18" charset="0"/>
                    <a:ea typeface="楷体" panose="02010609060101010101" pitchFamily="49" charset="-122"/>
                    <a:cs typeface="Times New Roman" panose="02020603050405020304" pitchFamily="18" charset="0"/>
                  </a:rPr>
                  <a:t>:</a:t>
                </a:r>
                <a:endParaRPr lang="zh-CN" altLang="zh-CN" sz="1800" dirty="0">
                  <a:effectLst/>
                  <a:latin typeface="Times New Roman" panose="02020603050405020304" pitchFamily="18" charset="0"/>
                  <a:ea typeface="华文楷体" panose="02010600040101010101" pitchFamily="2" charset="-122"/>
                  <a:cs typeface="Times New Roman" panose="02020603050405020304" pitchFamily="18" charset="0"/>
                </a:endParaRPr>
              </a:p>
              <a:p>
                <a:pPr indent="266700" algn="just">
                  <a:lnSpc>
                    <a:spcPct val="150000"/>
                  </a:lnSpc>
                  <a:spcBef>
                    <a:spcPts val="1000"/>
                  </a:spcBef>
                  <a:spcAft>
                    <a:spcPts val="300"/>
                  </a:spcAft>
                </a:pPr>
                <a14:m>
                  <m:oMathPara xmlns:m="http://schemas.openxmlformats.org/officeDocument/2006/math">
                    <m:oMathParaPr>
                      <m:jc m:val="centerGroup"/>
                    </m:oMathParaPr>
                    <m:oMath xmlns:m="http://schemas.openxmlformats.org/officeDocument/2006/math">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𝛴</m:t>
                          </m:r>
                        </m:e>
                        <m: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𝑖</m:t>
                          </m:r>
                        </m:sub>
                      </m:sSub>
                      <m:r>
                        <a:rPr lang="en-US" altLang="zh-CN" sz="1800">
                          <a:effectLst/>
                          <a:latin typeface="Cambria Math" panose="02040503050406030204" pitchFamily="18" charset="0"/>
                          <a:ea typeface="楷体" panose="02010609060101010101" pitchFamily="49" charset="-122"/>
                          <a:cs typeface="Times New Roman" panose="02020603050405020304" pitchFamily="18" charset="0"/>
                        </a:rPr>
                        <m:t>=</m:t>
                      </m:r>
                      <m:nary>
                        <m:naryPr>
                          <m:chr m:val="∑"/>
                          <m:limLoc m:val="undOvr"/>
                          <m:supHide m:val="on"/>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𝒙</m:t>
                          </m:r>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m:t>
                          </m:r>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𝑿</m:t>
                              </m:r>
                            </m:e>
                            <m:sub>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𝒊</m:t>
                              </m:r>
                            </m:sub>
                          </m:sSub>
                        </m:sub>
                        <m:sup/>
                        <m:e>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m:t>
                          </m:r>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𝒙</m:t>
                          </m:r>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m:t>
                          </m:r>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𝒎</m:t>
                              </m:r>
                            </m:e>
                            <m: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𝑖</m:t>
                              </m:r>
                            </m:sub>
                          </m:s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m:t>
                          </m:r>
                          <m:sSup>
                            <m:sSup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m:t>
                              </m:r>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𝒙</m:t>
                              </m:r>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m:t>
                              </m:r>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𝒎</m:t>
                                  </m:r>
                                </m:e>
                                <m: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𝑖</m:t>
                                  </m:r>
                                </m:sub>
                              </m:s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m:t>
                              </m:r>
                            </m:e>
                            <m:sup>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𝑇</m:t>
                              </m:r>
                            </m:sup>
                          </m:sSup>
                        </m:e>
                      </m:nary>
                    </m:oMath>
                  </m:oMathPara>
                </a14:m>
                <a:endParaRPr lang="zh-CN" altLang="zh-CN" sz="1800" dirty="0">
                  <a:effectLst/>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xmlns="">
          <p:sp>
            <p:nvSpPr>
              <p:cNvPr id="5" name="文本框 4">
                <a:extLst>
                  <a:ext uri="{FF2B5EF4-FFF2-40B4-BE49-F238E27FC236}">
                    <a16:creationId xmlns="" xmlns:a16="http://schemas.microsoft.com/office/drawing/2014/main" xmlns:a14="http://schemas.microsoft.com/office/drawing/2010/main" id="{1A46657D-F260-4571-928F-89DFBF5E4DC2}"/>
                  </a:ext>
                </a:extLst>
              </p:cNvPr>
              <p:cNvSpPr txBox="1">
                <a:spLocks noRot="1" noChangeAspect="1" noMove="1" noResize="1" noEditPoints="1" noAdjustHandles="1" noChangeArrowheads="1" noChangeShapeType="1" noTextEdit="1"/>
              </p:cNvSpPr>
              <p:nvPr/>
            </p:nvSpPr>
            <p:spPr>
              <a:xfrm>
                <a:off x="463640" y="1448649"/>
                <a:ext cx="8422782" cy="4174989"/>
              </a:xfrm>
              <a:prstGeom prst="rect">
                <a:avLst/>
              </a:prstGeom>
              <a:blipFill rotWithShape="1">
                <a:blip r:embed="rId2"/>
                <a:stretch>
                  <a:fillRect l="-579" r="-65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58023981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3">
            <a:extLst>
              <a:ext uri="{FF2B5EF4-FFF2-40B4-BE49-F238E27FC236}">
                <a16:creationId xmlns:a16="http://schemas.microsoft.com/office/drawing/2014/main" id="{5AE4498C-D467-4B6C-84A1-646F622D9ECC}"/>
              </a:ext>
            </a:extLst>
          </p:cNvPr>
          <p:cNvSpPr txBox="1">
            <a:spLocks/>
          </p:cNvSpPr>
          <p:nvPr/>
        </p:nvSpPr>
        <p:spPr>
          <a:xfrm>
            <a:off x="0" y="0"/>
            <a:ext cx="9144000" cy="817721"/>
          </a:xfrm>
          <a:prstGeom prst="rect">
            <a:avLst/>
          </a:prstGeom>
        </p:spPr>
        <p:txBody>
          <a:bodyPr vert="horz" lIns="91440" tIns="144000" rIns="91440" bIns="45720" rtlCol="0" anchor="ctr">
            <a:noAutofit/>
          </a:bodyPr>
          <a:lstStyle>
            <a:lvl1pPr algn="ctr" defTabSz="914400" rtl="0" eaLnBrk="1" latinLnBrk="0" hangingPunct="1">
              <a:lnSpc>
                <a:spcPct val="90000"/>
              </a:lnSpc>
              <a:spcBef>
                <a:spcPct val="0"/>
              </a:spcBef>
              <a:buNone/>
              <a:defRPr sz="3600" kern="1200">
                <a:solidFill>
                  <a:srgbClr val="C00000"/>
                </a:solidFill>
                <a:latin typeface="+mj-lt"/>
                <a:ea typeface="+mj-ea"/>
                <a:cs typeface="+mj-cs"/>
              </a:defRPr>
            </a:lvl1pPr>
          </a:lstStyle>
          <a:p>
            <a:endParaRPr lang="zh-CN" altLang="en-US"/>
          </a:p>
        </p:txBody>
      </p:sp>
      <p:sp>
        <p:nvSpPr>
          <p:cNvPr id="13" name="标题 1">
            <a:extLst>
              <a:ext uri="{FF2B5EF4-FFF2-40B4-BE49-F238E27FC236}">
                <a16:creationId xmlns:a16="http://schemas.microsoft.com/office/drawing/2014/main" id="{60FE5641-D8E9-436E-88E3-D0E72DA7FAED}"/>
              </a:ext>
            </a:extLst>
          </p:cNvPr>
          <p:cNvSpPr>
            <a:spLocks noGrp="1"/>
          </p:cNvSpPr>
          <p:nvPr>
            <p:ph type="title"/>
          </p:nvPr>
        </p:nvSpPr>
        <p:spPr>
          <a:xfrm>
            <a:off x="0" y="4763"/>
            <a:ext cx="9144000" cy="817562"/>
          </a:xfrm>
        </p:spPr>
        <p:txBody>
          <a:bodyPr/>
          <a:lstStyle/>
          <a:p>
            <a:pPr marL="0" defTabSz="914400" fontAlgn="base">
              <a:spcAft>
                <a:spcPct val="0"/>
              </a:spcAft>
              <a:defRPr/>
            </a:pPr>
            <a:r>
              <a:rPr lang="zh-CN" altLang="en-US" sz="2400" dirty="0">
                <a:latin typeface="Times New Roman" panose="02020603050405020304" pitchFamily="18" charset="0"/>
                <a:cs typeface="Times New Roman" panose="02020603050405020304" pitchFamily="18" charset="0"/>
              </a:rPr>
              <a:t>线性区别分析：</a:t>
            </a:r>
            <a:r>
              <a:rPr lang="zh-CN" altLang="en-US" sz="2400" kern="0" dirty="0">
                <a:solidFill>
                  <a:srgbClr val="0070C0"/>
                </a:solidFill>
                <a:latin typeface="Times New Roman" pitchFamily="18" charset="0"/>
                <a:cs typeface="Times New Roman" pitchFamily="18" charset="0"/>
              </a:rPr>
              <a:t>二分类问题</a:t>
            </a:r>
          </a:p>
        </p:txBody>
      </p:sp>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C06C9D5E-E455-4D9E-B7DB-689A5A75E4FA}"/>
                  </a:ext>
                </a:extLst>
              </p:cNvPr>
              <p:cNvSpPr txBox="1"/>
              <p:nvPr/>
            </p:nvSpPr>
            <p:spPr>
              <a:xfrm>
                <a:off x="528033" y="1115750"/>
                <a:ext cx="8268237" cy="1455398"/>
              </a:xfrm>
              <a:prstGeom prst="rect">
                <a:avLst/>
              </a:prstGeom>
              <a:noFill/>
            </p:spPr>
            <p:txBody>
              <a:bodyPr wrap="square">
                <a:spAutoFit/>
              </a:bodyPr>
              <a:lstStyle/>
              <a:p>
                <a:pPr indent="266700" algn="just">
                  <a:lnSpc>
                    <a:spcPct val="150000"/>
                  </a:lnSpc>
                  <a:spcBef>
                    <a:spcPts val="1000"/>
                  </a:spcBef>
                  <a:spcAft>
                    <a:spcPts val="300"/>
                  </a:spcAft>
                </a:pPr>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先来看</a:t>
                </a:r>
                <a14:m>
                  <m:oMath xmlns:m="http://schemas.openxmlformats.org/officeDocument/2006/math">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𝐾</m:t>
                    </m:r>
                    <m:r>
                      <a:rPr lang="en-US" altLang="zh-CN" sz="1800">
                        <a:effectLst/>
                        <a:latin typeface="Cambria Math" panose="02040503050406030204" pitchFamily="18" charset="0"/>
                        <a:ea typeface="楷体" panose="02010609060101010101" pitchFamily="49" charset="-122"/>
                        <a:cs typeface="Times New Roman" panose="02020603050405020304" pitchFamily="18" charset="0"/>
                      </a:rPr>
                      <m:t>=2</m:t>
                    </m:r>
                  </m:oMath>
                </a14:m>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的情况，即二分类问题。在二分类问题中，训练样本归属于</a:t>
                </a:r>
                <a14:m>
                  <m:oMath xmlns:m="http://schemas.openxmlformats.org/officeDocument/2006/math">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𝒞</m:t>
                        </m:r>
                      </m:e>
                      <m:sub>
                        <m:r>
                          <a:rPr lang="en-US" altLang="zh-CN" sz="1800">
                            <a:effectLst/>
                            <a:latin typeface="Cambria Math" panose="02040503050406030204" pitchFamily="18" charset="0"/>
                            <a:ea typeface="楷体" panose="02010609060101010101" pitchFamily="49" charset="-122"/>
                            <a:cs typeface="Times New Roman" panose="02020603050405020304" pitchFamily="18" charset="0"/>
                          </a:rPr>
                          <m:t>1</m:t>
                        </m:r>
                      </m:sub>
                    </m:sSub>
                  </m:oMath>
                </a14:m>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或</a:t>
                </a:r>
                <a14:m>
                  <m:oMath xmlns:m="http://schemas.openxmlformats.org/officeDocument/2006/math">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𝒞</m:t>
                        </m:r>
                      </m:e>
                      <m:sub>
                        <m:r>
                          <a:rPr lang="en-US" altLang="zh-CN" sz="1800">
                            <a:effectLst/>
                            <a:latin typeface="Cambria Math" panose="02040503050406030204" pitchFamily="18" charset="0"/>
                            <a:ea typeface="楷体" panose="02010609060101010101" pitchFamily="49" charset="-122"/>
                            <a:cs typeface="Times New Roman" panose="02020603050405020304" pitchFamily="18" charset="0"/>
                          </a:rPr>
                          <m:t>2</m:t>
                        </m:r>
                      </m:sub>
                    </m:sSub>
                  </m:oMath>
                </a14:m>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两个类别，并通过如下的线性函数投影到一维空间上：</a:t>
                </a:r>
                <a:endParaRPr lang="zh-CN" altLang="zh-CN" sz="1800" dirty="0">
                  <a:effectLst/>
                  <a:latin typeface="Times New Roman" panose="02020603050405020304" pitchFamily="18" charset="0"/>
                  <a:ea typeface="华文楷体" panose="02010600040101010101" pitchFamily="2" charset="-122"/>
                  <a:cs typeface="Times New Roman" panose="02020603050405020304" pitchFamily="18" charset="0"/>
                </a:endParaRPr>
              </a:p>
              <a:p>
                <a:pPr indent="266700" algn="ctr">
                  <a:lnSpc>
                    <a:spcPct val="150000"/>
                  </a:lnSpc>
                  <a:spcBef>
                    <a:spcPts val="1000"/>
                  </a:spcBef>
                  <a:spcAft>
                    <a:spcPts val="300"/>
                  </a:spcAft>
                </a:pPr>
                <a14:m>
                  <m:oMath xmlns:m="http://schemas.openxmlformats.org/officeDocument/2006/math">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𝑦</m:t>
                    </m:r>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m:t>
                    </m:r>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𝒙</m:t>
                    </m:r>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m:t>
                    </m:r>
                    <m:sSup>
                      <m:sSup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𝒘</m:t>
                        </m:r>
                      </m:e>
                      <m:sup>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𝑇</m:t>
                        </m:r>
                      </m:sup>
                    </m:sSup>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𝒙</m:t>
                    </m:r>
                  </m:oMath>
                </a14:m>
                <a:r>
                  <a:rPr lang="en-US" altLang="zh-CN" sz="1800" b="1" i="1" dirty="0">
                    <a:effectLst/>
                    <a:latin typeface="Times New Roman" panose="02020603050405020304" pitchFamily="18" charset="0"/>
                    <a:ea typeface="楷体" panose="02010609060101010101" pitchFamily="49" charset="-122"/>
                    <a:cs typeface="Times New Roman" panose="02020603050405020304" pitchFamily="18" charset="0"/>
                  </a:rPr>
                  <a:t> </a:t>
                </a:r>
                <a:r>
                  <a:rPr lang="en-US" altLang="zh-CN" sz="1800" i="1" dirty="0">
                    <a:effectLst/>
                    <a:latin typeface="Times New Roman" panose="02020603050405020304" pitchFamily="18" charset="0"/>
                    <a:ea typeface="楷体" panose="02010609060101010101" pitchFamily="49" charset="-122"/>
                    <a:cs typeface="Times New Roman" panose="02020603050405020304" pitchFamily="18" charset="0"/>
                  </a:rPr>
                  <a:t>(</a:t>
                </a:r>
                <a14:m>
                  <m:oMath xmlns:m="http://schemas.openxmlformats.org/officeDocument/2006/math">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𝒘</m:t>
                    </m:r>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m:t>
                    </m:r>
                    <m:sSup>
                      <m:sSup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ℝ</m:t>
                        </m:r>
                      </m:e>
                      <m:sup>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𝑛</m:t>
                        </m:r>
                      </m:sup>
                    </m:sSup>
                  </m:oMath>
                </a14:m>
                <a:r>
                  <a:rPr lang="en-US" altLang="zh-CN" sz="1800" i="1" dirty="0">
                    <a:effectLst/>
                    <a:latin typeface="Times New Roman" panose="02020603050405020304" pitchFamily="18" charset="0"/>
                    <a:ea typeface="楷体" panose="02010609060101010101" pitchFamily="49" charset="-122"/>
                    <a:cs typeface="Times New Roman" panose="02020603050405020304" pitchFamily="18" charset="0"/>
                  </a:rPr>
                  <a:t>)</a:t>
                </a:r>
                <a:endParaRPr lang="zh-CN" altLang="zh-CN" sz="1800" dirty="0">
                  <a:effectLst/>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xmlns="">
          <p:sp>
            <p:nvSpPr>
              <p:cNvPr id="8" name="文本框 7">
                <a:extLst>
                  <a:ext uri="{FF2B5EF4-FFF2-40B4-BE49-F238E27FC236}">
                    <a16:creationId xmlns:a16="http://schemas.microsoft.com/office/drawing/2014/main" id="{C06C9D5E-E455-4D9E-B7DB-689A5A75E4FA}"/>
                  </a:ext>
                </a:extLst>
              </p:cNvPr>
              <p:cNvSpPr txBox="1">
                <a:spLocks noRot="1" noChangeAspect="1" noMove="1" noResize="1" noEditPoints="1" noAdjustHandles="1" noChangeArrowheads="1" noChangeShapeType="1" noTextEdit="1"/>
              </p:cNvSpPr>
              <p:nvPr/>
            </p:nvSpPr>
            <p:spPr>
              <a:xfrm>
                <a:off x="528033" y="1115750"/>
                <a:ext cx="8268237" cy="1455398"/>
              </a:xfrm>
              <a:prstGeom prst="rect">
                <a:avLst/>
              </a:prstGeom>
              <a:blipFill>
                <a:blip r:embed="rId3"/>
                <a:stretch>
                  <a:fillRect r="-590" b="-5858"/>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15095E40-03DA-47E1-9E9E-066C465A7A96}"/>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20496" y="3250509"/>
            <a:ext cx="4446638" cy="2936061"/>
          </a:xfrm>
          <a:prstGeom prst="rect">
            <a:avLst/>
          </a:prstGeom>
          <a:noFill/>
          <a:ln>
            <a:noFill/>
          </a:ln>
        </p:spPr>
      </p:pic>
      <p:graphicFrame>
        <p:nvGraphicFramePr>
          <p:cNvPr id="2" name="对象 1">
            <a:extLst>
              <a:ext uri="{FF2B5EF4-FFF2-40B4-BE49-F238E27FC236}">
                <a16:creationId xmlns:a16="http://schemas.microsoft.com/office/drawing/2014/main" id="{369A5472-FD48-40CC-A67C-8023BFF82D1A}"/>
              </a:ext>
            </a:extLst>
          </p:cNvPr>
          <p:cNvGraphicFramePr>
            <a:graphicFrameLocks noChangeAspect="1"/>
          </p:cNvGraphicFramePr>
          <p:nvPr>
            <p:extLst>
              <p:ext uri="{D42A27DB-BD31-4B8C-83A1-F6EECF244321}">
                <p14:modId xmlns:p14="http://schemas.microsoft.com/office/powerpoint/2010/main" val="4006316216"/>
              </p:ext>
            </p:extLst>
          </p:nvPr>
        </p:nvGraphicFramePr>
        <p:xfrm>
          <a:off x="5344979" y="6047844"/>
          <a:ext cx="1088800" cy="378713"/>
        </p:xfrm>
        <a:graphic>
          <a:graphicData uri="http://schemas.openxmlformats.org/presentationml/2006/ole">
            <mc:AlternateContent xmlns:mc="http://schemas.openxmlformats.org/markup-compatibility/2006">
              <mc:Choice xmlns:v="urn:schemas-microsoft-com:vml" Requires="v">
                <p:oleObj spid="_x0000_s5318" name="Equation" r:id="rId5" imgW="583920" imgH="203040" progId="Equation.DSMT4">
                  <p:embed/>
                </p:oleObj>
              </mc:Choice>
              <mc:Fallback>
                <p:oleObj name="Equation" r:id="rId5" imgW="583920" imgH="203040" progId="Equation.DSMT4">
                  <p:embed/>
                  <p:pic>
                    <p:nvPicPr>
                      <p:cNvPr id="0" name=""/>
                      <p:cNvPicPr/>
                      <p:nvPr/>
                    </p:nvPicPr>
                    <p:blipFill>
                      <a:blip r:embed="rId6"/>
                      <a:stretch>
                        <a:fillRect/>
                      </a:stretch>
                    </p:blipFill>
                    <p:spPr>
                      <a:xfrm>
                        <a:off x="5344979" y="6047844"/>
                        <a:ext cx="1088800" cy="378713"/>
                      </a:xfrm>
                      <a:prstGeom prst="rect">
                        <a:avLst/>
                      </a:prstGeom>
                    </p:spPr>
                  </p:pic>
                </p:oleObj>
              </mc:Fallback>
            </mc:AlternateContent>
          </a:graphicData>
        </a:graphic>
      </p:graphicFrame>
      <p:graphicFrame>
        <p:nvGraphicFramePr>
          <p:cNvPr id="4" name="对象 3">
            <a:extLst>
              <a:ext uri="{FF2B5EF4-FFF2-40B4-BE49-F238E27FC236}">
                <a16:creationId xmlns:a16="http://schemas.microsoft.com/office/drawing/2014/main" id="{28308F41-8214-4AAA-A974-F1037DC89016}"/>
              </a:ext>
            </a:extLst>
          </p:cNvPr>
          <p:cNvGraphicFramePr>
            <a:graphicFrameLocks noChangeAspect="1"/>
          </p:cNvGraphicFramePr>
          <p:nvPr>
            <p:extLst>
              <p:ext uri="{D42A27DB-BD31-4B8C-83A1-F6EECF244321}">
                <p14:modId xmlns:p14="http://schemas.microsoft.com/office/powerpoint/2010/main" val="3134954998"/>
              </p:ext>
            </p:extLst>
          </p:nvPr>
        </p:nvGraphicFramePr>
        <p:xfrm>
          <a:off x="7675563" y="4896966"/>
          <a:ext cx="1120707" cy="389811"/>
        </p:xfrm>
        <a:graphic>
          <a:graphicData uri="http://schemas.openxmlformats.org/presentationml/2006/ole">
            <mc:AlternateContent xmlns:mc="http://schemas.openxmlformats.org/markup-compatibility/2006">
              <mc:Choice xmlns:v="urn:schemas-microsoft-com:vml" Requires="v">
                <p:oleObj spid="_x0000_s5319" name="Equation" r:id="rId7" imgW="583920" imgH="203040" progId="Equation.DSMT4">
                  <p:embed/>
                </p:oleObj>
              </mc:Choice>
              <mc:Fallback>
                <p:oleObj name="Equation" r:id="rId7" imgW="583920" imgH="203040" progId="Equation.DSMT4">
                  <p:embed/>
                  <p:pic>
                    <p:nvPicPr>
                      <p:cNvPr id="0" name=""/>
                      <p:cNvPicPr/>
                      <p:nvPr/>
                    </p:nvPicPr>
                    <p:blipFill>
                      <a:blip r:embed="rId8"/>
                      <a:stretch>
                        <a:fillRect/>
                      </a:stretch>
                    </p:blipFill>
                    <p:spPr>
                      <a:xfrm>
                        <a:off x="7675563" y="4896966"/>
                        <a:ext cx="1120707" cy="389811"/>
                      </a:xfrm>
                      <a:prstGeom prst="rect">
                        <a:avLst/>
                      </a:prstGeom>
                    </p:spPr>
                  </p:pic>
                </p:oleObj>
              </mc:Fallback>
            </mc:AlternateContent>
          </a:graphicData>
        </a:graphic>
      </p:graphicFrame>
      <p:graphicFrame>
        <p:nvGraphicFramePr>
          <p:cNvPr id="6" name="对象 5">
            <a:extLst>
              <a:ext uri="{FF2B5EF4-FFF2-40B4-BE49-F238E27FC236}">
                <a16:creationId xmlns:a16="http://schemas.microsoft.com/office/drawing/2014/main" id="{269A039C-D942-4F38-A845-FF75A6FCE694}"/>
              </a:ext>
            </a:extLst>
          </p:cNvPr>
          <p:cNvGraphicFramePr>
            <a:graphicFrameLocks noChangeAspect="1"/>
          </p:cNvGraphicFramePr>
          <p:nvPr>
            <p:extLst>
              <p:ext uri="{D42A27DB-BD31-4B8C-83A1-F6EECF244321}">
                <p14:modId xmlns:p14="http://schemas.microsoft.com/office/powerpoint/2010/main" val="1163692583"/>
              </p:ext>
            </p:extLst>
          </p:nvPr>
        </p:nvGraphicFramePr>
        <p:xfrm>
          <a:off x="3648840" y="3863661"/>
          <a:ext cx="1173651" cy="361123"/>
        </p:xfrm>
        <a:graphic>
          <a:graphicData uri="http://schemas.openxmlformats.org/presentationml/2006/ole">
            <mc:AlternateContent xmlns:mc="http://schemas.openxmlformats.org/markup-compatibility/2006">
              <mc:Choice xmlns:v="urn:schemas-microsoft-com:vml" Requires="v">
                <p:oleObj spid="_x0000_s5320" name="Equation" r:id="rId9" imgW="660240" imgH="203040" progId="Equation.DSMT4">
                  <p:embed/>
                </p:oleObj>
              </mc:Choice>
              <mc:Fallback>
                <p:oleObj name="Equation" r:id="rId9" imgW="660240" imgH="203040" progId="Equation.DSMT4">
                  <p:embed/>
                  <p:pic>
                    <p:nvPicPr>
                      <p:cNvPr id="0" name=""/>
                      <p:cNvPicPr/>
                      <p:nvPr/>
                    </p:nvPicPr>
                    <p:blipFill>
                      <a:blip r:embed="rId10"/>
                      <a:stretch>
                        <a:fillRect/>
                      </a:stretch>
                    </p:blipFill>
                    <p:spPr>
                      <a:xfrm>
                        <a:off x="3648840" y="3863661"/>
                        <a:ext cx="1173651" cy="361123"/>
                      </a:xfrm>
                      <a:prstGeom prst="rect">
                        <a:avLst/>
                      </a:prstGeom>
                    </p:spPr>
                  </p:pic>
                </p:oleObj>
              </mc:Fallback>
            </mc:AlternateContent>
          </a:graphicData>
        </a:graphic>
      </p:graphicFrame>
      <p:grpSp>
        <p:nvGrpSpPr>
          <p:cNvPr id="10" name="组合 9">
            <a:extLst>
              <a:ext uri="{FF2B5EF4-FFF2-40B4-BE49-F238E27FC236}">
                <a16:creationId xmlns:a16="http://schemas.microsoft.com/office/drawing/2014/main" id="{A6895260-2AB6-4075-ABA0-ABABD2CF031B}"/>
              </a:ext>
            </a:extLst>
          </p:cNvPr>
          <p:cNvGrpSpPr/>
          <p:nvPr/>
        </p:nvGrpSpPr>
        <p:grpSpPr>
          <a:xfrm>
            <a:off x="375853" y="3859503"/>
            <a:ext cx="2972835" cy="1037463"/>
            <a:chOff x="194631" y="3940222"/>
            <a:chExt cx="2972835" cy="1037463"/>
          </a:xfrm>
        </p:grpSpPr>
        <p:graphicFrame>
          <p:nvGraphicFramePr>
            <p:cNvPr id="7" name="对象 6">
              <a:extLst>
                <a:ext uri="{FF2B5EF4-FFF2-40B4-BE49-F238E27FC236}">
                  <a16:creationId xmlns:a16="http://schemas.microsoft.com/office/drawing/2014/main" id="{506F1519-A68E-42E7-8EAB-D94DD118567B}"/>
                </a:ext>
              </a:extLst>
            </p:cNvPr>
            <p:cNvGraphicFramePr>
              <a:graphicFrameLocks noChangeAspect="1"/>
            </p:cNvGraphicFramePr>
            <p:nvPr>
              <p:extLst>
                <p:ext uri="{D42A27DB-BD31-4B8C-83A1-F6EECF244321}">
                  <p14:modId xmlns:p14="http://schemas.microsoft.com/office/powerpoint/2010/main" val="3633954751"/>
                </p:ext>
              </p:extLst>
            </p:nvPr>
          </p:nvGraphicFramePr>
          <p:xfrm>
            <a:off x="1011785" y="4064705"/>
            <a:ext cx="2155681" cy="294794"/>
          </p:xfrm>
          <a:graphic>
            <a:graphicData uri="http://schemas.openxmlformats.org/presentationml/2006/ole">
              <mc:AlternateContent xmlns:mc="http://schemas.openxmlformats.org/markup-compatibility/2006">
                <mc:Choice xmlns:v="urn:schemas-microsoft-com:vml" Requires="v">
                  <p:oleObj spid="_x0000_s5321" name="Equation" r:id="rId11" imgW="1485720" imgH="203040" progId="Equation.DSMT4">
                    <p:embed/>
                  </p:oleObj>
                </mc:Choice>
                <mc:Fallback>
                  <p:oleObj name="Equation" r:id="rId11" imgW="1485720" imgH="203040" progId="Equation.DSMT4">
                    <p:embed/>
                    <p:pic>
                      <p:nvPicPr>
                        <p:cNvPr id="0" name=""/>
                        <p:cNvPicPr/>
                        <p:nvPr/>
                      </p:nvPicPr>
                      <p:blipFill>
                        <a:blip r:embed="rId12"/>
                        <a:stretch>
                          <a:fillRect/>
                        </a:stretch>
                      </p:blipFill>
                      <p:spPr>
                        <a:xfrm>
                          <a:off x="1011785" y="4064705"/>
                          <a:ext cx="2155681" cy="294794"/>
                        </a:xfrm>
                        <a:prstGeom prst="rect">
                          <a:avLst/>
                        </a:prstGeom>
                      </p:spPr>
                    </p:pic>
                  </p:oleObj>
                </mc:Fallback>
              </mc:AlternateContent>
            </a:graphicData>
          </a:graphic>
        </p:graphicFrame>
        <p:sp>
          <p:nvSpPr>
            <p:cNvPr id="9" name="文本框 8">
              <a:extLst>
                <a:ext uri="{FF2B5EF4-FFF2-40B4-BE49-F238E27FC236}">
                  <a16:creationId xmlns:a16="http://schemas.microsoft.com/office/drawing/2014/main" id="{AFBB4D6F-3A68-4FD1-AC2A-4D469880729E}"/>
                </a:ext>
              </a:extLst>
            </p:cNvPr>
            <p:cNvSpPr txBox="1"/>
            <p:nvPr/>
          </p:nvSpPr>
          <p:spPr>
            <a:xfrm>
              <a:off x="194631" y="3940222"/>
              <a:ext cx="2762295" cy="1037463"/>
            </a:xfrm>
            <a:prstGeom prst="rect">
              <a:avLst/>
            </a:prstGeom>
            <a:noFill/>
          </p:spPr>
          <p:txBody>
            <a:bodyPr wrap="none" rtlCol="0">
              <a:spAutoFit/>
            </a:bodyPr>
            <a:lstStyle/>
            <a:p>
              <a:pPr indent="266700">
                <a:lnSpc>
                  <a:spcPct val="150000"/>
                </a:lnSpc>
                <a:spcBef>
                  <a:spcPts val="1000"/>
                </a:spcBef>
                <a:spcAft>
                  <a:spcPts val="300"/>
                </a:spcAft>
              </a:pPr>
              <a:r>
                <a:rPr lang="zh-CN" altLang="en-US" dirty="0">
                  <a:latin typeface="Times New Roman" panose="02020603050405020304" pitchFamily="18" charset="0"/>
                  <a:ea typeface="楷体" panose="02010609060101010101" pitchFamily="49" charset="-122"/>
                  <a:cs typeface="Times New Roman" panose="02020603050405020304" pitchFamily="18" charset="0"/>
                </a:rPr>
                <a:t>节点</a:t>
              </a:r>
              <a:endParaRPr lang="en-US" altLang="zh-CN" dirty="0">
                <a:latin typeface="Times New Roman" panose="02020603050405020304" pitchFamily="18" charset="0"/>
                <a:ea typeface="楷体" panose="02010609060101010101" pitchFamily="49" charset="-122"/>
                <a:cs typeface="Times New Roman" panose="02020603050405020304" pitchFamily="18" charset="0"/>
              </a:endParaRPr>
            </a:p>
            <a:p>
              <a:pPr indent="266700">
                <a:lnSpc>
                  <a:spcPct val="150000"/>
                </a:lnSpc>
                <a:spcBef>
                  <a:spcPts val="1000"/>
                </a:spcBef>
                <a:spcAft>
                  <a:spcPts val="300"/>
                </a:spcAft>
              </a:pPr>
              <a:r>
                <a:rPr lang="zh-CN" altLang="en-US" dirty="0">
                  <a:latin typeface="Times New Roman" panose="02020603050405020304" pitchFamily="18" charset="0"/>
                  <a:ea typeface="楷体" panose="02010609060101010101" pitchFamily="49" charset="-122"/>
                  <a:cs typeface="Times New Roman" panose="02020603050405020304" pitchFamily="18" charset="0"/>
                </a:rPr>
                <a:t>都会投影到同一个点。</a:t>
              </a:r>
            </a:p>
          </p:txBody>
        </p:sp>
      </p:grpSp>
    </p:spTree>
    <p:extLst>
      <p:ext uri="{BB962C8B-B14F-4D97-AF65-F5344CB8AC3E}">
        <p14:creationId xmlns:p14="http://schemas.microsoft.com/office/powerpoint/2010/main" val="26186951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44281" y="77892"/>
            <a:ext cx="7507706" cy="657727"/>
          </a:xfrm>
        </p:spPr>
        <p:txBody>
          <a:bodyPr/>
          <a:lstStyle/>
          <a:p>
            <a:r>
              <a:rPr lang="zh-CN" altLang="en-US" sz="2800" dirty="0">
                <a:latin typeface="黑体" panose="02010609060101010101" pitchFamily="49" charset="-122"/>
                <a:ea typeface="黑体" panose="02010609060101010101" pitchFamily="49" charset="-122"/>
                <a:cs typeface="Times New Roman" panose="02020603050405020304" pitchFamily="18" charset="0"/>
              </a:rPr>
              <a:t>机器学习：分类问题</a:t>
            </a:r>
            <a:r>
              <a:rPr lang="en-US" altLang="zh-CN" sz="2800" dirty="0">
                <a:latin typeface="黑体" panose="02010609060101010101" pitchFamily="49" charset="-122"/>
                <a:ea typeface="黑体" panose="02010609060101010101" pitchFamily="49" charset="-122"/>
                <a:cs typeface="Times New Roman" panose="02020603050405020304" pitchFamily="18" charset="0"/>
              </a:rPr>
              <a:t> </a:t>
            </a:r>
            <a:endParaRPr lang="zh-CN" altLang="en-US" sz="2800" dirty="0">
              <a:latin typeface="黑体" panose="02010609060101010101" pitchFamily="49" charset="-122"/>
              <a:ea typeface="黑体" panose="02010609060101010101" pitchFamily="49" charset="-122"/>
              <a:cs typeface="Times New Roman" panose="02020603050405020304" pitchFamily="18" charset="0"/>
            </a:endParaRPr>
          </a:p>
        </p:txBody>
      </p:sp>
      <p:graphicFrame>
        <p:nvGraphicFramePr>
          <p:cNvPr id="3" name="表格 2"/>
          <p:cNvGraphicFramePr>
            <a:graphicFrameLocks noGrp="1"/>
          </p:cNvGraphicFramePr>
          <p:nvPr>
            <p:extLst>
              <p:ext uri="{D42A27DB-BD31-4B8C-83A1-F6EECF244321}">
                <p14:modId xmlns:p14="http://schemas.microsoft.com/office/powerpoint/2010/main" val="1879125606"/>
              </p:ext>
            </p:extLst>
          </p:nvPr>
        </p:nvGraphicFramePr>
        <p:xfrm>
          <a:off x="476479" y="1669156"/>
          <a:ext cx="2581416" cy="3839359"/>
        </p:xfrm>
        <a:graphic>
          <a:graphicData uri="http://schemas.openxmlformats.org/drawingml/2006/table">
            <a:tbl>
              <a:tblPr firstRow="1" bandRow="1">
                <a:tableStyleId>{5C22544A-7EE6-4342-B048-85BDC9FD1C3A}</a:tableStyleId>
              </a:tblPr>
              <a:tblGrid>
                <a:gridCol w="817011">
                  <a:extLst>
                    <a:ext uri="{9D8B030D-6E8A-4147-A177-3AD203B41FA5}">
                      <a16:colId xmlns:a16="http://schemas.microsoft.com/office/drawing/2014/main" val="20000"/>
                    </a:ext>
                  </a:extLst>
                </a:gridCol>
                <a:gridCol w="457200">
                  <a:extLst>
                    <a:ext uri="{9D8B030D-6E8A-4147-A177-3AD203B41FA5}">
                      <a16:colId xmlns:a16="http://schemas.microsoft.com/office/drawing/2014/main" val="20001"/>
                    </a:ext>
                  </a:extLst>
                </a:gridCol>
                <a:gridCol w="431442">
                  <a:extLst>
                    <a:ext uri="{9D8B030D-6E8A-4147-A177-3AD203B41FA5}">
                      <a16:colId xmlns:a16="http://schemas.microsoft.com/office/drawing/2014/main" val="20002"/>
                    </a:ext>
                  </a:extLst>
                </a:gridCol>
                <a:gridCol w="437881">
                  <a:extLst>
                    <a:ext uri="{9D8B030D-6E8A-4147-A177-3AD203B41FA5}">
                      <a16:colId xmlns:a16="http://schemas.microsoft.com/office/drawing/2014/main" val="20003"/>
                    </a:ext>
                  </a:extLst>
                </a:gridCol>
                <a:gridCol w="437882">
                  <a:extLst>
                    <a:ext uri="{9D8B030D-6E8A-4147-A177-3AD203B41FA5}">
                      <a16:colId xmlns:a16="http://schemas.microsoft.com/office/drawing/2014/main" val="20004"/>
                    </a:ext>
                  </a:extLst>
                </a:gridCol>
              </a:tblGrid>
              <a:tr h="853440">
                <a:tc>
                  <a:txBody>
                    <a:bodyPr/>
                    <a:lstStyle/>
                    <a:p>
                      <a:pPr algn="ctr"/>
                      <a:r>
                        <a:rPr lang="zh-CN" altLang="en-US" sz="13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人</a:t>
                      </a:r>
                      <a:endParaRPr lang="en-US" altLang="zh-CN" sz="13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p>
                      <a:pPr algn="ctr"/>
                      <a:r>
                        <a:rPr lang="zh-CN" altLang="en-US" sz="13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员</a:t>
                      </a: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3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数学好</a:t>
                      </a: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3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身体好</a:t>
                      </a: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3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会编程</a:t>
                      </a: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3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嗓门大</a:t>
                      </a: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442341">
                <a:tc>
                  <a:txBody>
                    <a:bodyPr/>
                    <a:lstStyle/>
                    <a:p>
                      <a:pPr algn="ctr"/>
                      <a:r>
                        <a:rPr lang="zh-CN" altLang="en-US" sz="13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程序员</a:t>
                      </a:r>
                      <a:r>
                        <a:rPr lang="en-US" altLang="zh-CN" sz="13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A</a:t>
                      </a:r>
                      <a:endParaRPr lang="zh-CN" altLang="en-US" sz="13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3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Yes</a:t>
                      </a:r>
                      <a:endParaRPr lang="zh-CN" altLang="en-US" sz="13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3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No</a:t>
                      </a:r>
                      <a:endParaRPr lang="zh-CN" altLang="en-US" sz="13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3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Yes</a:t>
                      </a:r>
                      <a:endParaRPr lang="zh-CN" altLang="en-US" sz="13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3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Yes</a:t>
                      </a:r>
                      <a:endParaRPr lang="zh-CN" altLang="en-US" sz="13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12124">
                <a:tc>
                  <a:txBody>
                    <a:bodyPr/>
                    <a:lstStyle/>
                    <a:p>
                      <a:pPr algn="ctr"/>
                      <a:r>
                        <a:rPr lang="zh-CN" altLang="en-US" sz="13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作家</a:t>
                      </a:r>
                      <a:r>
                        <a:rPr lang="en-US" altLang="zh-CN" sz="13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A</a:t>
                      </a:r>
                      <a:endParaRPr lang="zh-CN" altLang="en-US" sz="13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3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No</a:t>
                      </a:r>
                      <a:endParaRPr lang="zh-CN" altLang="en-US" sz="13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3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No</a:t>
                      </a:r>
                      <a:endParaRPr lang="zh-CN" altLang="en-US" sz="13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3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Yes</a:t>
                      </a:r>
                      <a:endParaRPr lang="zh-CN" altLang="en-US" sz="13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3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No</a:t>
                      </a:r>
                      <a:endParaRPr lang="zh-CN" altLang="en-US" sz="13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450761">
                <a:tc>
                  <a:txBody>
                    <a:bodyPr/>
                    <a:lstStyle/>
                    <a:p>
                      <a:pPr algn="ctr"/>
                      <a:r>
                        <a:rPr lang="zh-CN" altLang="en-US" sz="13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程序员</a:t>
                      </a:r>
                      <a:r>
                        <a:rPr lang="en-US" altLang="zh-CN" sz="13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B</a:t>
                      </a:r>
                      <a:endParaRPr lang="zh-CN" altLang="en-US" sz="13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3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Yes</a:t>
                      </a:r>
                      <a:endParaRPr lang="zh-CN" altLang="en-US" sz="13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3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Yes</a:t>
                      </a:r>
                      <a:endParaRPr lang="zh-CN" altLang="en-US" sz="13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3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No</a:t>
                      </a:r>
                      <a:endParaRPr lang="zh-CN" altLang="en-US" sz="13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3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No</a:t>
                      </a:r>
                      <a:endParaRPr lang="zh-CN" altLang="en-US" sz="13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79927">
                <a:tc>
                  <a:txBody>
                    <a:bodyPr/>
                    <a:lstStyle/>
                    <a:p>
                      <a:pPr algn="ctr"/>
                      <a:r>
                        <a:rPr lang="en-US" altLang="zh-CN" sz="13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a:t>
                      </a:r>
                      <a:endParaRPr lang="zh-CN" altLang="en-US" sz="13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3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a:t>
                      </a:r>
                      <a:endParaRPr lang="zh-CN" altLang="en-US" sz="13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3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a:t>
                      </a:r>
                      <a:endParaRPr lang="zh-CN" altLang="en-US" sz="13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3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a:t>
                      </a:r>
                      <a:endParaRPr lang="zh-CN" altLang="en-US" sz="13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3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a:t>
                      </a:r>
                      <a:endParaRPr lang="zh-CN" altLang="en-US" sz="13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431442">
                <a:tc>
                  <a:txBody>
                    <a:bodyPr/>
                    <a:lstStyle/>
                    <a:p>
                      <a:pPr algn="ctr"/>
                      <a:r>
                        <a:rPr lang="zh-CN" altLang="en-US" sz="13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医生</a:t>
                      </a:r>
                      <a:r>
                        <a:rPr lang="en-US" altLang="zh-CN" sz="13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A</a:t>
                      </a:r>
                      <a:endParaRPr lang="zh-CN" altLang="en-US" sz="13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3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Yes</a:t>
                      </a:r>
                      <a:endParaRPr lang="zh-CN" altLang="en-US" sz="13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3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Yes</a:t>
                      </a:r>
                      <a:endParaRPr lang="zh-CN" altLang="en-US" sz="13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3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Yes</a:t>
                      </a:r>
                      <a:endParaRPr lang="zh-CN" altLang="en-US" sz="13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3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Yes</a:t>
                      </a:r>
                      <a:endParaRPr lang="zh-CN" altLang="en-US" sz="13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r h="418588">
                <a:tc>
                  <a:txBody>
                    <a:bodyPr/>
                    <a:lstStyle/>
                    <a:p>
                      <a:pPr algn="ctr"/>
                      <a:r>
                        <a:rPr lang="zh-CN" altLang="en-US" sz="13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程序员</a:t>
                      </a:r>
                      <a:r>
                        <a:rPr lang="en-US" altLang="zh-CN" sz="13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C</a:t>
                      </a:r>
                      <a:endParaRPr lang="zh-CN" altLang="en-US" sz="13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3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Yes</a:t>
                      </a:r>
                      <a:endParaRPr lang="zh-CN" altLang="en-US" sz="13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3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Yes</a:t>
                      </a:r>
                      <a:endParaRPr lang="zh-CN" altLang="en-US" sz="13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3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Yes</a:t>
                      </a:r>
                      <a:endParaRPr lang="zh-CN" altLang="en-US" sz="13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3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Yes</a:t>
                      </a:r>
                      <a:endParaRPr lang="zh-CN" altLang="en-US" sz="13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6"/>
                  </a:ext>
                </a:extLst>
              </a:tr>
              <a:tr h="450736">
                <a:tc>
                  <a:txBody>
                    <a:bodyPr/>
                    <a:lstStyle/>
                    <a:p>
                      <a:pPr algn="ctr"/>
                      <a:r>
                        <a:rPr lang="zh-CN" altLang="en-US" sz="13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程序员</a:t>
                      </a:r>
                      <a:r>
                        <a:rPr lang="en-US" altLang="zh-CN" sz="13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D</a:t>
                      </a:r>
                      <a:endParaRPr lang="zh-CN" altLang="en-US" sz="13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3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Yes</a:t>
                      </a:r>
                      <a:endParaRPr lang="zh-CN" altLang="en-US" sz="13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3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Yes</a:t>
                      </a:r>
                      <a:endParaRPr lang="zh-CN" altLang="en-US" sz="13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3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Yes</a:t>
                      </a:r>
                      <a:endParaRPr lang="zh-CN" altLang="en-US" sz="13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3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No</a:t>
                      </a:r>
                      <a:endParaRPr lang="zh-CN" altLang="en-US" sz="13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7"/>
                  </a:ext>
                </a:extLst>
              </a:tr>
            </a:tbl>
          </a:graphicData>
        </a:graphic>
      </p:graphicFrame>
      <p:sp>
        <p:nvSpPr>
          <p:cNvPr id="4" name="右箭头 3"/>
          <p:cNvSpPr/>
          <p:nvPr/>
        </p:nvSpPr>
        <p:spPr>
          <a:xfrm>
            <a:off x="3360554" y="3414668"/>
            <a:ext cx="914413" cy="605054"/>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itchFamily="49" charset="-122"/>
            </a:endParaRPr>
          </a:p>
        </p:txBody>
      </p:sp>
      <p:sp>
        <p:nvSpPr>
          <p:cNvPr id="6" name="圆角矩形 5"/>
          <p:cNvSpPr/>
          <p:nvPr/>
        </p:nvSpPr>
        <p:spPr bwMode="auto">
          <a:xfrm>
            <a:off x="3270811" y="2523677"/>
            <a:ext cx="843897" cy="745094"/>
          </a:xfrm>
          <a:prstGeom prst="roundRect">
            <a:avLst/>
          </a:prstGeom>
          <a:solidFill>
            <a:srgbClr val="FFFF00"/>
          </a:solidFill>
          <a:ln>
            <a:solidFill>
              <a:srgbClr val="C00000"/>
            </a:solidFill>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wrap="none" lIns="72823" tIns="0" rIns="72823" bIns="0" anchor="ctr"/>
          <a:lstStyle/>
          <a:p>
            <a:pPr algn="ctr">
              <a:defRPr/>
            </a:pPr>
            <a:r>
              <a:rPr lang="zh-CN" altLang="en-US" sz="1600" b="1" dirty="0">
                <a:solidFill>
                  <a:schemeClr val="tx1"/>
                </a:solidFill>
                <a:latin typeface="Times New Roman" panose="02020603050405020304" pitchFamily="18" charset="0"/>
                <a:ea typeface="微软雅黑" pitchFamily="34" charset="-122"/>
                <a:cs typeface="Times New Roman" panose="02020603050405020304" pitchFamily="18" charset="0"/>
              </a:rPr>
              <a:t>从数据</a:t>
            </a:r>
            <a:endParaRPr lang="en-US" altLang="zh-CN" sz="1600" b="1" dirty="0">
              <a:solidFill>
                <a:schemeClr val="tx1"/>
              </a:solidFill>
              <a:latin typeface="Times New Roman" panose="02020603050405020304" pitchFamily="18" charset="0"/>
              <a:ea typeface="微软雅黑" pitchFamily="34" charset="-122"/>
              <a:cs typeface="Times New Roman" panose="02020603050405020304" pitchFamily="18" charset="0"/>
            </a:endParaRPr>
          </a:p>
          <a:p>
            <a:pPr algn="ctr">
              <a:defRPr/>
            </a:pPr>
            <a:r>
              <a:rPr lang="zh-CN" altLang="en-US" sz="1600" b="1" dirty="0">
                <a:solidFill>
                  <a:schemeClr val="tx1"/>
                </a:solidFill>
                <a:latin typeface="Times New Roman" panose="02020603050405020304" pitchFamily="18" charset="0"/>
                <a:ea typeface="微软雅黑" pitchFamily="34" charset="-122"/>
                <a:cs typeface="Times New Roman" panose="02020603050405020304" pitchFamily="18" charset="0"/>
              </a:rPr>
              <a:t>中学习</a:t>
            </a:r>
            <a:endParaRPr lang="en-US" altLang="zh-CN" sz="1600" dirty="0">
              <a:solidFill>
                <a:schemeClr val="tx1"/>
              </a:solidFill>
              <a:latin typeface="Times New Roman" panose="02020603050405020304" pitchFamily="18" charset="0"/>
              <a:ea typeface="微软雅黑" pitchFamily="34" charset="-122"/>
              <a:cs typeface="Times New Roman" panose="02020603050405020304" pitchFamily="18" charset="0"/>
            </a:endParaRPr>
          </a:p>
        </p:txBody>
      </p:sp>
      <p:sp>
        <p:nvSpPr>
          <p:cNvPr id="8" name="椭圆 7"/>
          <p:cNvSpPr/>
          <p:nvPr/>
        </p:nvSpPr>
        <p:spPr>
          <a:xfrm>
            <a:off x="4398134" y="3439301"/>
            <a:ext cx="360609" cy="605055"/>
          </a:xfrm>
          <a:prstGeom prst="ellipse">
            <a:avLst/>
          </a:prstGeom>
          <a:solidFill>
            <a:srgbClr val="FFFF00">
              <a:alpha val="37000"/>
            </a:srgbClr>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latin typeface="Times New Roman" panose="02020603050405020304" pitchFamily="18" charset="0"/>
              <a:ea typeface="楷体" panose="02010609060101010101" pitchFamily="49" charset="-122"/>
              <a:cs typeface="Times New Roman" panose="02020603050405020304" pitchFamily="18" charset="0"/>
            </a:endParaRPr>
          </a:p>
        </p:txBody>
      </p:sp>
      <p:cxnSp>
        <p:nvCxnSpPr>
          <p:cNvPr id="10" name="直接箭头连接符 9"/>
          <p:cNvCxnSpPr/>
          <p:nvPr/>
        </p:nvCxnSpPr>
        <p:spPr>
          <a:xfrm flipH="1">
            <a:off x="4813352" y="2393100"/>
            <a:ext cx="415633" cy="100624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3" name="矩形 12"/>
          <p:cNvSpPr/>
          <p:nvPr/>
        </p:nvSpPr>
        <p:spPr>
          <a:xfrm>
            <a:off x="4812386" y="1836811"/>
            <a:ext cx="1107996" cy="369332"/>
          </a:xfrm>
          <a:prstGeom prst="rect">
            <a:avLst/>
          </a:prstGeom>
        </p:spPr>
        <p:txBody>
          <a:bodyPr wrap="none">
            <a:spAutoFit/>
          </a:bodyPr>
          <a:lstStyle/>
          <a:p>
            <a:pPr algn="ctr"/>
            <a:r>
              <a:rPr lang="zh-CN" altLang="en-US" dirty="0">
                <a:latin typeface="Times New Roman" panose="02020603050405020304" pitchFamily="18" charset="0"/>
                <a:ea typeface="楷体" panose="02010609060101010101" pitchFamily="49" charset="-122"/>
                <a:cs typeface="Times New Roman" panose="02020603050405020304" pitchFamily="18" charset="0"/>
              </a:rPr>
              <a:t>映射函数</a:t>
            </a:r>
          </a:p>
        </p:txBody>
      </p:sp>
      <p:sp>
        <p:nvSpPr>
          <p:cNvPr id="14" name="矩形 13"/>
          <p:cNvSpPr/>
          <p:nvPr/>
        </p:nvSpPr>
        <p:spPr>
          <a:xfrm>
            <a:off x="7054731" y="2355659"/>
            <a:ext cx="646331" cy="369332"/>
          </a:xfrm>
          <a:prstGeom prst="rect">
            <a:avLst/>
          </a:prstGeom>
        </p:spPr>
        <p:txBody>
          <a:bodyPr wrap="none">
            <a:spAutoFit/>
          </a:bodyPr>
          <a:lstStyle/>
          <a:p>
            <a:pPr algn="ctr"/>
            <a:r>
              <a:rPr lang="zh-CN" altLang="en-US" dirty="0">
                <a:latin typeface="Times New Roman" panose="02020603050405020304" pitchFamily="18" charset="0"/>
                <a:ea typeface="楷体" panose="02010609060101010101" pitchFamily="49" charset="-122"/>
                <a:cs typeface="Times New Roman" panose="02020603050405020304" pitchFamily="18" charset="0"/>
              </a:rPr>
              <a:t>模式</a:t>
            </a:r>
          </a:p>
        </p:txBody>
      </p:sp>
      <p:cxnSp>
        <p:nvCxnSpPr>
          <p:cNvPr id="15" name="直接箭头连接符 14"/>
          <p:cNvCxnSpPr/>
          <p:nvPr/>
        </p:nvCxnSpPr>
        <p:spPr>
          <a:xfrm flipH="1">
            <a:off x="6835329" y="2864787"/>
            <a:ext cx="542569" cy="72404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p:nvPr/>
        </p:nvCxnSpPr>
        <p:spPr>
          <a:xfrm flipH="1" flipV="1">
            <a:off x="6651180" y="4737867"/>
            <a:ext cx="184149" cy="76001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0" name="矩形 19"/>
          <p:cNvSpPr/>
          <p:nvPr/>
        </p:nvSpPr>
        <p:spPr>
          <a:xfrm>
            <a:off x="6526961" y="5687640"/>
            <a:ext cx="646331" cy="369332"/>
          </a:xfrm>
          <a:prstGeom prst="rect">
            <a:avLst/>
          </a:prstGeom>
        </p:spPr>
        <p:txBody>
          <a:bodyPr wrap="none">
            <a:spAutoFit/>
          </a:bodyPr>
          <a:lstStyle/>
          <a:p>
            <a:pPr algn="ctr"/>
            <a:r>
              <a:rPr lang="zh-CN" altLang="en-US" dirty="0">
                <a:latin typeface="Times New Roman" panose="02020603050405020304" pitchFamily="18" charset="0"/>
                <a:ea typeface="楷体" panose="02010609060101010101" pitchFamily="49" charset="-122"/>
                <a:cs typeface="Times New Roman" panose="02020603050405020304" pitchFamily="18" charset="0"/>
              </a:rPr>
              <a:t>类别</a:t>
            </a:r>
          </a:p>
        </p:txBody>
      </p:sp>
      <p:sp>
        <p:nvSpPr>
          <p:cNvPr id="21" name="圆角矩形 20"/>
          <p:cNvSpPr/>
          <p:nvPr/>
        </p:nvSpPr>
        <p:spPr bwMode="auto">
          <a:xfrm>
            <a:off x="859719" y="5736587"/>
            <a:ext cx="1814936" cy="384052"/>
          </a:xfrm>
          <a:prstGeom prst="roundRect">
            <a:avLst/>
          </a:prstGeom>
          <a:solidFill>
            <a:srgbClr val="FFFF00"/>
          </a:solidFill>
          <a:ln>
            <a:solidFill>
              <a:srgbClr val="C00000"/>
            </a:solidFill>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wrap="none" lIns="72823" tIns="0" rIns="72823" bIns="0" anchor="ctr"/>
          <a:lstStyle/>
          <a:p>
            <a:pPr algn="ctr">
              <a:defRPr/>
            </a:pPr>
            <a:r>
              <a:rPr lang="zh-CN" altLang="en-US" sz="1600" b="1" dirty="0">
                <a:solidFill>
                  <a:schemeClr val="tx1"/>
                </a:solidFill>
                <a:latin typeface="Times New Roman" panose="02020603050405020304" pitchFamily="18" charset="0"/>
                <a:ea typeface="微软雅黑" pitchFamily="34" charset="-122"/>
                <a:cs typeface="Times New Roman" panose="02020603050405020304" pitchFamily="18" charset="0"/>
              </a:rPr>
              <a:t>标签数据</a:t>
            </a:r>
            <a:endParaRPr lang="en-US" altLang="zh-CN" sz="1600" dirty="0">
              <a:solidFill>
                <a:schemeClr val="tx1"/>
              </a:solidFill>
              <a:latin typeface="Times New Roman" panose="02020603050405020304" pitchFamily="18" charset="0"/>
              <a:ea typeface="微软雅黑"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6" name="TextBox 6">
                <a:extLst>
                  <a:ext uri="{FF2B5EF4-FFF2-40B4-BE49-F238E27FC236}">
                    <a16:creationId xmlns:a16="http://schemas.microsoft.com/office/drawing/2014/main" id="{E8158A14-EDE1-4C7E-BA01-041362A28970}"/>
                  </a:ext>
                </a:extLst>
              </p:cNvPr>
              <p:cNvSpPr txBox="1"/>
              <p:nvPr/>
            </p:nvSpPr>
            <p:spPr>
              <a:xfrm>
                <a:off x="4327624" y="3574985"/>
                <a:ext cx="4831259" cy="8894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1400" b="0" i="1" smtClean="0">
                          <a:latin typeface="Cambria Math"/>
                          <a:ea typeface="黑体" pitchFamily="49" charset="-122"/>
                        </a:rPr>
                        <m:t>𝑓</m:t>
                      </m:r>
                      <m:r>
                        <a:rPr lang="en-US" altLang="zh-CN" sz="1400" b="0" i="1" smtClean="0">
                          <a:latin typeface="Cambria Math"/>
                          <a:ea typeface="黑体" pitchFamily="49" charset="-122"/>
                        </a:rPr>
                        <m:t>   </m:t>
                      </m:r>
                      <m:d>
                        <m:dPr>
                          <m:ctrlPr>
                            <a:rPr lang="en-US" altLang="zh-CN" sz="1400" b="0" i="1" smtClean="0">
                              <a:latin typeface="Cambria Math" panose="02040503050406030204" pitchFamily="18" charset="0"/>
                              <a:ea typeface="黑体" pitchFamily="49" charset="-122"/>
                            </a:rPr>
                          </m:ctrlPr>
                        </m:dPr>
                        <m:e>
                          <m:r>
                            <a:rPr lang="zh-CN" altLang="en-US" sz="1400" i="1">
                              <a:latin typeface="Cambria Math"/>
                              <a:ea typeface="黑体" pitchFamily="49" charset="-122"/>
                            </a:rPr>
                            <m:t>数学好</m:t>
                          </m:r>
                          <m:r>
                            <a:rPr lang="en-US" altLang="zh-CN" sz="1400" i="1">
                              <a:latin typeface="Cambria Math"/>
                              <a:ea typeface="黑体" pitchFamily="49" charset="-122"/>
                            </a:rPr>
                            <m:t>=</m:t>
                          </m:r>
                          <m:r>
                            <m:rPr>
                              <m:sty m:val="p"/>
                            </m:rPr>
                            <a:rPr lang="en-US" altLang="zh-CN" sz="1400" i="1">
                              <a:latin typeface="Cambria Math"/>
                              <a:ea typeface="黑体" pitchFamily="49" charset="-122"/>
                            </a:rPr>
                            <m:t>Yes</m:t>
                          </m:r>
                          <m:r>
                            <a:rPr lang="en-US" altLang="zh-CN" sz="1400" b="0" i="1" smtClean="0">
                              <a:latin typeface="Cambria Math"/>
                              <a:ea typeface="黑体" pitchFamily="49" charset="-122"/>
                            </a:rPr>
                            <m:t>,</m:t>
                          </m:r>
                          <m:r>
                            <a:rPr lang="zh-CN" altLang="en-US" sz="1400" i="1">
                              <a:latin typeface="Cambria Math"/>
                              <a:ea typeface="黑体" pitchFamily="49" charset="-122"/>
                            </a:rPr>
                            <m:t>会编程</m:t>
                          </m:r>
                          <m:r>
                            <a:rPr lang="en-US" altLang="zh-CN" sz="1400" i="1">
                              <a:latin typeface="Cambria Math"/>
                              <a:ea typeface="黑体" pitchFamily="49" charset="-122"/>
                            </a:rPr>
                            <m:t>=</m:t>
                          </m:r>
                          <m:r>
                            <m:rPr>
                              <m:sty m:val="p"/>
                            </m:rPr>
                            <a:rPr lang="en-US" altLang="zh-CN" sz="1400" i="1">
                              <a:latin typeface="Cambria Math"/>
                              <a:ea typeface="黑体" pitchFamily="49" charset="-122"/>
                            </a:rPr>
                            <m:t>Yes</m:t>
                          </m:r>
                          <m:r>
                            <a:rPr lang="en-US" altLang="zh-CN" sz="1400" b="0" i="1" smtClean="0">
                              <a:latin typeface="Cambria Math"/>
                              <a:ea typeface="黑体" pitchFamily="49" charset="-122"/>
                            </a:rPr>
                            <m:t>, </m:t>
                          </m:r>
                          <m:r>
                            <a:rPr lang="zh-CN" altLang="en-US" sz="1400" i="1">
                              <a:latin typeface="Cambria Math"/>
                              <a:ea typeface="黑体" pitchFamily="49" charset="-122"/>
                            </a:rPr>
                            <m:t>身体好</m:t>
                          </m:r>
                          <m:r>
                            <a:rPr lang="en-US" altLang="zh-CN" sz="1400" i="1">
                              <a:latin typeface="Cambria Math"/>
                              <a:ea typeface="黑体" pitchFamily="49" charset="-122"/>
                            </a:rPr>
                            <m:t>=</m:t>
                          </m:r>
                          <m:r>
                            <a:rPr lang="en-US" altLang="zh-CN" sz="1400" b="0" i="1" smtClean="0">
                              <a:latin typeface="Cambria Math"/>
                              <a:ea typeface="黑体" pitchFamily="49" charset="-122"/>
                            </a:rPr>
                            <m:t>?</m:t>
                          </m:r>
                          <m:r>
                            <a:rPr lang="zh-CN" altLang="en-US" sz="1400" b="0" i="1" smtClean="0">
                              <a:latin typeface="Cambria Math"/>
                              <a:ea typeface="黑体" pitchFamily="49" charset="-122"/>
                            </a:rPr>
                            <m:t>，</m:t>
                          </m:r>
                          <m:r>
                            <a:rPr lang="zh-CN" altLang="en-US" sz="1400" i="1">
                              <a:latin typeface="Cambria Math"/>
                              <a:ea typeface="黑体" pitchFamily="49" charset="-122"/>
                            </a:rPr>
                            <m:t>嗓门大</m:t>
                          </m:r>
                          <m:r>
                            <a:rPr lang="en-US" altLang="zh-CN" sz="1400" b="0" i="1" smtClean="0">
                              <a:latin typeface="Cambria Math"/>
                              <a:ea typeface="黑体" pitchFamily="49" charset="-122"/>
                            </a:rPr>
                            <m:t>=?</m:t>
                          </m:r>
                        </m:e>
                      </m:d>
                    </m:oMath>
                  </m:oMathPara>
                </a14:m>
                <a:endParaRPr lang="en-US" altLang="zh-CN" sz="1400" b="0" i="1" dirty="0">
                  <a:latin typeface="Times New Roman" panose="02020603050405020304" pitchFamily="18" charset="0"/>
                  <a:ea typeface="楷体" panose="02010609060101010101" pitchFamily="49" charset="-122"/>
                  <a:cs typeface="Times New Roman" panose="02020603050405020304" pitchFamily="18" charset="0"/>
                </a:endParaRPr>
              </a:p>
              <a:p>
                <a:endParaRPr lang="en-US" altLang="zh-CN" i="1" dirty="0">
                  <a:latin typeface="Times New Roman" panose="02020603050405020304" pitchFamily="18" charset="0"/>
                  <a:ea typeface="楷体" panose="02010609060101010101" pitchFamily="49" charset="-122"/>
                  <a:cs typeface="Times New Roman" panose="02020603050405020304" pitchFamily="18" charset="0"/>
                </a:endParaRPr>
              </a:p>
              <a:p>
                <a:r>
                  <a:rPr lang="en-US" altLang="zh-CN" i="1" dirty="0">
                    <a:latin typeface="Times New Roman" panose="02020603050405020304" pitchFamily="18" charset="0"/>
                    <a:ea typeface="楷体" panose="02010609060101010101" pitchFamily="49" charset="-122"/>
                    <a:cs typeface="Times New Roman" panose="02020603050405020304" pitchFamily="18" charset="0"/>
                  </a:rPr>
                  <a:t>                               </a:t>
                </a:r>
                <a14:m>
                  <m:oMath xmlns:m="http://schemas.openxmlformats.org/officeDocument/2006/math">
                    <m:r>
                      <a:rPr lang="en-US" altLang="zh-CN" i="1">
                        <a:latin typeface="Cambria Math"/>
                        <a:ea typeface="黑体" pitchFamily="49" charset="-122"/>
                      </a:rPr>
                      <m:t>→</m:t>
                    </m:r>
                    <m:r>
                      <a:rPr lang="zh-CN" altLang="en-US" i="1" smtClean="0">
                        <a:latin typeface="Cambria Math"/>
                        <a:ea typeface="黑体" pitchFamily="49" charset="-122"/>
                      </a:rPr>
                      <m:t>程序员</m:t>
                    </m:r>
                  </m:oMath>
                </a14:m>
                <a:endParaRPr lang="zh-CN" altLang="en-US" dirty="0">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16" name="TextBox 6">
                <a:extLst>
                  <a:ext uri="{FF2B5EF4-FFF2-40B4-BE49-F238E27FC236}">
                    <a16:creationId xmlns:a16="http://schemas.microsoft.com/office/drawing/2014/main" id="{E8158A14-EDE1-4C7E-BA01-041362A28970}"/>
                  </a:ext>
                </a:extLst>
              </p:cNvPr>
              <p:cNvSpPr txBox="1">
                <a:spLocks noRot="1" noChangeAspect="1" noMove="1" noResize="1" noEditPoints="1" noAdjustHandles="1" noChangeArrowheads="1" noChangeShapeType="1" noTextEdit="1"/>
              </p:cNvSpPr>
              <p:nvPr/>
            </p:nvSpPr>
            <p:spPr>
              <a:xfrm>
                <a:off x="4327624" y="3574985"/>
                <a:ext cx="4831259" cy="889474"/>
              </a:xfrm>
              <a:prstGeom prst="rect">
                <a:avLst/>
              </a:prstGeom>
              <a:blipFill>
                <a:blip r:embed="rId2"/>
                <a:stretch>
                  <a:fillRect b="-479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64355261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3">
            <a:extLst>
              <a:ext uri="{FF2B5EF4-FFF2-40B4-BE49-F238E27FC236}">
                <a16:creationId xmlns:a16="http://schemas.microsoft.com/office/drawing/2014/main" id="{5AE4498C-D467-4B6C-84A1-646F622D9ECC}"/>
              </a:ext>
            </a:extLst>
          </p:cNvPr>
          <p:cNvSpPr txBox="1">
            <a:spLocks/>
          </p:cNvSpPr>
          <p:nvPr/>
        </p:nvSpPr>
        <p:spPr>
          <a:xfrm>
            <a:off x="0" y="0"/>
            <a:ext cx="9144000" cy="817721"/>
          </a:xfrm>
          <a:prstGeom prst="rect">
            <a:avLst/>
          </a:prstGeom>
        </p:spPr>
        <p:txBody>
          <a:bodyPr vert="horz" lIns="91440" tIns="144000" rIns="91440" bIns="45720" rtlCol="0" anchor="ctr">
            <a:noAutofit/>
          </a:bodyPr>
          <a:lstStyle>
            <a:lvl1pPr algn="ctr" defTabSz="914400" rtl="0" eaLnBrk="1" latinLnBrk="0" hangingPunct="1">
              <a:lnSpc>
                <a:spcPct val="90000"/>
              </a:lnSpc>
              <a:spcBef>
                <a:spcPct val="0"/>
              </a:spcBef>
              <a:buNone/>
              <a:defRPr sz="3600" kern="1200">
                <a:solidFill>
                  <a:srgbClr val="C00000"/>
                </a:solidFill>
                <a:latin typeface="+mj-lt"/>
                <a:ea typeface="+mj-ea"/>
                <a:cs typeface="+mj-cs"/>
              </a:defRPr>
            </a:lvl1pPr>
          </a:lstStyle>
          <a:p>
            <a:endParaRPr lang="zh-CN" altLang="en-US"/>
          </a:p>
        </p:txBody>
      </p:sp>
      <p:sp>
        <p:nvSpPr>
          <p:cNvPr id="13" name="标题 1">
            <a:extLst>
              <a:ext uri="{FF2B5EF4-FFF2-40B4-BE49-F238E27FC236}">
                <a16:creationId xmlns:a16="http://schemas.microsoft.com/office/drawing/2014/main" id="{60FE5641-D8E9-436E-88E3-D0E72DA7FAED}"/>
              </a:ext>
            </a:extLst>
          </p:cNvPr>
          <p:cNvSpPr>
            <a:spLocks noGrp="1"/>
          </p:cNvSpPr>
          <p:nvPr>
            <p:ph type="title"/>
          </p:nvPr>
        </p:nvSpPr>
        <p:spPr>
          <a:xfrm>
            <a:off x="0" y="4763"/>
            <a:ext cx="9144000" cy="817562"/>
          </a:xfrm>
        </p:spPr>
        <p:txBody>
          <a:bodyPr/>
          <a:lstStyle/>
          <a:p>
            <a:pPr marL="0" defTabSz="914400" fontAlgn="base">
              <a:spcAft>
                <a:spcPct val="0"/>
              </a:spcAft>
              <a:defRPr/>
            </a:pPr>
            <a:r>
              <a:rPr lang="zh-CN" altLang="en-US" sz="2400" dirty="0">
                <a:latin typeface="Times New Roman" panose="02020603050405020304" pitchFamily="18" charset="0"/>
                <a:cs typeface="Times New Roman" panose="02020603050405020304" pitchFamily="18" charset="0"/>
              </a:rPr>
              <a:t>线性区别分析：</a:t>
            </a:r>
            <a:r>
              <a:rPr lang="zh-CN" altLang="en-US" sz="2400" kern="0" dirty="0">
                <a:solidFill>
                  <a:srgbClr val="0070C0"/>
                </a:solidFill>
                <a:latin typeface="Times New Roman" pitchFamily="18" charset="0"/>
                <a:cs typeface="Times New Roman" pitchFamily="18" charset="0"/>
              </a:rPr>
              <a:t>二分类问题</a:t>
            </a:r>
          </a:p>
        </p:txBody>
      </p:sp>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C06C9D5E-E455-4D9E-B7DB-689A5A75E4FA}"/>
                  </a:ext>
                </a:extLst>
              </p:cNvPr>
              <p:cNvSpPr txBox="1"/>
              <p:nvPr/>
            </p:nvSpPr>
            <p:spPr>
              <a:xfrm>
                <a:off x="528033" y="1115750"/>
                <a:ext cx="8268237" cy="1455398"/>
              </a:xfrm>
              <a:prstGeom prst="rect">
                <a:avLst/>
              </a:prstGeom>
              <a:noFill/>
            </p:spPr>
            <p:txBody>
              <a:bodyPr wrap="square">
                <a:spAutoFit/>
              </a:bodyPr>
              <a:lstStyle/>
              <a:p>
                <a:pPr indent="266700" algn="just">
                  <a:lnSpc>
                    <a:spcPct val="150000"/>
                  </a:lnSpc>
                  <a:spcBef>
                    <a:spcPts val="1000"/>
                  </a:spcBef>
                  <a:spcAft>
                    <a:spcPts val="300"/>
                  </a:spcAft>
                </a:pPr>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先来看</a:t>
                </a:r>
                <a14:m>
                  <m:oMath xmlns:m="http://schemas.openxmlformats.org/officeDocument/2006/math">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𝐾</m:t>
                    </m:r>
                    <m:r>
                      <a:rPr lang="en-US" altLang="zh-CN" sz="1800">
                        <a:effectLst/>
                        <a:latin typeface="Cambria Math" panose="02040503050406030204" pitchFamily="18" charset="0"/>
                        <a:ea typeface="楷体" panose="02010609060101010101" pitchFamily="49" charset="-122"/>
                        <a:cs typeface="Times New Roman" panose="02020603050405020304" pitchFamily="18" charset="0"/>
                      </a:rPr>
                      <m:t>=2</m:t>
                    </m:r>
                  </m:oMath>
                </a14:m>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的情况，即二分类问题。在二分类问题中，训练样本归属于</a:t>
                </a:r>
                <a14:m>
                  <m:oMath xmlns:m="http://schemas.openxmlformats.org/officeDocument/2006/math">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𝒞</m:t>
                        </m:r>
                      </m:e>
                      <m:sub>
                        <m:r>
                          <a:rPr lang="en-US" altLang="zh-CN" sz="1800">
                            <a:effectLst/>
                            <a:latin typeface="Cambria Math" panose="02040503050406030204" pitchFamily="18" charset="0"/>
                            <a:ea typeface="楷体" panose="02010609060101010101" pitchFamily="49" charset="-122"/>
                            <a:cs typeface="Times New Roman" panose="02020603050405020304" pitchFamily="18" charset="0"/>
                          </a:rPr>
                          <m:t>1</m:t>
                        </m:r>
                      </m:sub>
                    </m:sSub>
                  </m:oMath>
                </a14:m>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或</a:t>
                </a:r>
                <a14:m>
                  <m:oMath xmlns:m="http://schemas.openxmlformats.org/officeDocument/2006/math">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𝒞</m:t>
                        </m:r>
                      </m:e>
                      <m:sub>
                        <m:r>
                          <a:rPr lang="en-US" altLang="zh-CN" sz="1800">
                            <a:effectLst/>
                            <a:latin typeface="Cambria Math" panose="02040503050406030204" pitchFamily="18" charset="0"/>
                            <a:ea typeface="楷体" panose="02010609060101010101" pitchFamily="49" charset="-122"/>
                            <a:cs typeface="Times New Roman" panose="02020603050405020304" pitchFamily="18" charset="0"/>
                          </a:rPr>
                          <m:t>2</m:t>
                        </m:r>
                      </m:sub>
                    </m:sSub>
                  </m:oMath>
                </a14:m>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两个类别，并通过如下的线性函数投影到一维空间上：</a:t>
                </a:r>
                <a:endParaRPr lang="zh-CN" altLang="zh-CN" sz="1800" dirty="0">
                  <a:effectLst/>
                  <a:latin typeface="Times New Roman" panose="02020603050405020304" pitchFamily="18" charset="0"/>
                  <a:ea typeface="华文楷体" panose="02010600040101010101" pitchFamily="2" charset="-122"/>
                  <a:cs typeface="Times New Roman" panose="02020603050405020304" pitchFamily="18" charset="0"/>
                </a:endParaRPr>
              </a:p>
              <a:p>
                <a:pPr indent="266700" algn="ctr">
                  <a:lnSpc>
                    <a:spcPct val="150000"/>
                  </a:lnSpc>
                  <a:spcBef>
                    <a:spcPts val="1000"/>
                  </a:spcBef>
                  <a:spcAft>
                    <a:spcPts val="300"/>
                  </a:spcAft>
                </a:pPr>
                <a14:m>
                  <m:oMath xmlns:m="http://schemas.openxmlformats.org/officeDocument/2006/math">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𝑦</m:t>
                    </m:r>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m:t>
                    </m:r>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𝒙</m:t>
                    </m:r>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m:t>
                    </m:r>
                    <m:sSup>
                      <m:sSup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𝒘</m:t>
                        </m:r>
                      </m:e>
                      <m:sup>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𝑇</m:t>
                        </m:r>
                      </m:sup>
                    </m:sSup>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𝒙</m:t>
                    </m:r>
                  </m:oMath>
                </a14:m>
                <a:r>
                  <a:rPr lang="en-US" altLang="zh-CN" sz="1800" b="1" i="1" dirty="0">
                    <a:effectLst/>
                    <a:latin typeface="Times New Roman" panose="02020603050405020304" pitchFamily="18" charset="0"/>
                    <a:ea typeface="楷体" panose="02010609060101010101" pitchFamily="49" charset="-122"/>
                    <a:cs typeface="Times New Roman" panose="02020603050405020304" pitchFamily="18" charset="0"/>
                  </a:rPr>
                  <a:t> </a:t>
                </a:r>
                <a:r>
                  <a:rPr lang="en-US" altLang="zh-CN" sz="1800" i="1" dirty="0">
                    <a:effectLst/>
                    <a:latin typeface="Times New Roman" panose="02020603050405020304" pitchFamily="18" charset="0"/>
                    <a:ea typeface="楷体" panose="02010609060101010101" pitchFamily="49" charset="-122"/>
                    <a:cs typeface="Times New Roman" panose="02020603050405020304" pitchFamily="18" charset="0"/>
                  </a:rPr>
                  <a:t>(</a:t>
                </a:r>
                <a14:m>
                  <m:oMath xmlns:m="http://schemas.openxmlformats.org/officeDocument/2006/math">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𝒘</m:t>
                    </m:r>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m:t>
                    </m:r>
                    <m:sSup>
                      <m:sSup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ℝ</m:t>
                        </m:r>
                      </m:e>
                      <m:sup>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𝑛</m:t>
                        </m:r>
                      </m:sup>
                    </m:sSup>
                  </m:oMath>
                </a14:m>
                <a:r>
                  <a:rPr lang="en-US" altLang="zh-CN" sz="1800" i="1" dirty="0">
                    <a:effectLst/>
                    <a:latin typeface="Times New Roman" panose="02020603050405020304" pitchFamily="18" charset="0"/>
                    <a:ea typeface="楷体" panose="02010609060101010101" pitchFamily="49" charset="-122"/>
                    <a:cs typeface="Times New Roman" panose="02020603050405020304" pitchFamily="18" charset="0"/>
                  </a:rPr>
                  <a:t>)</a:t>
                </a:r>
                <a:endParaRPr lang="zh-CN" altLang="zh-CN" sz="1800" dirty="0">
                  <a:effectLst/>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xmlns="">
          <p:sp>
            <p:nvSpPr>
              <p:cNvPr id="8" name="文本框 7">
                <a:extLst>
                  <a:ext uri="{FF2B5EF4-FFF2-40B4-BE49-F238E27FC236}">
                    <a16:creationId xmlns:a16="http://schemas.microsoft.com/office/drawing/2014/main" id="{C06C9D5E-E455-4D9E-B7DB-689A5A75E4FA}"/>
                  </a:ext>
                </a:extLst>
              </p:cNvPr>
              <p:cNvSpPr txBox="1">
                <a:spLocks noRot="1" noChangeAspect="1" noMove="1" noResize="1" noEditPoints="1" noAdjustHandles="1" noChangeArrowheads="1" noChangeShapeType="1" noTextEdit="1"/>
              </p:cNvSpPr>
              <p:nvPr/>
            </p:nvSpPr>
            <p:spPr>
              <a:xfrm>
                <a:off x="528033" y="1115750"/>
                <a:ext cx="8268237" cy="1455398"/>
              </a:xfrm>
              <a:prstGeom prst="rect">
                <a:avLst/>
              </a:prstGeom>
              <a:blipFill>
                <a:blip r:embed="rId3"/>
                <a:stretch>
                  <a:fillRect r="-590" b="-585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id="{BD2361CC-0773-470D-8CAC-CDACAD9B414F}"/>
                  </a:ext>
                </a:extLst>
              </p:cNvPr>
              <p:cNvSpPr/>
              <p:nvPr/>
            </p:nvSpPr>
            <p:spPr>
              <a:xfrm>
                <a:off x="528033" y="3090558"/>
                <a:ext cx="8268237" cy="2825499"/>
              </a:xfrm>
              <a:prstGeom prst="rect">
                <a:avLst/>
              </a:prstGeom>
              <a:solidFill>
                <a:srgbClr val="DCFDA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266700" algn="just">
                  <a:lnSpc>
                    <a:spcPct val="150000"/>
                  </a:lnSpc>
                  <a:spcBef>
                    <a:spcPts val="1000"/>
                  </a:spcBef>
                  <a:spcAft>
                    <a:spcPts val="300"/>
                  </a:spcAft>
                </a:pPr>
                <a:r>
                  <a:rPr lang="zh-CN" altLang="zh-CN" sz="1800" dirty="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投影之后类别</a:t>
                </a:r>
                <a14:m>
                  <m:oMath xmlns:m="http://schemas.openxmlformats.org/officeDocument/2006/math">
                    <m:sSub>
                      <m:sSubPr>
                        <m:ctrlPr>
                          <a:rPr lang="zh-CN" altLang="zh-CN" sz="1800" i="1">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solidFill>
                              <a:schemeClr val="tx1"/>
                            </a:solidFill>
                            <a:effectLst/>
                            <a:latin typeface="Cambria Math" panose="02040503050406030204" pitchFamily="18" charset="0"/>
                            <a:ea typeface="楷体" panose="02010609060101010101" pitchFamily="49" charset="-122"/>
                            <a:cs typeface="Times New Roman" panose="02020603050405020304" pitchFamily="18" charset="0"/>
                          </a:rPr>
                          <m:t>𝒞</m:t>
                        </m:r>
                      </m:e>
                      <m:sub>
                        <m:r>
                          <a:rPr lang="en-US" altLang="zh-CN" sz="1800">
                            <a:solidFill>
                              <a:schemeClr val="tx1"/>
                            </a:solidFill>
                            <a:effectLst/>
                            <a:latin typeface="Cambria Math" panose="02040503050406030204" pitchFamily="18" charset="0"/>
                            <a:ea typeface="楷体" panose="02010609060101010101" pitchFamily="49" charset="-122"/>
                            <a:cs typeface="Times New Roman" panose="02020603050405020304" pitchFamily="18" charset="0"/>
                          </a:rPr>
                          <m:t>1</m:t>
                        </m:r>
                      </m:sub>
                    </m:sSub>
                  </m:oMath>
                </a14:m>
                <a:r>
                  <a:rPr lang="zh-CN" altLang="zh-CN" sz="1800" dirty="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的协方差矩阵</a:t>
                </a:r>
                <a14:m>
                  <m:oMath xmlns:m="http://schemas.openxmlformats.org/officeDocument/2006/math">
                    <m:sSub>
                      <m:sSubPr>
                        <m:ctrlPr>
                          <a:rPr lang="zh-CN" altLang="zh-CN" sz="1800" i="1">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solidFill>
                              <a:schemeClr val="tx1"/>
                            </a:solidFill>
                            <a:effectLst/>
                            <a:latin typeface="Cambria Math" panose="02040503050406030204" pitchFamily="18" charset="0"/>
                            <a:ea typeface="楷体" panose="02010609060101010101" pitchFamily="49" charset="-122"/>
                            <a:cs typeface="Times New Roman" panose="02020603050405020304" pitchFamily="18" charset="0"/>
                          </a:rPr>
                          <m:t>𝑠</m:t>
                        </m:r>
                      </m:e>
                      <m:sub>
                        <m:r>
                          <a:rPr lang="en-US" altLang="zh-CN" sz="1800">
                            <a:solidFill>
                              <a:schemeClr val="tx1"/>
                            </a:solidFill>
                            <a:effectLst/>
                            <a:latin typeface="Cambria Math" panose="02040503050406030204" pitchFamily="18" charset="0"/>
                            <a:ea typeface="楷体" panose="02010609060101010101" pitchFamily="49" charset="-122"/>
                            <a:cs typeface="Times New Roman" panose="02020603050405020304" pitchFamily="18" charset="0"/>
                          </a:rPr>
                          <m:t>1</m:t>
                        </m:r>
                      </m:sub>
                    </m:sSub>
                  </m:oMath>
                </a14:m>
                <a:r>
                  <a:rPr lang="zh-CN" altLang="zh-CN" sz="1800" dirty="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为：</a:t>
                </a:r>
                <a:endParaRPr lang="zh-CN" altLang="zh-CN" sz="1800" dirty="0">
                  <a:solidFill>
                    <a:schemeClr val="tx1"/>
                  </a:solidFill>
                  <a:effectLst/>
                  <a:latin typeface="Times New Roman" panose="02020603050405020304" pitchFamily="18" charset="0"/>
                  <a:ea typeface="华文楷体" panose="02010600040101010101" pitchFamily="2" charset="-122"/>
                  <a:cs typeface="Times New Roman" panose="02020603050405020304" pitchFamily="18" charset="0"/>
                </a:endParaRPr>
              </a:p>
              <a:p>
                <a:pPr indent="266700" algn="just">
                  <a:lnSpc>
                    <a:spcPct val="150000"/>
                  </a:lnSpc>
                  <a:spcBef>
                    <a:spcPts val="1000"/>
                  </a:spcBef>
                  <a:spcAft>
                    <a:spcPts val="300"/>
                  </a:spcAft>
                </a:pPr>
                <a14:m>
                  <m:oMathPara xmlns:m="http://schemas.openxmlformats.org/officeDocument/2006/math">
                    <m:oMathParaPr>
                      <m:jc m:val="centerGroup"/>
                    </m:oMathParaPr>
                    <m:oMath xmlns:m="http://schemas.openxmlformats.org/officeDocument/2006/math">
                      <m:sSub>
                        <m:sSubPr>
                          <m:ctrlPr>
                            <a:rPr lang="zh-CN" altLang="zh-CN" sz="1800" i="1">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solidFill>
                                <a:schemeClr val="tx1"/>
                              </a:solidFill>
                              <a:effectLst/>
                              <a:latin typeface="Cambria Math" panose="02040503050406030204" pitchFamily="18" charset="0"/>
                              <a:ea typeface="楷体" panose="02010609060101010101" pitchFamily="49" charset="-122"/>
                              <a:cs typeface="Times New Roman" panose="02020603050405020304" pitchFamily="18" charset="0"/>
                            </a:rPr>
                            <m:t>𝑠</m:t>
                          </m:r>
                        </m:e>
                        <m:sub>
                          <m:r>
                            <a:rPr lang="en-US" altLang="zh-CN" sz="1800" i="1">
                              <a:solidFill>
                                <a:schemeClr val="tx1"/>
                              </a:solidFill>
                              <a:effectLst/>
                              <a:latin typeface="Cambria Math" panose="02040503050406030204" pitchFamily="18" charset="0"/>
                              <a:ea typeface="楷体" panose="02010609060101010101" pitchFamily="49" charset="-122"/>
                              <a:cs typeface="Times New Roman" panose="02020603050405020304" pitchFamily="18" charset="0"/>
                            </a:rPr>
                            <m:t>1</m:t>
                          </m:r>
                        </m:sub>
                      </m:sSub>
                      <m:r>
                        <a:rPr lang="en-US" altLang="zh-CN" sz="1800" i="1">
                          <a:solidFill>
                            <a:schemeClr val="tx1"/>
                          </a:solidFill>
                          <a:effectLst/>
                          <a:latin typeface="Cambria Math" panose="02040503050406030204" pitchFamily="18" charset="0"/>
                          <a:ea typeface="楷体" panose="02010609060101010101" pitchFamily="49" charset="-122"/>
                          <a:cs typeface="Times New Roman" panose="02020603050405020304" pitchFamily="18" charset="0"/>
                        </a:rPr>
                        <m:t>=</m:t>
                      </m:r>
                      <m:nary>
                        <m:naryPr>
                          <m:chr m:val="∑"/>
                          <m:limLoc m:val="undOvr"/>
                          <m:supHide m:val="on"/>
                          <m:ctrlPr>
                            <a:rPr lang="zh-CN" altLang="zh-CN" sz="1800" i="1">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800" b="1" i="1">
                              <a:solidFill>
                                <a:schemeClr val="tx1"/>
                              </a:solidFill>
                              <a:effectLst/>
                              <a:latin typeface="Cambria Math" panose="02040503050406030204" pitchFamily="18" charset="0"/>
                              <a:ea typeface="楷体" panose="02010609060101010101" pitchFamily="49" charset="-122"/>
                              <a:cs typeface="Times New Roman" panose="02020603050405020304" pitchFamily="18" charset="0"/>
                            </a:rPr>
                            <m:t>𝒙</m:t>
                          </m:r>
                          <m:r>
                            <a:rPr lang="en-US" altLang="zh-CN" sz="1800" i="1">
                              <a:solidFill>
                                <a:schemeClr val="tx1"/>
                              </a:solidFill>
                              <a:effectLst/>
                              <a:latin typeface="Cambria Math" panose="02040503050406030204" pitchFamily="18" charset="0"/>
                              <a:ea typeface="楷体" panose="02010609060101010101" pitchFamily="49" charset="-122"/>
                              <a:cs typeface="Times New Roman" panose="02020603050405020304" pitchFamily="18" charset="0"/>
                            </a:rPr>
                            <m:t>∈</m:t>
                          </m:r>
                          <m:sSub>
                            <m:sSubPr>
                              <m:ctrlPr>
                                <a:rPr lang="zh-CN" altLang="zh-CN" sz="1800" i="1">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solidFill>
                                    <a:schemeClr val="tx1"/>
                                  </a:solidFill>
                                  <a:effectLst/>
                                  <a:latin typeface="Cambria Math" panose="02040503050406030204" pitchFamily="18" charset="0"/>
                                  <a:ea typeface="楷体" panose="02010609060101010101" pitchFamily="49" charset="-122"/>
                                  <a:cs typeface="Times New Roman" panose="02020603050405020304" pitchFamily="18" charset="0"/>
                                </a:rPr>
                                <m:t>𝒞</m:t>
                              </m:r>
                            </m:e>
                            <m:sub>
                              <m:r>
                                <a:rPr lang="en-US" altLang="zh-CN" sz="1800" i="1">
                                  <a:solidFill>
                                    <a:schemeClr val="tx1"/>
                                  </a:solidFill>
                                  <a:effectLst/>
                                  <a:latin typeface="Cambria Math" panose="02040503050406030204" pitchFamily="18" charset="0"/>
                                  <a:ea typeface="楷体" panose="02010609060101010101" pitchFamily="49" charset="-122"/>
                                  <a:cs typeface="Times New Roman" panose="02020603050405020304" pitchFamily="18" charset="0"/>
                                </a:rPr>
                                <m:t>1</m:t>
                              </m:r>
                            </m:sub>
                          </m:sSub>
                        </m:sub>
                        <m:sup/>
                        <m:e>
                          <m:sSup>
                            <m:sSupPr>
                              <m:ctrlPr>
                                <a:rPr lang="zh-CN" altLang="zh-CN" sz="1800" i="1">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sSupPr>
                            <m:e>
                              <m:d>
                                <m:dPr>
                                  <m:ctrlPr>
                                    <a:rPr lang="zh-CN" altLang="zh-CN" sz="1800" i="1">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dPr>
                                <m:e>
                                  <m:sSup>
                                    <m:sSupPr>
                                      <m:ctrlPr>
                                        <a:rPr lang="zh-CN" altLang="zh-CN" sz="1800" i="1">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b="1" i="1">
                                          <a:solidFill>
                                            <a:schemeClr val="tx1"/>
                                          </a:solidFill>
                                          <a:effectLst/>
                                          <a:latin typeface="Cambria Math" panose="02040503050406030204" pitchFamily="18" charset="0"/>
                                          <a:ea typeface="楷体" panose="02010609060101010101" pitchFamily="49" charset="-122"/>
                                          <a:cs typeface="Times New Roman" panose="02020603050405020304" pitchFamily="18" charset="0"/>
                                        </a:rPr>
                                        <m:t>𝒘</m:t>
                                      </m:r>
                                    </m:e>
                                    <m:sup>
                                      <m:r>
                                        <a:rPr lang="en-US" altLang="zh-CN" sz="1800" i="1">
                                          <a:solidFill>
                                            <a:schemeClr val="tx1"/>
                                          </a:solidFill>
                                          <a:effectLst/>
                                          <a:latin typeface="Cambria Math" panose="02040503050406030204" pitchFamily="18" charset="0"/>
                                          <a:ea typeface="楷体" panose="02010609060101010101" pitchFamily="49" charset="-122"/>
                                          <a:cs typeface="Times New Roman" panose="02020603050405020304" pitchFamily="18" charset="0"/>
                                        </a:rPr>
                                        <m:t>𝑇</m:t>
                                      </m:r>
                                    </m:sup>
                                  </m:sSup>
                                  <m:r>
                                    <a:rPr lang="en-US" altLang="zh-CN" sz="1800" b="1" i="1">
                                      <a:solidFill>
                                        <a:schemeClr val="tx1"/>
                                      </a:solidFill>
                                      <a:effectLst/>
                                      <a:latin typeface="Cambria Math" panose="02040503050406030204" pitchFamily="18" charset="0"/>
                                      <a:ea typeface="楷体" panose="02010609060101010101" pitchFamily="49" charset="-122"/>
                                      <a:cs typeface="Times New Roman" panose="02020603050405020304" pitchFamily="18" charset="0"/>
                                    </a:rPr>
                                    <m:t>𝒙</m:t>
                                  </m:r>
                                  <m:r>
                                    <a:rPr lang="en-US" altLang="zh-CN" sz="1800" i="1">
                                      <a:solidFill>
                                        <a:schemeClr val="tx1"/>
                                      </a:solidFill>
                                      <a:effectLst/>
                                      <a:latin typeface="Cambria Math" panose="02040503050406030204" pitchFamily="18" charset="0"/>
                                      <a:ea typeface="楷体" panose="02010609060101010101" pitchFamily="49" charset="-122"/>
                                      <a:cs typeface="Times New Roman" panose="02020603050405020304" pitchFamily="18" charset="0"/>
                                    </a:rPr>
                                    <m:t>−</m:t>
                                  </m:r>
                                  <m:sSup>
                                    <m:sSupPr>
                                      <m:ctrlPr>
                                        <a:rPr lang="zh-CN" altLang="zh-CN" sz="1800" i="1">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b="1" i="1">
                                          <a:solidFill>
                                            <a:schemeClr val="tx1"/>
                                          </a:solidFill>
                                          <a:effectLst/>
                                          <a:latin typeface="Cambria Math" panose="02040503050406030204" pitchFamily="18" charset="0"/>
                                          <a:ea typeface="楷体" panose="02010609060101010101" pitchFamily="49" charset="-122"/>
                                          <a:cs typeface="Times New Roman" panose="02020603050405020304" pitchFamily="18" charset="0"/>
                                        </a:rPr>
                                        <m:t>𝒘</m:t>
                                      </m:r>
                                    </m:e>
                                    <m:sup>
                                      <m:r>
                                        <a:rPr lang="en-US" altLang="zh-CN" sz="1800" i="1">
                                          <a:solidFill>
                                            <a:schemeClr val="tx1"/>
                                          </a:solidFill>
                                          <a:effectLst/>
                                          <a:latin typeface="Cambria Math" panose="02040503050406030204" pitchFamily="18" charset="0"/>
                                          <a:ea typeface="楷体" panose="02010609060101010101" pitchFamily="49" charset="-122"/>
                                          <a:cs typeface="Times New Roman" panose="02020603050405020304" pitchFamily="18" charset="0"/>
                                        </a:rPr>
                                        <m:t>𝑇</m:t>
                                      </m:r>
                                    </m:sup>
                                  </m:sSup>
                                  <m:sSub>
                                    <m:sSubPr>
                                      <m:ctrlPr>
                                        <a:rPr lang="zh-CN" altLang="zh-CN" sz="1800" i="1">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solidFill>
                                            <a:schemeClr val="tx1"/>
                                          </a:solidFill>
                                          <a:effectLst/>
                                          <a:latin typeface="Cambria Math" panose="02040503050406030204" pitchFamily="18" charset="0"/>
                                          <a:ea typeface="楷体" panose="02010609060101010101" pitchFamily="49" charset="-122"/>
                                          <a:cs typeface="Times New Roman" panose="02020603050405020304" pitchFamily="18" charset="0"/>
                                        </a:rPr>
                                        <m:t>𝒎</m:t>
                                      </m:r>
                                    </m:e>
                                    <m:sub>
                                      <m:r>
                                        <a:rPr lang="en-US" altLang="zh-CN" sz="1800" i="1">
                                          <a:solidFill>
                                            <a:schemeClr val="tx1"/>
                                          </a:solidFill>
                                          <a:effectLst/>
                                          <a:latin typeface="Cambria Math" panose="02040503050406030204" pitchFamily="18" charset="0"/>
                                          <a:ea typeface="楷体" panose="02010609060101010101" pitchFamily="49" charset="-122"/>
                                          <a:cs typeface="Times New Roman" panose="02020603050405020304" pitchFamily="18" charset="0"/>
                                        </a:rPr>
                                        <m:t>1</m:t>
                                      </m:r>
                                    </m:sub>
                                  </m:sSub>
                                </m:e>
                              </m:d>
                            </m:e>
                            <m:sup>
                              <m:r>
                                <a:rPr lang="en-US" altLang="zh-CN" sz="1800" i="1">
                                  <a:solidFill>
                                    <a:schemeClr val="tx1"/>
                                  </a:solidFill>
                                  <a:effectLst/>
                                  <a:latin typeface="Cambria Math" panose="02040503050406030204" pitchFamily="18" charset="0"/>
                                  <a:ea typeface="楷体" panose="02010609060101010101" pitchFamily="49" charset="-122"/>
                                  <a:cs typeface="Times New Roman" panose="02020603050405020304" pitchFamily="18" charset="0"/>
                                </a:rPr>
                                <m:t>2</m:t>
                              </m:r>
                            </m:sup>
                          </m:sSup>
                        </m:e>
                      </m:nary>
                      <m:r>
                        <a:rPr lang="en-US" altLang="zh-CN" sz="1800" i="1">
                          <a:solidFill>
                            <a:schemeClr val="tx1"/>
                          </a:solidFill>
                          <a:effectLst/>
                          <a:latin typeface="Cambria Math" panose="02040503050406030204" pitchFamily="18" charset="0"/>
                          <a:ea typeface="楷体" panose="02010609060101010101" pitchFamily="49" charset="-122"/>
                          <a:cs typeface="Times New Roman" panose="02020603050405020304" pitchFamily="18" charset="0"/>
                        </a:rPr>
                        <m:t>=</m:t>
                      </m:r>
                      <m:sSup>
                        <m:sSupPr>
                          <m:ctrlPr>
                            <a:rPr lang="zh-CN" altLang="zh-CN" sz="1800" i="1">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b="1" i="1">
                              <a:solidFill>
                                <a:schemeClr val="tx1"/>
                              </a:solidFill>
                              <a:effectLst/>
                              <a:latin typeface="Cambria Math" panose="02040503050406030204" pitchFamily="18" charset="0"/>
                              <a:ea typeface="楷体" panose="02010609060101010101" pitchFamily="49" charset="-122"/>
                              <a:cs typeface="Times New Roman" panose="02020603050405020304" pitchFamily="18" charset="0"/>
                            </a:rPr>
                            <m:t>𝒘</m:t>
                          </m:r>
                        </m:e>
                        <m:sup>
                          <m:r>
                            <a:rPr lang="en-US" altLang="zh-CN" sz="1800" i="1">
                              <a:solidFill>
                                <a:schemeClr val="tx1"/>
                              </a:solidFill>
                              <a:effectLst/>
                              <a:latin typeface="Cambria Math" panose="02040503050406030204" pitchFamily="18" charset="0"/>
                              <a:ea typeface="楷体" panose="02010609060101010101" pitchFamily="49" charset="-122"/>
                              <a:cs typeface="Times New Roman" panose="02020603050405020304" pitchFamily="18" charset="0"/>
                            </a:rPr>
                            <m:t>𝑇</m:t>
                          </m:r>
                        </m:sup>
                      </m:sSup>
                      <m:nary>
                        <m:naryPr>
                          <m:chr m:val="∑"/>
                          <m:limLoc m:val="undOvr"/>
                          <m:supHide m:val="on"/>
                          <m:ctrlPr>
                            <a:rPr lang="zh-CN" altLang="zh-CN" sz="1800" i="1">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800" b="1" i="1">
                              <a:solidFill>
                                <a:schemeClr val="tx1"/>
                              </a:solidFill>
                              <a:effectLst/>
                              <a:latin typeface="Cambria Math" panose="02040503050406030204" pitchFamily="18" charset="0"/>
                              <a:ea typeface="楷体" panose="02010609060101010101" pitchFamily="49" charset="-122"/>
                              <a:cs typeface="Times New Roman" panose="02020603050405020304" pitchFamily="18" charset="0"/>
                            </a:rPr>
                            <m:t>𝒙</m:t>
                          </m:r>
                          <m:r>
                            <a:rPr lang="en-US" altLang="zh-CN" sz="1800" i="1">
                              <a:solidFill>
                                <a:schemeClr val="tx1"/>
                              </a:solidFill>
                              <a:effectLst/>
                              <a:latin typeface="Cambria Math" panose="02040503050406030204" pitchFamily="18" charset="0"/>
                              <a:ea typeface="楷体" panose="02010609060101010101" pitchFamily="49" charset="-122"/>
                              <a:cs typeface="Times New Roman" panose="02020603050405020304" pitchFamily="18" charset="0"/>
                            </a:rPr>
                            <m:t>∈</m:t>
                          </m:r>
                          <m:sSub>
                            <m:sSubPr>
                              <m:ctrlPr>
                                <a:rPr lang="zh-CN" altLang="zh-CN" sz="1800" i="1">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solidFill>
                                    <a:schemeClr val="tx1"/>
                                  </a:solidFill>
                                  <a:effectLst/>
                                  <a:latin typeface="Cambria Math" panose="02040503050406030204" pitchFamily="18" charset="0"/>
                                  <a:ea typeface="楷体" panose="02010609060101010101" pitchFamily="49" charset="-122"/>
                                  <a:cs typeface="Times New Roman" panose="02020603050405020304" pitchFamily="18" charset="0"/>
                                </a:rPr>
                                <m:t>𝒞</m:t>
                              </m:r>
                            </m:e>
                            <m:sub>
                              <m:r>
                                <a:rPr lang="en-US" altLang="zh-CN" sz="1800" i="1">
                                  <a:solidFill>
                                    <a:schemeClr val="tx1"/>
                                  </a:solidFill>
                                  <a:effectLst/>
                                  <a:latin typeface="Cambria Math" panose="02040503050406030204" pitchFamily="18" charset="0"/>
                                  <a:ea typeface="楷体" panose="02010609060101010101" pitchFamily="49" charset="-122"/>
                                  <a:cs typeface="Times New Roman" panose="02020603050405020304" pitchFamily="18" charset="0"/>
                                </a:rPr>
                                <m:t>1</m:t>
                              </m:r>
                            </m:sub>
                          </m:sSub>
                        </m:sub>
                        <m:sup/>
                        <m:e>
                          <m:r>
                            <a:rPr lang="en-US" altLang="zh-CN" sz="1800" i="1">
                              <a:solidFill>
                                <a:schemeClr val="tx1"/>
                              </a:solidFill>
                              <a:effectLst/>
                              <a:latin typeface="Cambria Math" panose="02040503050406030204" pitchFamily="18" charset="0"/>
                              <a:ea typeface="楷体" panose="02010609060101010101" pitchFamily="49" charset="-122"/>
                              <a:cs typeface="Times New Roman" panose="02020603050405020304" pitchFamily="18" charset="0"/>
                            </a:rPr>
                            <m:t>[</m:t>
                          </m:r>
                          <m:d>
                            <m:dPr>
                              <m:ctrlPr>
                                <a:rPr lang="zh-CN" altLang="zh-CN" sz="1800" i="1">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b="1" i="1">
                                  <a:solidFill>
                                    <a:schemeClr val="tx1"/>
                                  </a:solidFill>
                                  <a:effectLst/>
                                  <a:latin typeface="Cambria Math" panose="02040503050406030204" pitchFamily="18" charset="0"/>
                                  <a:ea typeface="楷体" panose="02010609060101010101" pitchFamily="49" charset="-122"/>
                                  <a:cs typeface="Times New Roman" panose="02020603050405020304" pitchFamily="18" charset="0"/>
                                </a:rPr>
                                <m:t>𝒙</m:t>
                              </m:r>
                              <m:r>
                                <a:rPr lang="en-US" altLang="zh-CN" sz="1800" i="1">
                                  <a:solidFill>
                                    <a:schemeClr val="tx1"/>
                                  </a:solidFill>
                                  <a:effectLst/>
                                  <a:latin typeface="Cambria Math" panose="02040503050406030204" pitchFamily="18" charset="0"/>
                                  <a:ea typeface="楷体" panose="02010609060101010101" pitchFamily="49" charset="-122"/>
                                  <a:cs typeface="Times New Roman" panose="02020603050405020304" pitchFamily="18" charset="0"/>
                                </a:rPr>
                                <m:t>−</m:t>
                              </m:r>
                              <m:sSub>
                                <m:sSubPr>
                                  <m:ctrlPr>
                                    <a:rPr lang="zh-CN" altLang="zh-CN" sz="1800" i="1">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solidFill>
                                        <a:schemeClr val="tx1"/>
                                      </a:solidFill>
                                      <a:effectLst/>
                                      <a:latin typeface="Cambria Math" panose="02040503050406030204" pitchFamily="18" charset="0"/>
                                      <a:ea typeface="楷体" panose="02010609060101010101" pitchFamily="49" charset="-122"/>
                                      <a:cs typeface="Times New Roman" panose="02020603050405020304" pitchFamily="18" charset="0"/>
                                    </a:rPr>
                                    <m:t>𝒎</m:t>
                                  </m:r>
                                </m:e>
                                <m:sub>
                                  <m:r>
                                    <a:rPr lang="en-US" altLang="zh-CN" sz="1800" i="1">
                                      <a:solidFill>
                                        <a:schemeClr val="tx1"/>
                                      </a:solidFill>
                                      <a:effectLst/>
                                      <a:latin typeface="Cambria Math" panose="02040503050406030204" pitchFamily="18" charset="0"/>
                                      <a:ea typeface="楷体" panose="02010609060101010101" pitchFamily="49" charset="-122"/>
                                      <a:cs typeface="Times New Roman" panose="02020603050405020304" pitchFamily="18" charset="0"/>
                                    </a:rPr>
                                    <m:t>1</m:t>
                                  </m:r>
                                </m:sub>
                              </m:sSub>
                            </m:e>
                          </m:d>
                        </m:e>
                      </m:nary>
                      <m:sSup>
                        <m:sSupPr>
                          <m:ctrlPr>
                            <a:rPr lang="zh-CN" altLang="zh-CN" sz="1800" i="1">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sSupPr>
                        <m:e>
                          <m:d>
                            <m:dPr>
                              <m:ctrlPr>
                                <a:rPr lang="zh-CN" altLang="zh-CN" sz="1800" i="1">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b="1" i="1">
                                  <a:solidFill>
                                    <a:schemeClr val="tx1"/>
                                  </a:solidFill>
                                  <a:effectLst/>
                                  <a:latin typeface="Cambria Math" panose="02040503050406030204" pitchFamily="18" charset="0"/>
                                  <a:ea typeface="楷体" panose="02010609060101010101" pitchFamily="49" charset="-122"/>
                                  <a:cs typeface="Times New Roman" panose="02020603050405020304" pitchFamily="18" charset="0"/>
                                </a:rPr>
                                <m:t>𝒙</m:t>
                              </m:r>
                              <m:r>
                                <a:rPr lang="en-US" altLang="zh-CN" sz="1800" i="1">
                                  <a:solidFill>
                                    <a:schemeClr val="tx1"/>
                                  </a:solidFill>
                                  <a:effectLst/>
                                  <a:latin typeface="Cambria Math" panose="02040503050406030204" pitchFamily="18" charset="0"/>
                                  <a:ea typeface="楷体" panose="02010609060101010101" pitchFamily="49" charset="-122"/>
                                  <a:cs typeface="Times New Roman" panose="02020603050405020304" pitchFamily="18" charset="0"/>
                                </a:rPr>
                                <m:t>−</m:t>
                              </m:r>
                              <m:sSub>
                                <m:sSubPr>
                                  <m:ctrlPr>
                                    <a:rPr lang="zh-CN" altLang="zh-CN" sz="1800" i="1">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solidFill>
                                        <a:schemeClr val="tx1"/>
                                      </a:solidFill>
                                      <a:effectLst/>
                                      <a:latin typeface="Cambria Math" panose="02040503050406030204" pitchFamily="18" charset="0"/>
                                      <a:ea typeface="楷体" panose="02010609060101010101" pitchFamily="49" charset="-122"/>
                                      <a:cs typeface="Times New Roman" panose="02020603050405020304" pitchFamily="18" charset="0"/>
                                    </a:rPr>
                                    <m:t>𝒎</m:t>
                                  </m:r>
                                </m:e>
                                <m:sub>
                                  <m:r>
                                    <a:rPr lang="en-US" altLang="zh-CN" sz="1800" i="1">
                                      <a:solidFill>
                                        <a:schemeClr val="tx1"/>
                                      </a:solidFill>
                                      <a:effectLst/>
                                      <a:latin typeface="Cambria Math" panose="02040503050406030204" pitchFamily="18" charset="0"/>
                                      <a:ea typeface="楷体" panose="02010609060101010101" pitchFamily="49" charset="-122"/>
                                      <a:cs typeface="Times New Roman" panose="02020603050405020304" pitchFamily="18" charset="0"/>
                                    </a:rPr>
                                    <m:t>1</m:t>
                                  </m:r>
                                </m:sub>
                              </m:sSub>
                            </m:e>
                          </m:d>
                        </m:e>
                        <m:sup>
                          <m:r>
                            <a:rPr lang="en-US" altLang="zh-CN" sz="1800" i="1">
                              <a:solidFill>
                                <a:schemeClr val="tx1"/>
                              </a:solidFill>
                              <a:effectLst/>
                              <a:latin typeface="Cambria Math" panose="02040503050406030204" pitchFamily="18" charset="0"/>
                              <a:ea typeface="楷体" panose="02010609060101010101" pitchFamily="49" charset="-122"/>
                              <a:cs typeface="Times New Roman" panose="02020603050405020304" pitchFamily="18" charset="0"/>
                            </a:rPr>
                            <m:t>𝑇</m:t>
                          </m:r>
                        </m:sup>
                      </m:sSup>
                      <m:r>
                        <a:rPr lang="en-US" altLang="zh-CN" sz="1800" i="1">
                          <a:solidFill>
                            <a:schemeClr val="tx1"/>
                          </a:solidFill>
                          <a:effectLst/>
                          <a:latin typeface="Cambria Math" panose="02040503050406030204" pitchFamily="18" charset="0"/>
                          <a:ea typeface="楷体" panose="02010609060101010101" pitchFamily="49" charset="-122"/>
                          <a:cs typeface="Times New Roman" panose="02020603050405020304" pitchFamily="18" charset="0"/>
                        </a:rPr>
                        <m:t>]</m:t>
                      </m:r>
                      <m:r>
                        <a:rPr lang="en-US" altLang="zh-CN" sz="1800" b="1" i="1">
                          <a:solidFill>
                            <a:schemeClr val="tx1"/>
                          </a:solidFill>
                          <a:effectLst/>
                          <a:latin typeface="Cambria Math" panose="02040503050406030204" pitchFamily="18" charset="0"/>
                          <a:ea typeface="楷体" panose="02010609060101010101" pitchFamily="49" charset="-122"/>
                          <a:cs typeface="Times New Roman" panose="02020603050405020304" pitchFamily="18" charset="0"/>
                        </a:rPr>
                        <m:t>𝒘</m:t>
                      </m:r>
                    </m:oMath>
                  </m:oMathPara>
                </a14:m>
                <a:endParaRPr lang="zh-CN" altLang="zh-CN" sz="1800" dirty="0">
                  <a:solidFill>
                    <a:schemeClr val="tx1"/>
                  </a:solidFill>
                  <a:effectLst/>
                  <a:latin typeface="Times New Roman" panose="02020603050405020304" pitchFamily="18" charset="0"/>
                  <a:ea typeface="华文楷体" panose="02010600040101010101" pitchFamily="2" charset="-122"/>
                  <a:cs typeface="Times New Roman" panose="02020603050405020304" pitchFamily="18" charset="0"/>
                </a:endParaRPr>
              </a:p>
              <a:p>
                <a:pPr indent="266700" algn="just">
                  <a:lnSpc>
                    <a:spcPct val="150000"/>
                  </a:lnSpc>
                  <a:spcBef>
                    <a:spcPts val="1000"/>
                  </a:spcBef>
                  <a:spcAft>
                    <a:spcPts val="300"/>
                  </a:spcAft>
                </a:pPr>
                <a:r>
                  <a:rPr lang="zh-CN" altLang="zh-CN" sz="1800" dirty="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同理可得到投影之后类别</a:t>
                </a:r>
                <a14:m>
                  <m:oMath xmlns:m="http://schemas.openxmlformats.org/officeDocument/2006/math">
                    <m:sSub>
                      <m:sSubPr>
                        <m:ctrlPr>
                          <a:rPr lang="zh-CN" altLang="zh-CN" sz="1800" i="1">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solidFill>
                              <a:schemeClr val="tx1"/>
                            </a:solidFill>
                            <a:effectLst/>
                            <a:latin typeface="Cambria Math" panose="02040503050406030204" pitchFamily="18" charset="0"/>
                            <a:ea typeface="楷体" panose="02010609060101010101" pitchFamily="49" charset="-122"/>
                            <a:cs typeface="Times New Roman" panose="02020603050405020304" pitchFamily="18" charset="0"/>
                          </a:rPr>
                          <m:t>𝒞</m:t>
                        </m:r>
                      </m:e>
                      <m:sub>
                        <m:r>
                          <a:rPr lang="en-US" altLang="zh-CN" sz="1800">
                            <a:solidFill>
                              <a:schemeClr val="tx1"/>
                            </a:solidFill>
                            <a:effectLst/>
                            <a:latin typeface="Cambria Math" panose="02040503050406030204" pitchFamily="18" charset="0"/>
                            <a:ea typeface="楷体" panose="02010609060101010101" pitchFamily="49" charset="-122"/>
                            <a:cs typeface="Times New Roman" panose="02020603050405020304" pitchFamily="18" charset="0"/>
                          </a:rPr>
                          <m:t>2</m:t>
                        </m:r>
                      </m:sub>
                    </m:sSub>
                  </m:oMath>
                </a14:m>
                <a:r>
                  <a:rPr lang="zh-CN" altLang="zh-CN" sz="1800" dirty="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的协方差矩阵</a:t>
                </a:r>
                <a14:m>
                  <m:oMath xmlns:m="http://schemas.openxmlformats.org/officeDocument/2006/math">
                    <m:sSub>
                      <m:sSubPr>
                        <m:ctrlPr>
                          <a:rPr lang="zh-CN" altLang="zh-CN" sz="1800" i="1">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solidFill>
                              <a:schemeClr val="tx1"/>
                            </a:solidFill>
                            <a:effectLst/>
                            <a:latin typeface="Cambria Math" panose="02040503050406030204" pitchFamily="18" charset="0"/>
                            <a:ea typeface="楷体" panose="02010609060101010101" pitchFamily="49" charset="-122"/>
                            <a:cs typeface="Times New Roman" panose="02020603050405020304" pitchFamily="18" charset="0"/>
                          </a:rPr>
                          <m:t>𝑠</m:t>
                        </m:r>
                      </m:e>
                      <m:sub>
                        <m:r>
                          <a:rPr lang="en-US" altLang="zh-CN" sz="1800">
                            <a:solidFill>
                              <a:schemeClr val="tx1"/>
                            </a:solidFill>
                            <a:effectLst/>
                            <a:latin typeface="Cambria Math" panose="02040503050406030204" pitchFamily="18" charset="0"/>
                            <a:ea typeface="楷体" panose="02010609060101010101" pitchFamily="49" charset="-122"/>
                            <a:cs typeface="Times New Roman" panose="02020603050405020304" pitchFamily="18" charset="0"/>
                          </a:rPr>
                          <m:t>2</m:t>
                        </m:r>
                      </m:sub>
                    </m:sSub>
                  </m:oMath>
                </a14:m>
                <a:r>
                  <a:rPr lang="zh-CN" altLang="zh-CN" sz="1800" dirty="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a:t>
                </a:r>
                <a:endParaRPr lang="zh-CN" altLang="zh-CN" sz="1800" dirty="0">
                  <a:solidFill>
                    <a:schemeClr val="tx1"/>
                  </a:solidFill>
                  <a:effectLst/>
                  <a:latin typeface="Times New Roman" panose="02020603050405020304" pitchFamily="18" charset="0"/>
                  <a:ea typeface="华文楷体" panose="02010600040101010101" pitchFamily="2" charset="-122"/>
                  <a:cs typeface="Times New Roman" panose="02020603050405020304" pitchFamily="18" charset="0"/>
                </a:endParaRPr>
              </a:p>
              <a:p>
                <a:pPr algn="ctr"/>
                <a:endParaRPr lang="zh-CN" altLang="en-US" dirty="0">
                  <a:solidFill>
                    <a:schemeClr val="tx1"/>
                  </a:solidFill>
                </a:endParaRPr>
              </a:p>
            </p:txBody>
          </p:sp>
        </mc:Choice>
        <mc:Fallback xmlns="">
          <p:sp>
            <p:nvSpPr>
              <p:cNvPr id="12" name="矩形 11">
                <a:extLst>
                  <a:ext uri="{FF2B5EF4-FFF2-40B4-BE49-F238E27FC236}">
                    <a16:creationId xmlns="" xmlns:a16="http://schemas.microsoft.com/office/drawing/2014/main" xmlns:a14="http://schemas.microsoft.com/office/drawing/2010/main" id="{BD2361CC-0773-470D-8CAC-CDACAD9B414F}"/>
                  </a:ext>
                </a:extLst>
              </p:cNvPr>
              <p:cNvSpPr>
                <a:spLocks noRot="1" noChangeAspect="1" noMove="1" noResize="1" noEditPoints="1" noAdjustHandles="1" noChangeArrowheads="1" noChangeShapeType="1" noTextEdit="1"/>
              </p:cNvSpPr>
              <p:nvPr/>
            </p:nvSpPr>
            <p:spPr>
              <a:xfrm>
                <a:off x="528033" y="3090558"/>
                <a:ext cx="8268237" cy="2825499"/>
              </a:xfrm>
              <a:prstGeom prst="rect">
                <a:avLst/>
              </a:prstGeom>
              <a:blipFill rotWithShape="1">
                <a:blip r:embed="rId4"/>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582082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3">
            <a:extLst>
              <a:ext uri="{FF2B5EF4-FFF2-40B4-BE49-F238E27FC236}">
                <a16:creationId xmlns:a16="http://schemas.microsoft.com/office/drawing/2014/main" id="{5AE4498C-D467-4B6C-84A1-646F622D9ECC}"/>
              </a:ext>
            </a:extLst>
          </p:cNvPr>
          <p:cNvSpPr txBox="1">
            <a:spLocks/>
          </p:cNvSpPr>
          <p:nvPr/>
        </p:nvSpPr>
        <p:spPr>
          <a:xfrm>
            <a:off x="0" y="0"/>
            <a:ext cx="9144000" cy="817721"/>
          </a:xfrm>
          <a:prstGeom prst="rect">
            <a:avLst/>
          </a:prstGeom>
        </p:spPr>
        <p:txBody>
          <a:bodyPr vert="horz" lIns="91440" tIns="144000" rIns="91440" bIns="45720" rtlCol="0" anchor="ctr">
            <a:noAutofit/>
          </a:bodyPr>
          <a:lstStyle>
            <a:lvl1pPr algn="ctr" defTabSz="914400" rtl="0" eaLnBrk="1" latinLnBrk="0" hangingPunct="1">
              <a:lnSpc>
                <a:spcPct val="90000"/>
              </a:lnSpc>
              <a:spcBef>
                <a:spcPct val="0"/>
              </a:spcBef>
              <a:buNone/>
              <a:defRPr sz="3600" kern="1200">
                <a:solidFill>
                  <a:srgbClr val="C00000"/>
                </a:solidFill>
                <a:latin typeface="+mj-lt"/>
                <a:ea typeface="+mj-ea"/>
                <a:cs typeface="+mj-cs"/>
              </a:defRPr>
            </a:lvl1pPr>
          </a:lstStyle>
          <a:p>
            <a:endParaRPr lang="zh-CN" altLang="en-US"/>
          </a:p>
        </p:txBody>
      </p:sp>
      <p:sp>
        <p:nvSpPr>
          <p:cNvPr id="13" name="标题 1">
            <a:extLst>
              <a:ext uri="{FF2B5EF4-FFF2-40B4-BE49-F238E27FC236}">
                <a16:creationId xmlns:a16="http://schemas.microsoft.com/office/drawing/2014/main" id="{60FE5641-D8E9-436E-88E3-D0E72DA7FAED}"/>
              </a:ext>
            </a:extLst>
          </p:cNvPr>
          <p:cNvSpPr>
            <a:spLocks noGrp="1"/>
          </p:cNvSpPr>
          <p:nvPr>
            <p:ph type="title"/>
          </p:nvPr>
        </p:nvSpPr>
        <p:spPr>
          <a:xfrm>
            <a:off x="0" y="4763"/>
            <a:ext cx="9144000" cy="817562"/>
          </a:xfrm>
        </p:spPr>
        <p:txBody>
          <a:bodyPr/>
          <a:lstStyle/>
          <a:p>
            <a:pPr marL="0" defTabSz="914400" fontAlgn="base">
              <a:spcAft>
                <a:spcPct val="0"/>
              </a:spcAft>
              <a:defRPr/>
            </a:pPr>
            <a:r>
              <a:rPr lang="zh-CN" altLang="en-US" sz="2400" dirty="0">
                <a:latin typeface="Times New Roman" panose="02020603050405020304" pitchFamily="18" charset="0"/>
                <a:cs typeface="Times New Roman" panose="02020603050405020304" pitchFamily="18" charset="0"/>
              </a:rPr>
              <a:t>线性区别分析：</a:t>
            </a:r>
            <a:r>
              <a:rPr lang="zh-CN" altLang="en-US" sz="2400" kern="0" dirty="0">
                <a:solidFill>
                  <a:srgbClr val="0070C0"/>
                </a:solidFill>
                <a:latin typeface="Times New Roman" pitchFamily="18" charset="0"/>
                <a:cs typeface="Times New Roman" pitchFamily="18" charset="0"/>
              </a:rPr>
              <a:t>二分类问题</a:t>
            </a:r>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48BE48E0-6774-4C27-8523-580C3724CA7C}"/>
                  </a:ext>
                </a:extLst>
              </p:cNvPr>
              <p:cNvSpPr txBox="1"/>
              <p:nvPr/>
            </p:nvSpPr>
            <p:spPr>
              <a:xfrm>
                <a:off x="534474" y="1065347"/>
                <a:ext cx="8075052" cy="3874394"/>
              </a:xfrm>
              <a:prstGeom prst="rect">
                <a:avLst/>
              </a:prstGeom>
              <a:noFill/>
            </p:spPr>
            <p:txBody>
              <a:bodyPr wrap="square">
                <a:spAutoFit/>
              </a:bodyPr>
              <a:lstStyle/>
              <a:p>
                <a:pPr indent="266700" algn="just">
                  <a:lnSpc>
                    <a:spcPct val="150000"/>
                  </a:lnSpc>
                  <a:spcBef>
                    <a:spcPts val="1000"/>
                  </a:spcBef>
                  <a:spcAft>
                    <a:spcPts val="300"/>
                  </a:spcAft>
                </a:pPr>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投影后两个协方差矩阵</a:t>
                </a:r>
                <a14:m>
                  <m:oMath xmlns:m="http://schemas.openxmlformats.org/officeDocument/2006/math">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𝑠</m:t>
                        </m:r>
                      </m:e>
                      <m:sub>
                        <m:r>
                          <a:rPr lang="en-US" altLang="zh-CN" sz="1800">
                            <a:effectLst/>
                            <a:latin typeface="Cambria Math" panose="02040503050406030204" pitchFamily="18" charset="0"/>
                            <a:ea typeface="楷体" panose="02010609060101010101" pitchFamily="49" charset="-122"/>
                            <a:cs typeface="Times New Roman" panose="02020603050405020304" pitchFamily="18" charset="0"/>
                          </a:rPr>
                          <m:t>1</m:t>
                        </m:r>
                      </m:sub>
                    </m:sSub>
                  </m:oMath>
                </a14:m>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和</a:t>
                </a:r>
                <a14:m>
                  <m:oMath xmlns:m="http://schemas.openxmlformats.org/officeDocument/2006/math">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𝑠</m:t>
                        </m:r>
                      </m:e>
                      <m:sub>
                        <m:r>
                          <a:rPr lang="en-US" altLang="zh-CN" sz="1800">
                            <a:effectLst/>
                            <a:latin typeface="Cambria Math" panose="02040503050406030204" pitchFamily="18" charset="0"/>
                            <a:ea typeface="楷体" panose="02010609060101010101" pitchFamily="49" charset="-122"/>
                            <a:cs typeface="Times New Roman" panose="02020603050405020304" pitchFamily="18" charset="0"/>
                          </a:rPr>
                          <m:t>2</m:t>
                        </m:r>
                      </m:sub>
                    </m:sSub>
                  </m:oMath>
                </a14:m>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分别为</a:t>
                </a:r>
                <a14:m>
                  <m:oMath xmlns:m="http://schemas.openxmlformats.org/officeDocument/2006/math">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sSup>
                          <m:sSup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𝒘</m:t>
                            </m:r>
                          </m:e>
                          <m:sup>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𝑇</m:t>
                            </m:r>
                          </m:sup>
                        </m:sSup>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𝛴</m:t>
                        </m:r>
                      </m:e>
                      <m: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1</m:t>
                        </m:r>
                      </m:sub>
                    </m:sSub>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𝒘</m:t>
                    </m:r>
                  </m:oMath>
                </a14:m>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和</a:t>
                </a:r>
                <a14:m>
                  <m:oMath xmlns:m="http://schemas.openxmlformats.org/officeDocument/2006/math">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sSup>
                          <m:sSup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𝒘</m:t>
                            </m:r>
                          </m:e>
                          <m:sup>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𝑇</m:t>
                            </m:r>
                          </m:sup>
                        </m:sSup>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𝛴</m:t>
                        </m:r>
                      </m:e>
                      <m: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2</m:t>
                        </m:r>
                      </m:sub>
                    </m:sSub>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𝒘</m:t>
                    </m:r>
                  </m:oMath>
                </a14:m>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a:t>
                </a:r>
                <a14:m>
                  <m:oMath xmlns:m="http://schemas.openxmlformats.org/officeDocument/2006/math">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𝑠</m:t>
                        </m:r>
                      </m:e>
                      <m:sub>
                        <m:r>
                          <a:rPr lang="en-US" altLang="zh-CN" sz="1800">
                            <a:effectLst/>
                            <a:latin typeface="Cambria Math" panose="02040503050406030204" pitchFamily="18" charset="0"/>
                            <a:ea typeface="楷体" panose="02010609060101010101" pitchFamily="49" charset="-122"/>
                            <a:cs typeface="Times New Roman" panose="02020603050405020304" pitchFamily="18" charset="0"/>
                          </a:rPr>
                          <m:t>1</m:t>
                        </m:r>
                      </m:sub>
                    </m:sSub>
                  </m:oMath>
                </a14:m>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和</a:t>
                </a:r>
                <a14:m>
                  <m:oMath xmlns:m="http://schemas.openxmlformats.org/officeDocument/2006/math">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𝑠</m:t>
                        </m:r>
                      </m:e>
                      <m:sub>
                        <m:r>
                          <a:rPr lang="en-US" altLang="zh-CN" sz="1800">
                            <a:effectLst/>
                            <a:latin typeface="Cambria Math" panose="02040503050406030204" pitchFamily="18" charset="0"/>
                            <a:ea typeface="楷体" panose="02010609060101010101" pitchFamily="49" charset="-122"/>
                            <a:cs typeface="Times New Roman" panose="02020603050405020304" pitchFamily="18" charset="0"/>
                          </a:rPr>
                          <m:t>2</m:t>
                        </m:r>
                      </m:sub>
                    </m:sSub>
                  </m:oMath>
                </a14:m>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可用来衡量同一类别数据样本之间</a:t>
                </a:r>
                <a:r>
                  <a:rPr lang="en-US" altLang="zh-CN" sz="1800" dirty="0">
                    <a:effectLst/>
                    <a:latin typeface="Times New Roman" panose="02020603050405020304" pitchFamily="18" charset="0"/>
                    <a:ea typeface="楷体" panose="02010609060101010101" pitchFamily="49" charset="-122"/>
                    <a:cs typeface="Times New Roman" panose="02020603050405020304" pitchFamily="18" charset="0"/>
                  </a:rPr>
                  <a:t>“</a:t>
                </a:r>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分散程度</a:t>
                </a:r>
                <a:r>
                  <a:rPr lang="en-US" altLang="zh-CN" sz="1800" dirty="0">
                    <a:effectLst/>
                    <a:latin typeface="Times New Roman" panose="02020603050405020304" pitchFamily="18" charset="0"/>
                    <a:ea typeface="楷体" panose="02010609060101010101" pitchFamily="49" charset="-122"/>
                    <a:cs typeface="Times New Roman" panose="02020603050405020304" pitchFamily="18" charset="0"/>
                  </a:rPr>
                  <a:t>”</a:t>
                </a:r>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。为了使得归属于同一类别的样本数据在投影后的空间中尽可能靠近，需要最小化</a:t>
                </a:r>
                <a14:m>
                  <m:oMath xmlns:m="http://schemas.openxmlformats.org/officeDocument/2006/math">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𝑠</m:t>
                        </m:r>
                      </m:e>
                      <m:sub>
                        <m:r>
                          <a:rPr lang="en-US" altLang="zh-CN" sz="1800">
                            <a:effectLst/>
                            <a:latin typeface="Cambria Math" panose="02040503050406030204" pitchFamily="18" charset="0"/>
                            <a:ea typeface="楷体" panose="02010609060101010101" pitchFamily="49" charset="-122"/>
                            <a:cs typeface="Times New Roman" panose="02020603050405020304" pitchFamily="18" charset="0"/>
                          </a:rPr>
                          <m:t>1</m:t>
                        </m:r>
                      </m:sub>
                    </m:sSub>
                  </m:oMath>
                </a14:m>
                <a:r>
                  <a:rPr lang="en-US" altLang="zh-CN" sz="1800" dirty="0">
                    <a:effectLst/>
                    <a:latin typeface="Times New Roman" panose="02020603050405020304" pitchFamily="18" charset="0"/>
                    <a:ea typeface="楷体" panose="02010609060101010101" pitchFamily="49" charset="-122"/>
                    <a:cs typeface="Times New Roman" panose="02020603050405020304" pitchFamily="18" charset="0"/>
                  </a:rPr>
                  <a:t>+</a:t>
                </a:r>
                <a14:m>
                  <m:oMath xmlns:m="http://schemas.openxmlformats.org/officeDocument/2006/math">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𝑠</m:t>
                        </m:r>
                      </m:e>
                      <m:sub>
                        <m:r>
                          <a:rPr lang="en-US" altLang="zh-CN" sz="1800">
                            <a:effectLst/>
                            <a:latin typeface="Cambria Math" panose="02040503050406030204" pitchFamily="18" charset="0"/>
                            <a:ea typeface="楷体" panose="02010609060101010101" pitchFamily="49" charset="-122"/>
                            <a:cs typeface="Times New Roman" panose="02020603050405020304" pitchFamily="18" charset="0"/>
                          </a:rPr>
                          <m:t>2</m:t>
                        </m:r>
                      </m:sub>
                    </m:sSub>
                  </m:oMath>
                </a14:m>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取值。</a:t>
                </a:r>
                <a:endParaRPr lang="zh-CN" altLang="zh-CN" sz="1800" dirty="0">
                  <a:effectLst/>
                  <a:latin typeface="Times New Roman" panose="02020603050405020304" pitchFamily="18" charset="0"/>
                  <a:ea typeface="华文楷体" panose="02010600040101010101" pitchFamily="2" charset="-122"/>
                  <a:cs typeface="Times New Roman" panose="02020603050405020304" pitchFamily="18" charset="0"/>
                </a:endParaRPr>
              </a:p>
              <a:p>
                <a:pPr indent="266700" algn="just">
                  <a:lnSpc>
                    <a:spcPct val="150000"/>
                  </a:lnSpc>
                  <a:spcBef>
                    <a:spcPts val="1000"/>
                  </a:spcBef>
                  <a:spcAft>
                    <a:spcPts val="300"/>
                  </a:spcAft>
                </a:pPr>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在投影之后的空间中，归属于两个类别的数据样本中心可分别如下计算：</a:t>
                </a:r>
                <a:endParaRPr lang="zh-CN" altLang="zh-CN" sz="1800" dirty="0">
                  <a:effectLst/>
                  <a:latin typeface="Times New Roman" panose="02020603050405020304" pitchFamily="18" charset="0"/>
                  <a:ea typeface="华文楷体" panose="02010600040101010101" pitchFamily="2" charset="-122"/>
                  <a:cs typeface="Times New Roman" panose="02020603050405020304" pitchFamily="18" charset="0"/>
                </a:endParaRPr>
              </a:p>
              <a:p>
                <a:pPr indent="266700" algn="ctr">
                  <a:lnSpc>
                    <a:spcPct val="150000"/>
                  </a:lnSpc>
                  <a:spcBef>
                    <a:spcPts val="1000"/>
                  </a:spcBef>
                  <a:spcAft>
                    <a:spcPts val="300"/>
                  </a:spcAft>
                </a:pPr>
                <a14:m>
                  <m:oMath xmlns:m="http://schemas.openxmlformats.org/officeDocument/2006/math">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𝑚</m:t>
                        </m:r>
                      </m:e>
                      <m:sub>
                        <m:r>
                          <a:rPr lang="en-US" altLang="zh-CN" sz="1800">
                            <a:effectLst/>
                            <a:latin typeface="Cambria Math" panose="02040503050406030204" pitchFamily="18" charset="0"/>
                            <a:ea typeface="楷体" panose="02010609060101010101" pitchFamily="49" charset="-122"/>
                            <a:cs typeface="Times New Roman" panose="02020603050405020304" pitchFamily="18" charset="0"/>
                          </a:rPr>
                          <m:t>1</m:t>
                        </m:r>
                      </m:sub>
                    </m:sSub>
                    <m:r>
                      <a:rPr lang="en-US" altLang="zh-CN" sz="1800">
                        <a:effectLst/>
                        <a:latin typeface="Cambria Math" panose="02040503050406030204" pitchFamily="18" charset="0"/>
                        <a:ea typeface="楷体" panose="02010609060101010101" pitchFamily="49" charset="-122"/>
                        <a:cs typeface="Times New Roman" panose="02020603050405020304" pitchFamily="18" charset="0"/>
                      </a:rPr>
                      <m:t>=</m:t>
                    </m:r>
                    <m:sSup>
                      <m:sSup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𝒘</m:t>
                        </m:r>
                      </m:e>
                      <m:sup>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𝑇</m:t>
                        </m:r>
                      </m:sup>
                    </m:sSup>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𝒎</m:t>
                        </m:r>
                      </m:e>
                      <m: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1</m:t>
                        </m:r>
                      </m:sub>
                    </m:sSub>
                  </m:oMath>
                </a14:m>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a:t>
                </a:r>
                <a14:m>
                  <m:oMath xmlns:m="http://schemas.openxmlformats.org/officeDocument/2006/math">
                    <m:r>
                      <a:rPr lang="zh-CN" altLang="zh-CN" sz="1800">
                        <a:effectLst/>
                        <a:latin typeface="Cambria Math" panose="02040503050406030204" pitchFamily="18" charset="0"/>
                        <a:ea typeface="Cambria Math" panose="02040503050406030204" pitchFamily="18" charset="0"/>
                        <a:cs typeface="Times New Roman" panose="02020603050405020304" pitchFamily="18" charset="0"/>
                      </a:rPr>
                      <m:t> </m:t>
                    </m:r>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𝑚</m:t>
                        </m:r>
                      </m:e>
                      <m:sub>
                        <m:r>
                          <a:rPr lang="en-US" altLang="zh-CN" sz="1800">
                            <a:effectLst/>
                            <a:latin typeface="Cambria Math" panose="02040503050406030204" pitchFamily="18" charset="0"/>
                            <a:ea typeface="楷体" panose="02010609060101010101" pitchFamily="49" charset="-122"/>
                            <a:cs typeface="Times New Roman" panose="02020603050405020304" pitchFamily="18" charset="0"/>
                          </a:rPr>
                          <m:t>2</m:t>
                        </m:r>
                      </m:sub>
                    </m:sSub>
                    <m:r>
                      <a:rPr lang="en-US" altLang="zh-CN" sz="1800">
                        <a:effectLst/>
                        <a:latin typeface="Cambria Math" panose="02040503050406030204" pitchFamily="18" charset="0"/>
                        <a:ea typeface="楷体" panose="02010609060101010101" pitchFamily="49" charset="-122"/>
                        <a:cs typeface="Times New Roman" panose="02020603050405020304" pitchFamily="18" charset="0"/>
                      </a:rPr>
                      <m:t>=</m:t>
                    </m:r>
                    <m:sSup>
                      <m:sSup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𝒘</m:t>
                        </m:r>
                      </m:e>
                      <m:sup>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𝑇</m:t>
                        </m:r>
                      </m:sup>
                    </m:sSup>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𝒎</m:t>
                        </m:r>
                      </m:e>
                      <m: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2</m:t>
                        </m:r>
                      </m:sub>
                    </m:sSub>
                  </m:oMath>
                </a14:m>
                <a:endParaRPr lang="zh-CN" altLang="zh-CN" sz="1800" dirty="0">
                  <a:effectLst/>
                  <a:latin typeface="Times New Roman" panose="02020603050405020304" pitchFamily="18" charset="0"/>
                  <a:ea typeface="华文楷体" panose="02010600040101010101" pitchFamily="2" charset="-122"/>
                  <a:cs typeface="Times New Roman" panose="02020603050405020304" pitchFamily="18" charset="0"/>
                </a:endParaRPr>
              </a:p>
              <a:p>
                <a:pPr indent="266700" algn="just">
                  <a:lnSpc>
                    <a:spcPct val="150000"/>
                  </a:lnSpc>
                  <a:spcBef>
                    <a:spcPts val="1000"/>
                  </a:spcBef>
                  <a:spcAft>
                    <a:spcPts val="300"/>
                  </a:spcAft>
                </a:pPr>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这样，就可以通过</a:t>
                </a:r>
                <a14:m>
                  <m:oMath xmlns:m="http://schemas.openxmlformats.org/officeDocument/2006/math">
                    <m:sSubSup>
                      <m:sSubSup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SupPr>
                      <m:e>
                        <m:d>
                          <m:dPr>
                            <m:begChr m:val="‖"/>
                            <m:endChr m:val="‖"/>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𝑚</m:t>
                                </m:r>
                              </m:e>
                              <m:sub>
                                <m:r>
                                  <a:rPr lang="en-US" altLang="zh-CN" sz="1800">
                                    <a:effectLst/>
                                    <a:latin typeface="Cambria Math" panose="02040503050406030204" pitchFamily="18" charset="0"/>
                                    <a:ea typeface="楷体" panose="02010609060101010101" pitchFamily="49" charset="-122"/>
                                    <a:cs typeface="Times New Roman" panose="02020603050405020304" pitchFamily="18" charset="0"/>
                                  </a:rPr>
                                  <m:t>2</m:t>
                                </m:r>
                              </m:sub>
                            </m:s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m:t>
                            </m:r>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𝑚</m:t>
                                </m:r>
                              </m:e>
                              <m:sub>
                                <m:r>
                                  <a:rPr lang="en-US" altLang="zh-CN" sz="1800">
                                    <a:effectLst/>
                                    <a:latin typeface="Cambria Math" panose="02040503050406030204" pitchFamily="18" charset="0"/>
                                    <a:ea typeface="楷体" panose="02010609060101010101" pitchFamily="49" charset="-122"/>
                                    <a:cs typeface="Times New Roman" panose="02020603050405020304" pitchFamily="18" charset="0"/>
                                  </a:rPr>
                                  <m:t>1</m:t>
                                </m:r>
                              </m:sub>
                            </m:sSub>
                          </m:e>
                        </m:d>
                      </m:e>
                      <m:sub>
                        <m:r>
                          <a:rPr lang="en-US" altLang="zh-CN" sz="1800">
                            <a:effectLst/>
                            <a:latin typeface="Cambria Math" panose="02040503050406030204" pitchFamily="18" charset="0"/>
                            <a:ea typeface="楷体" panose="02010609060101010101" pitchFamily="49" charset="-122"/>
                            <a:cs typeface="Times New Roman" panose="02020603050405020304" pitchFamily="18" charset="0"/>
                          </a:rPr>
                          <m:t>2</m:t>
                        </m:r>
                      </m:sub>
                      <m:sup>
                        <m:r>
                          <a:rPr lang="en-US" altLang="zh-CN" sz="1800">
                            <a:effectLst/>
                            <a:latin typeface="Cambria Math" panose="02040503050406030204" pitchFamily="18" charset="0"/>
                            <a:ea typeface="楷体" panose="02010609060101010101" pitchFamily="49" charset="-122"/>
                            <a:cs typeface="Times New Roman" panose="02020603050405020304" pitchFamily="18" charset="0"/>
                          </a:rPr>
                          <m:t>2</m:t>
                        </m:r>
                      </m:sup>
                    </m:sSubSup>
                  </m:oMath>
                </a14:m>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来衡量不同类别之间的距离。为了使得归属于不同类别的样本数据在投影后空间中尽可能彼此远离，需要最大化过</a:t>
                </a:r>
                <a14:m>
                  <m:oMath xmlns:m="http://schemas.openxmlformats.org/officeDocument/2006/math">
                    <m:sSubSup>
                      <m:sSubSup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SupPr>
                      <m:e>
                        <m:d>
                          <m:dPr>
                            <m:begChr m:val="‖"/>
                            <m:endChr m:val="‖"/>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𝑚</m:t>
                                </m:r>
                              </m:e>
                              <m:sub>
                                <m:r>
                                  <a:rPr lang="en-US" altLang="zh-CN" sz="1800">
                                    <a:effectLst/>
                                    <a:latin typeface="Cambria Math" panose="02040503050406030204" pitchFamily="18" charset="0"/>
                                    <a:ea typeface="楷体" panose="02010609060101010101" pitchFamily="49" charset="-122"/>
                                    <a:cs typeface="Times New Roman" panose="02020603050405020304" pitchFamily="18" charset="0"/>
                                  </a:rPr>
                                  <m:t>2</m:t>
                                </m:r>
                              </m:sub>
                            </m:s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m:t>
                            </m:r>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𝑚</m:t>
                                </m:r>
                              </m:e>
                              <m:sub>
                                <m:r>
                                  <a:rPr lang="en-US" altLang="zh-CN" sz="1800">
                                    <a:effectLst/>
                                    <a:latin typeface="Cambria Math" panose="02040503050406030204" pitchFamily="18" charset="0"/>
                                    <a:ea typeface="楷体" panose="02010609060101010101" pitchFamily="49" charset="-122"/>
                                    <a:cs typeface="Times New Roman" panose="02020603050405020304" pitchFamily="18" charset="0"/>
                                  </a:rPr>
                                  <m:t>1</m:t>
                                </m:r>
                              </m:sub>
                            </m:sSub>
                          </m:e>
                        </m:d>
                      </m:e>
                      <m:sub>
                        <m:r>
                          <a:rPr lang="en-US" altLang="zh-CN" sz="1800">
                            <a:effectLst/>
                            <a:latin typeface="Cambria Math" panose="02040503050406030204" pitchFamily="18" charset="0"/>
                            <a:ea typeface="楷体" panose="02010609060101010101" pitchFamily="49" charset="-122"/>
                            <a:cs typeface="Times New Roman" panose="02020603050405020304" pitchFamily="18" charset="0"/>
                          </a:rPr>
                          <m:t>2</m:t>
                        </m:r>
                      </m:sub>
                      <m:sup>
                        <m:r>
                          <a:rPr lang="en-US" altLang="zh-CN" sz="1800">
                            <a:effectLst/>
                            <a:latin typeface="Cambria Math" panose="02040503050406030204" pitchFamily="18" charset="0"/>
                            <a:ea typeface="楷体" panose="02010609060101010101" pitchFamily="49" charset="-122"/>
                            <a:cs typeface="Times New Roman" panose="02020603050405020304" pitchFamily="18" charset="0"/>
                          </a:rPr>
                          <m:t>2</m:t>
                        </m:r>
                      </m:sup>
                    </m:sSubSup>
                  </m:oMath>
                </a14:m>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取值。</a:t>
                </a:r>
                <a:endParaRPr lang="zh-CN" altLang="zh-CN" sz="1800" dirty="0">
                  <a:effectLst/>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xmlns="">
          <p:sp>
            <p:nvSpPr>
              <p:cNvPr id="5" name="文本框 4">
                <a:extLst>
                  <a:ext uri="{FF2B5EF4-FFF2-40B4-BE49-F238E27FC236}">
                    <a16:creationId xmlns:a16="http://schemas.microsoft.com/office/drawing/2014/main" id="{48BE48E0-6774-4C27-8523-580C3724CA7C}"/>
                  </a:ext>
                </a:extLst>
              </p:cNvPr>
              <p:cNvSpPr txBox="1">
                <a:spLocks noRot="1" noChangeAspect="1" noMove="1" noResize="1" noEditPoints="1" noAdjustHandles="1" noChangeArrowheads="1" noChangeShapeType="1" noTextEdit="1"/>
              </p:cNvSpPr>
              <p:nvPr/>
            </p:nvSpPr>
            <p:spPr>
              <a:xfrm>
                <a:off x="534474" y="1065347"/>
                <a:ext cx="8075052" cy="3874394"/>
              </a:xfrm>
              <a:prstGeom prst="rect">
                <a:avLst/>
              </a:prstGeom>
              <a:blipFill>
                <a:blip r:embed="rId2"/>
                <a:stretch>
                  <a:fillRect l="-680" r="-680" b="-126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1181090C-4BA1-4BA0-B6CE-8408C3267DBC}"/>
                  </a:ext>
                </a:extLst>
              </p:cNvPr>
              <p:cNvSpPr txBox="1"/>
              <p:nvPr/>
            </p:nvSpPr>
            <p:spPr>
              <a:xfrm>
                <a:off x="534474" y="4939741"/>
                <a:ext cx="8397025" cy="1493037"/>
              </a:xfrm>
              <a:prstGeom prst="rect">
                <a:avLst/>
              </a:prstGeom>
              <a:noFill/>
            </p:spPr>
            <p:txBody>
              <a:bodyPr wrap="square">
                <a:spAutoFit/>
              </a:bodyPr>
              <a:lstStyle/>
              <a:p>
                <a:pPr indent="266700" algn="just">
                  <a:lnSpc>
                    <a:spcPct val="150000"/>
                  </a:lnSpc>
                  <a:spcBef>
                    <a:spcPts val="1000"/>
                  </a:spcBef>
                  <a:spcAft>
                    <a:spcPts val="300"/>
                  </a:spcAft>
                </a:pPr>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同时考虑上面两点，就得到了需要最大化的目标</a:t>
                </a:r>
                <a14:m>
                  <m:oMath xmlns:m="http://schemas.openxmlformats.org/officeDocument/2006/math">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𝐽</m:t>
                    </m:r>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m:t>
                    </m:r>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𝒘</m:t>
                    </m:r>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m:t>
                    </m:r>
                  </m:oMath>
                </a14:m>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，定义如下：</a:t>
                </a:r>
                <a:endParaRPr lang="zh-CN" altLang="zh-CN" sz="1800" dirty="0">
                  <a:effectLst/>
                  <a:latin typeface="Times New Roman" panose="02020603050405020304" pitchFamily="18" charset="0"/>
                  <a:ea typeface="华文楷体" panose="02010600040101010101" pitchFamily="2" charset="-122"/>
                  <a:cs typeface="Times New Roman" panose="02020603050405020304" pitchFamily="18" charset="0"/>
                </a:endParaRPr>
              </a:p>
              <a:p>
                <a:pPr indent="266700" algn="just">
                  <a:lnSpc>
                    <a:spcPct val="150000"/>
                  </a:lnSpc>
                  <a:spcBef>
                    <a:spcPts val="1000"/>
                  </a:spcBef>
                  <a:spcAft>
                    <a:spcPts val="300"/>
                  </a:spcAft>
                </a:pPr>
                <a14:m>
                  <m:oMathPara xmlns:m="http://schemas.openxmlformats.org/officeDocument/2006/math">
                    <m:oMathParaPr>
                      <m:jc m:val="centerGroup"/>
                    </m:oMathParaPr>
                    <m:oMath xmlns:m="http://schemas.openxmlformats.org/officeDocument/2006/math">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𝐽</m:t>
                      </m:r>
                      <m:d>
                        <m:d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𝒘</m:t>
                          </m:r>
                        </m:e>
                      </m:d>
                      <m:r>
                        <a:rPr lang="en-US" altLang="zh-CN" sz="1800">
                          <a:effectLst/>
                          <a:latin typeface="Cambria Math" panose="02040503050406030204" pitchFamily="18" charset="0"/>
                          <a:ea typeface="楷体" panose="02010609060101010101" pitchFamily="49" charset="-122"/>
                          <a:cs typeface="Times New Roman" panose="02020603050405020304" pitchFamily="18" charset="0"/>
                        </a:rPr>
                        <m:t>=</m:t>
                      </m:r>
                      <m:f>
                        <m:f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fPr>
                        <m:num>
                          <m:sSubSup>
                            <m:sSubSup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SupPr>
                            <m:e>
                              <m:d>
                                <m:dPr>
                                  <m:begChr m:val="‖"/>
                                  <m:endChr m:val="‖"/>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𝑚</m:t>
                                      </m:r>
                                    </m:e>
                                    <m:sub>
                                      <m:r>
                                        <a:rPr lang="en-US" altLang="zh-CN" sz="1800">
                                          <a:effectLst/>
                                          <a:latin typeface="Cambria Math" panose="02040503050406030204" pitchFamily="18" charset="0"/>
                                          <a:ea typeface="楷体" panose="02010609060101010101" pitchFamily="49" charset="-122"/>
                                          <a:cs typeface="Times New Roman" panose="02020603050405020304" pitchFamily="18" charset="0"/>
                                        </a:rPr>
                                        <m:t>2</m:t>
                                      </m:r>
                                    </m:sub>
                                  </m:s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m:t>
                                  </m:r>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𝑚</m:t>
                                      </m:r>
                                    </m:e>
                                    <m:sub>
                                      <m:r>
                                        <a:rPr lang="en-US" altLang="zh-CN" sz="1800">
                                          <a:effectLst/>
                                          <a:latin typeface="Cambria Math" panose="02040503050406030204" pitchFamily="18" charset="0"/>
                                          <a:ea typeface="楷体" panose="02010609060101010101" pitchFamily="49" charset="-122"/>
                                          <a:cs typeface="Times New Roman" panose="02020603050405020304" pitchFamily="18" charset="0"/>
                                        </a:rPr>
                                        <m:t>1</m:t>
                                      </m:r>
                                    </m:sub>
                                  </m:sSub>
                                </m:e>
                              </m:d>
                            </m:e>
                            <m:sub>
                              <m:r>
                                <a:rPr lang="en-US" altLang="zh-CN" sz="1800">
                                  <a:effectLst/>
                                  <a:latin typeface="Cambria Math" panose="02040503050406030204" pitchFamily="18" charset="0"/>
                                  <a:ea typeface="楷体" panose="02010609060101010101" pitchFamily="49" charset="-122"/>
                                  <a:cs typeface="Times New Roman" panose="02020603050405020304" pitchFamily="18" charset="0"/>
                                </a:rPr>
                                <m:t>2</m:t>
                              </m:r>
                            </m:sub>
                            <m:sup>
                              <m:r>
                                <a:rPr lang="en-US" altLang="zh-CN" sz="1800">
                                  <a:effectLst/>
                                  <a:latin typeface="Cambria Math" panose="02040503050406030204" pitchFamily="18" charset="0"/>
                                  <a:ea typeface="楷体" panose="02010609060101010101" pitchFamily="49" charset="-122"/>
                                  <a:cs typeface="Times New Roman" panose="02020603050405020304" pitchFamily="18" charset="0"/>
                                </a:rPr>
                                <m:t>2</m:t>
                              </m:r>
                            </m:sup>
                          </m:sSubSup>
                        </m:num>
                        <m:den>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𝑠</m:t>
                              </m:r>
                            </m:e>
                            <m:sub>
                              <m:r>
                                <a:rPr lang="en-US" altLang="zh-CN" sz="1800">
                                  <a:effectLst/>
                                  <a:latin typeface="Cambria Math" panose="02040503050406030204" pitchFamily="18" charset="0"/>
                                  <a:ea typeface="楷体" panose="02010609060101010101" pitchFamily="49" charset="-122"/>
                                  <a:cs typeface="Times New Roman" panose="02020603050405020304" pitchFamily="18" charset="0"/>
                                </a:rPr>
                                <m:t>1</m:t>
                              </m:r>
                            </m:sub>
                          </m:sSub>
                          <m:r>
                            <a:rPr lang="en-US" altLang="zh-CN" sz="1800">
                              <a:effectLst/>
                              <a:latin typeface="Cambria Math" panose="02040503050406030204" pitchFamily="18" charset="0"/>
                              <a:ea typeface="楷体" panose="02010609060101010101" pitchFamily="49" charset="-122"/>
                              <a:cs typeface="Times New Roman" panose="02020603050405020304" pitchFamily="18" charset="0"/>
                            </a:rPr>
                            <m:t>+</m:t>
                          </m:r>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𝑠</m:t>
                              </m:r>
                            </m:e>
                            <m:sub>
                              <m:r>
                                <a:rPr lang="en-US" altLang="zh-CN" sz="1800">
                                  <a:effectLst/>
                                  <a:latin typeface="Cambria Math" panose="02040503050406030204" pitchFamily="18" charset="0"/>
                                  <a:ea typeface="楷体" panose="02010609060101010101" pitchFamily="49" charset="-122"/>
                                  <a:cs typeface="Times New Roman" panose="02020603050405020304" pitchFamily="18" charset="0"/>
                                </a:rPr>
                                <m:t>2</m:t>
                              </m:r>
                            </m:sub>
                          </m:sSub>
                        </m:den>
                      </m:f>
                    </m:oMath>
                  </m:oMathPara>
                </a14:m>
                <a:endParaRPr lang="zh-CN" altLang="zh-CN" sz="1800" dirty="0">
                  <a:effectLst/>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xmlns="">
          <p:sp>
            <p:nvSpPr>
              <p:cNvPr id="7" name="文本框 6">
                <a:extLst>
                  <a:ext uri="{FF2B5EF4-FFF2-40B4-BE49-F238E27FC236}">
                    <a16:creationId xmlns:a16="http://schemas.microsoft.com/office/drawing/2014/main" id="{1181090C-4BA1-4BA0-B6CE-8408C3267DBC}"/>
                  </a:ext>
                </a:extLst>
              </p:cNvPr>
              <p:cNvSpPr txBox="1">
                <a:spLocks noRot="1" noChangeAspect="1" noMove="1" noResize="1" noEditPoints="1" noAdjustHandles="1" noChangeArrowheads="1" noChangeShapeType="1" noTextEdit="1"/>
              </p:cNvSpPr>
              <p:nvPr/>
            </p:nvSpPr>
            <p:spPr>
              <a:xfrm>
                <a:off x="534474" y="4939741"/>
                <a:ext cx="8397025" cy="1493037"/>
              </a:xfrm>
              <a:prstGeom prst="rect">
                <a:avLst/>
              </a:prstGeom>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34454638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3">
            <a:extLst>
              <a:ext uri="{FF2B5EF4-FFF2-40B4-BE49-F238E27FC236}">
                <a16:creationId xmlns:a16="http://schemas.microsoft.com/office/drawing/2014/main" id="{5AE4498C-D467-4B6C-84A1-646F622D9ECC}"/>
              </a:ext>
            </a:extLst>
          </p:cNvPr>
          <p:cNvSpPr txBox="1">
            <a:spLocks/>
          </p:cNvSpPr>
          <p:nvPr/>
        </p:nvSpPr>
        <p:spPr>
          <a:xfrm>
            <a:off x="0" y="0"/>
            <a:ext cx="9144000" cy="817721"/>
          </a:xfrm>
          <a:prstGeom prst="rect">
            <a:avLst/>
          </a:prstGeom>
        </p:spPr>
        <p:txBody>
          <a:bodyPr vert="horz" lIns="91440" tIns="144000" rIns="91440" bIns="45720" rtlCol="0" anchor="ctr">
            <a:noAutofit/>
          </a:bodyPr>
          <a:lstStyle>
            <a:lvl1pPr algn="ctr" defTabSz="914400" rtl="0" eaLnBrk="1" latinLnBrk="0" hangingPunct="1">
              <a:lnSpc>
                <a:spcPct val="90000"/>
              </a:lnSpc>
              <a:spcBef>
                <a:spcPct val="0"/>
              </a:spcBef>
              <a:buNone/>
              <a:defRPr sz="3600" kern="1200">
                <a:solidFill>
                  <a:srgbClr val="C00000"/>
                </a:solidFill>
                <a:latin typeface="+mj-lt"/>
                <a:ea typeface="+mj-ea"/>
                <a:cs typeface="+mj-cs"/>
              </a:defRPr>
            </a:lvl1pPr>
          </a:lstStyle>
          <a:p>
            <a:endParaRPr lang="zh-CN" altLang="en-US"/>
          </a:p>
        </p:txBody>
      </p:sp>
      <p:sp>
        <p:nvSpPr>
          <p:cNvPr id="13" name="标题 1">
            <a:extLst>
              <a:ext uri="{FF2B5EF4-FFF2-40B4-BE49-F238E27FC236}">
                <a16:creationId xmlns:a16="http://schemas.microsoft.com/office/drawing/2014/main" id="{60FE5641-D8E9-436E-88E3-D0E72DA7FAED}"/>
              </a:ext>
            </a:extLst>
          </p:cNvPr>
          <p:cNvSpPr>
            <a:spLocks noGrp="1"/>
          </p:cNvSpPr>
          <p:nvPr>
            <p:ph type="title"/>
          </p:nvPr>
        </p:nvSpPr>
        <p:spPr>
          <a:xfrm>
            <a:off x="0" y="4763"/>
            <a:ext cx="9144000" cy="817562"/>
          </a:xfrm>
        </p:spPr>
        <p:txBody>
          <a:bodyPr/>
          <a:lstStyle/>
          <a:p>
            <a:pPr marL="0" defTabSz="914400" fontAlgn="base">
              <a:spcAft>
                <a:spcPct val="0"/>
              </a:spcAft>
              <a:defRPr/>
            </a:pPr>
            <a:r>
              <a:rPr lang="zh-CN" altLang="en-US" sz="2400" dirty="0">
                <a:latin typeface="Times New Roman" panose="02020603050405020304" pitchFamily="18" charset="0"/>
                <a:cs typeface="Times New Roman" panose="02020603050405020304" pitchFamily="18" charset="0"/>
              </a:rPr>
              <a:t>线性区别分析：</a:t>
            </a:r>
            <a:r>
              <a:rPr lang="zh-CN" altLang="en-US" sz="2400" kern="0" dirty="0">
                <a:solidFill>
                  <a:srgbClr val="0070C0"/>
                </a:solidFill>
                <a:latin typeface="Times New Roman" pitchFamily="18" charset="0"/>
                <a:cs typeface="Times New Roman" pitchFamily="18" charset="0"/>
              </a:rPr>
              <a:t>二分类问题</a:t>
            </a:r>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791B3674-762C-420C-9FD3-109BF3574735}"/>
                  </a:ext>
                </a:extLst>
              </p:cNvPr>
              <p:cNvSpPr txBox="1"/>
              <p:nvPr/>
            </p:nvSpPr>
            <p:spPr>
              <a:xfrm>
                <a:off x="492617" y="827088"/>
                <a:ext cx="8158765" cy="1198149"/>
              </a:xfrm>
              <a:prstGeom prst="rect">
                <a:avLst/>
              </a:prstGeom>
              <a:noFill/>
            </p:spPr>
            <p:txBody>
              <a:bodyPr wrap="square">
                <a:spAutoFit/>
              </a:bodyPr>
              <a:lstStyle/>
              <a:p>
                <a:pPr indent="266700" algn="just">
                  <a:lnSpc>
                    <a:spcPct val="150000"/>
                  </a:lnSpc>
                  <a:spcBef>
                    <a:spcPts val="1000"/>
                  </a:spcBef>
                  <a:spcAft>
                    <a:spcPts val="300"/>
                  </a:spcAft>
                </a:pPr>
                <a14:m>
                  <m:oMathPara xmlns:m="http://schemas.openxmlformats.org/officeDocument/2006/math">
                    <m:oMathParaPr>
                      <m:jc m:val="centerGroup"/>
                    </m:oMathParaPr>
                    <m:oMath xmlns:m="http://schemas.openxmlformats.org/officeDocument/2006/math">
                      <m:r>
                        <a:rPr lang="en-US" altLang="zh-CN" sz="1800" i="1" smtClean="0">
                          <a:effectLst/>
                          <a:latin typeface="Cambria Math" panose="02040503050406030204" pitchFamily="18" charset="0"/>
                          <a:ea typeface="楷体" panose="02010609060101010101" pitchFamily="49" charset="-122"/>
                          <a:cs typeface="Times New Roman" panose="02020603050405020304" pitchFamily="18" charset="0"/>
                        </a:rPr>
                        <m:t>𝐽</m:t>
                      </m:r>
                      <m:d>
                        <m:d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𝒘</m:t>
                          </m:r>
                        </m:e>
                      </m:d>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m:t>
                      </m:r>
                      <m:f>
                        <m:f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fPr>
                        <m:num>
                          <m:sSubSup>
                            <m:sSubSup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SupPr>
                            <m:e>
                              <m:d>
                                <m:dPr>
                                  <m:begChr m:val="‖"/>
                                  <m:endChr m:val="‖"/>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dPr>
                                <m:e>
                                  <m:sSup>
                                    <m:sSup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𝒘</m:t>
                                      </m:r>
                                    </m:e>
                                    <m:sup>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𝑇</m:t>
                                      </m:r>
                                    </m:sup>
                                  </m:sSup>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m:t>
                                  </m:r>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𝒎</m:t>
                                      </m:r>
                                    </m:e>
                                    <m: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2</m:t>
                                      </m:r>
                                    </m:sub>
                                  </m:s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m:t>
                                  </m:r>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𝒎</m:t>
                                      </m:r>
                                    </m:e>
                                    <m: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1</m:t>
                                      </m:r>
                                    </m:sub>
                                  </m:s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m:t>
                                  </m:r>
                                </m:e>
                              </m:d>
                            </m:e>
                            <m: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2</m:t>
                              </m:r>
                            </m:sub>
                            <m:sup>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2</m:t>
                              </m:r>
                            </m:sup>
                          </m:sSubSup>
                        </m:num>
                        <m:den>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sSup>
                                <m:sSup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𝒘</m:t>
                                  </m:r>
                                </m:e>
                                <m:sup>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𝑇</m:t>
                                  </m:r>
                                </m:sup>
                              </m:sSup>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𝛴</m:t>
                              </m:r>
                            </m:e>
                            <m: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1</m:t>
                              </m:r>
                            </m:sub>
                          </m:sSub>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𝒘</m:t>
                          </m:r>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m:t>
                          </m:r>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sSup>
                                <m:sSup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𝒘</m:t>
                                  </m:r>
                                </m:e>
                                <m:sup>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𝑇</m:t>
                                  </m:r>
                                </m:sup>
                              </m:sSup>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𝛴</m:t>
                              </m:r>
                            </m:e>
                            <m: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2</m:t>
                              </m:r>
                            </m:sub>
                          </m:sSub>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𝒘</m:t>
                          </m:r>
                        </m:den>
                      </m:f>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m:t>
                      </m:r>
                      <m:f>
                        <m:f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fPr>
                        <m:num>
                          <m:sSup>
                            <m:sSup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pPr>
                            <m:e>
                              <m:sSup>
                                <m:sSup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𝒘</m:t>
                                  </m:r>
                                </m:e>
                                <m:sup>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𝑇</m:t>
                                  </m:r>
                                </m:sup>
                              </m:sSup>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m:t>
                              </m:r>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𝒎</m:t>
                                  </m:r>
                                </m:e>
                                <m: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2</m:t>
                                  </m:r>
                                </m:sub>
                              </m:s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m:t>
                              </m:r>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𝒎</m:t>
                                  </m:r>
                                </m:e>
                                <m: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1</m:t>
                                  </m:r>
                                </m:sub>
                              </m:s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m:t>
                              </m:r>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𝒎</m:t>
                                  </m:r>
                                </m:e>
                                <m: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2</m:t>
                                  </m:r>
                                </m:sub>
                              </m:s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m:t>
                              </m:r>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𝒎</m:t>
                                  </m:r>
                                </m:e>
                                <m: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1</m:t>
                                  </m:r>
                                </m:sub>
                              </m:s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m:t>
                              </m:r>
                            </m:e>
                            <m:sup>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𝑇</m:t>
                              </m:r>
                            </m:sup>
                          </m:sSup>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𝒘</m:t>
                          </m:r>
                        </m:num>
                        <m:den>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sSup>
                                <m:sSup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𝒘</m:t>
                                  </m:r>
                                </m:e>
                                <m:sup>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𝑇</m:t>
                                  </m:r>
                                </m:sup>
                              </m:sSup>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m:t>
                              </m:r>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𝛴</m:t>
                              </m:r>
                            </m:e>
                            <m: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1</m:t>
                              </m:r>
                            </m:sub>
                          </m:s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m:t>
                          </m:r>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𝛴</m:t>
                              </m:r>
                            </m:e>
                            <m: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2</m:t>
                              </m:r>
                            </m:sub>
                          </m:s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m:t>
                          </m:r>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𝒘</m:t>
                          </m:r>
                        </m:den>
                      </m:f>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m:t>
                      </m:r>
                      <m:f>
                        <m:f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fPr>
                        <m:num>
                          <m:sSup>
                            <m:sSup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𝒘</m:t>
                              </m:r>
                            </m:e>
                            <m:sup>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𝑇</m:t>
                              </m:r>
                            </m:sup>
                          </m:sSup>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𝑺</m:t>
                              </m:r>
                            </m:e>
                            <m: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𝑏</m:t>
                              </m:r>
                            </m:sub>
                          </m:sSub>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𝒘</m:t>
                          </m:r>
                        </m:num>
                        <m:den>
                          <m:sSup>
                            <m:sSup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𝒘</m:t>
                              </m:r>
                            </m:e>
                            <m:sup>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𝑇</m:t>
                              </m:r>
                            </m:sup>
                          </m:sSup>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𝑺</m:t>
                              </m:r>
                            </m:e>
                            <m: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𝑤</m:t>
                              </m:r>
                            </m:sub>
                          </m:sSub>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𝒘</m:t>
                          </m:r>
                        </m:den>
                      </m:f>
                    </m:oMath>
                  </m:oMathPara>
                </a14:m>
                <a:endParaRPr lang="zh-CN" altLang="zh-CN" sz="1800" dirty="0">
                  <a:effectLst/>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xmlns="">
          <p:sp>
            <p:nvSpPr>
              <p:cNvPr id="5" name="文本框 4">
                <a:extLst>
                  <a:ext uri="{FF2B5EF4-FFF2-40B4-BE49-F238E27FC236}">
                    <a16:creationId xmlns:a16="http://schemas.microsoft.com/office/drawing/2014/main" id="{791B3674-762C-420C-9FD3-109BF3574735}"/>
                  </a:ext>
                </a:extLst>
              </p:cNvPr>
              <p:cNvSpPr txBox="1">
                <a:spLocks noRot="1" noChangeAspect="1" noMove="1" noResize="1" noEditPoints="1" noAdjustHandles="1" noChangeArrowheads="1" noChangeShapeType="1" noTextEdit="1"/>
              </p:cNvSpPr>
              <p:nvPr/>
            </p:nvSpPr>
            <p:spPr>
              <a:xfrm>
                <a:off x="492617" y="827088"/>
                <a:ext cx="8158765" cy="1198149"/>
              </a:xfrm>
              <a:prstGeom prst="rect">
                <a:avLst/>
              </a:prstGeo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58570BF8-926B-4841-9EA4-5FD64D4DE9CA}"/>
                  </a:ext>
                </a:extLst>
              </p:cNvPr>
              <p:cNvSpPr txBox="1"/>
              <p:nvPr/>
            </p:nvSpPr>
            <p:spPr>
              <a:xfrm>
                <a:off x="719606" y="2332464"/>
                <a:ext cx="7704785" cy="3698448"/>
              </a:xfrm>
              <a:prstGeom prst="rect">
                <a:avLst/>
              </a:prstGeom>
              <a:noFill/>
            </p:spPr>
            <p:txBody>
              <a:bodyPr wrap="square">
                <a:spAutoFit/>
              </a:bodyPr>
              <a:lstStyle/>
              <a:p>
                <a:pPr indent="266700" algn="just">
                  <a:lnSpc>
                    <a:spcPct val="150000"/>
                  </a:lnSpc>
                  <a:spcBef>
                    <a:spcPts val="1000"/>
                  </a:spcBef>
                  <a:spcAft>
                    <a:spcPts val="300"/>
                  </a:spcAft>
                </a:pPr>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其中，</a:t>
                </a:r>
                <a14:m>
                  <m:oMath xmlns:m="http://schemas.openxmlformats.org/officeDocument/2006/math">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𝑺</m:t>
                        </m:r>
                      </m:e>
                      <m: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𝑏</m:t>
                        </m:r>
                      </m:sub>
                    </m:sSub>
                  </m:oMath>
                </a14:m>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称为类间散度矩阵</a:t>
                </a:r>
                <a:r>
                  <a:rPr lang="en-US" altLang="zh-CN" sz="1800" dirty="0">
                    <a:effectLst/>
                    <a:latin typeface="Times New Roman" panose="02020603050405020304" pitchFamily="18" charset="0"/>
                    <a:ea typeface="楷体" panose="02010609060101010101" pitchFamily="49" charset="-122"/>
                    <a:cs typeface="Times New Roman" panose="02020603050405020304" pitchFamily="18" charset="0"/>
                  </a:rPr>
                  <a:t>(between-class scatter matrix)</a:t>
                </a:r>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，即衡量两个类别均值点之间的</a:t>
                </a:r>
                <a:r>
                  <a:rPr lang="en-US" altLang="zh-CN" sz="1800" dirty="0">
                    <a:effectLst/>
                    <a:latin typeface="Times New Roman" panose="02020603050405020304" pitchFamily="18" charset="0"/>
                    <a:ea typeface="楷体" panose="02010609060101010101" pitchFamily="49" charset="-122"/>
                    <a:cs typeface="Times New Roman" panose="02020603050405020304" pitchFamily="18" charset="0"/>
                  </a:rPr>
                  <a:t>“</a:t>
                </a:r>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分离</a:t>
                </a:r>
                <a:r>
                  <a:rPr lang="en-US" altLang="zh-CN" sz="1800" dirty="0">
                    <a:effectLst/>
                    <a:latin typeface="Times New Roman" panose="02020603050405020304" pitchFamily="18" charset="0"/>
                    <a:ea typeface="楷体" panose="02010609060101010101" pitchFamily="49" charset="-122"/>
                    <a:cs typeface="Times New Roman" panose="02020603050405020304" pitchFamily="18" charset="0"/>
                  </a:rPr>
                  <a:t>”</a:t>
                </a:r>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程度，可定义如下</a:t>
                </a:r>
                <a:r>
                  <a:rPr lang="en-US" altLang="zh-CN" sz="1800" dirty="0">
                    <a:effectLst/>
                    <a:latin typeface="Times New Roman" panose="02020603050405020304" pitchFamily="18" charset="0"/>
                    <a:ea typeface="楷体" panose="02010609060101010101" pitchFamily="49" charset="-122"/>
                    <a:cs typeface="Times New Roman" panose="02020603050405020304" pitchFamily="18" charset="0"/>
                  </a:rPr>
                  <a:t>:</a:t>
                </a:r>
                <a:endParaRPr lang="zh-CN" altLang="zh-CN" sz="1800" dirty="0">
                  <a:effectLst/>
                  <a:latin typeface="Times New Roman" panose="02020603050405020304" pitchFamily="18" charset="0"/>
                  <a:ea typeface="华文楷体" panose="02010600040101010101" pitchFamily="2" charset="-122"/>
                  <a:cs typeface="Times New Roman" panose="02020603050405020304" pitchFamily="18" charset="0"/>
                </a:endParaRPr>
              </a:p>
              <a:p>
                <a:pPr indent="266700" algn="just">
                  <a:lnSpc>
                    <a:spcPct val="150000"/>
                  </a:lnSpc>
                  <a:spcBef>
                    <a:spcPts val="1000"/>
                  </a:spcBef>
                  <a:spcAft>
                    <a:spcPts val="300"/>
                  </a:spcAft>
                </a:pPr>
                <a14:m>
                  <m:oMathPara xmlns:m="http://schemas.openxmlformats.org/officeDocument/2006/math">
                    <m:oMathParaPr>
                      <m:jc m:val="centerGroup"/>
                    </m:oMathParaPr>
                    <m:oMath xmlns:m="http://schemas.openxmlformats.org/officeDocument/2006/math">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𝑺</m:t>
                          </m:r>
                        </m:e>
                        <m: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𝑏</m:t>
                          </m:r>
                        </m:sub>
                      </m:s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m:t>
                      </m:r>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𝒎</m:t>
                          </m:r>
                        </m:e>
                        <m: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2</m:t>
                          </m:r>
                        </m:sub>
                      </m:s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m:t>
                      </m:r>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𝒎</m:t>
                          </m:r>
                        </m:e>
                        <m: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1</m:t>
                          </m:r>
                        </m:sub>
                      </m:s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m:t>
                      </m:r>
                      <m:sSup>
                        <m:sSup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m:t>
                          </m:r>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𝒎</m:t>
                              </m:r>
                            </m:e>
                            <m: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2</m:t>
                              </m:r>
                            </m:sub>
                          </m:s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m:t>
                          </m:r>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𝒎</m:t>
                              </m:r>
                            </m:e>
                            <m: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1</m:t>
                              </m:r>
                            </m:sub>
                          </m:s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m:t>
                          </m:r>
                        </m:e>
                        <m:sup>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𝑇</m:t>
                          </m:r>
                        </m:sup>
                      </m:sSup>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 </m:t>
                      </m:r>
                    </m:oMath>
                  </m:oMathPara>
                </a14:m>
                <a:endParaRPr lang="zh-CN" altLang="zh-CN" sz="1800" dirty="0">
                  <a:effectLst/>
                  <a:latin typeface="Times New Roman" panose="02020603050405020304" pitchFamily="18" charset="0"/>
                  <a:ea typeface="华文楷体" panose="02010600040101010101" pitchFamily="2" charset="-122"/>
                  <a:cs typeface="Times New Roman" panose="02020603050405020304" pitchFamily="18" charset="0"/>
                </a:endParaRPr>
              </a:p>
              <a:p>
                <a:pPr indent="266700" algn="just">
                  <a:lnSpc>
                    <a:spcPct val="150000"/>
                  </a:lnSpc>
                  <a:spcBef>
                    <a:spcPts val="1000"/>
                  </a:spcBef>
                  <a:spcAft>
                    <a:spcPts val="300"/>
                  </a:spcAft>
                </a:pPr>
                <a14:m>
                  <m:oMath xmlns:m="http://schemas.openxmlformats.org/officeDocument/2006/math">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𝑺</m:t>
                        </m:r>
                      </m:e>
                      <m: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𝑤</m:t>
                        </m:r>
                      </m:sub>
                    </m:sSub>
                  </m:oMath>
                </a14:m>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则称为类内散度矩阵</a:t>
                </a:r>
                <a:r>
                  <a:rPr lang="en-US" altLang="zh-CN" sz="1800" dirty="0">
                    <a:effectLst/>
                    <a:latin typeface="Times New Roman" panose="02020603050405020304" pitchFamily="18" charset="0"/>
                    <a:ea typeface="楷体" panose="02010609060101010101" pitchFamily="49" charset="-122"/>
                    <a:cs typeface="Times New Roman" panose="02020603050405020304" pitchFamily="18" charset="0"/>
                  </a:rPr>
                  <a:t>(within-class scatter matrix)</a:t>
                </a:r>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，即衡量每个类别中数据点的</a:t>
                </a:r>
                <a:r>
                  <a:rPr lang="en-US" altLang="zh-CN" sz="1800" dirty="0">
                    <a:effectLst/>
                    <a:latin typeface="Times New Roman" panose="02020603050405020304" pitchFamily="18" charset="0"/>
                    <a:ea typeface="楷体" panose="02010609060101010101" pitchFamily="49" charset="-122"/>
                    <a:cs typeface="Times New Roman" panose="02020603050405020304" pitchFamily="18" charset="0"/>
                  </a:rPr>
                  <a:t>“</a:t>
                </a:r>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分离</a:t>
                </a:r>
                <a:r>
                  <a:rPr lang="en-US" altLang="zh-CN" sz="1800" dirty="0">
                    <a:effectLst/>
                    <a:latin typeface="Times New Roman" panose="02020603050405020304" pitchFamily="18" charset="0"/>
                    <a:ea typeface="楷体" panose="02010609060101010101" pitchFamily="49" charset="-122"/>
                    <a:cs typeface="Times New Roman" panose="02020603050405020304" pitchFamily="18" charset="0"/>
                  </a:rPr>
                  <a:t>”</a:t>
                </a:r>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程度，可定义如下：</a:t>
                </a:r>
                <a:endParaRPr lang="zh-CN" altLang="zh-CN" sz="1800" dirty="0">
                  <a:effectLst/>
                  <a:latin typeface="Times New Roman" panose="02020603050405020304" pitchFamily="18" charset="0"/>
                  <a:ea typeface="华文楷体" panose="02010600040101010101" pitchFamily="2" charset="-122"/>
                  <a:cs typeface="Times New Roman" panose="02020603050405020304" pitchFamily="18" charset="0"/>
                </a:endParaRPr>
              </a:p>
              <a:p>
                <a:pPr indent="266700" algn="just">
                  <a:lnSpc>
                    <a:spcPct val="150000"/>
                  </a:lnSpc>
                  <a:spcBef>
                    <a:spcPts val="1000"/>
                  </a:spcBef>
                  <a:spcAft>
                    <a:spcPts val="300"/>
                  </a:spcAft>
                </a:pPr>
                <a14:m>
                  <m:oMathPara xmlns:m="http://schemas.openxmlformats.org/officeDocument/2006/math">
                    <m:oMathParaPr>
                      <m:jc m:val="centerGroup"/>
                    </m:oMathParaPr>
                    <m:oMath xmlns:m="http://schemas.openxmlformats.org/officeDocument/2006/math">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𝑺</m:t>
                          </m:r>
                        </m:e>
                        <m: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𝑤</m:t>
                          </m:r>
                        </m:sub>
                      </m:s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m:t>
                      </m:r>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𝛴</m:t>
                          </m:r>
                        </m:e>
                        <m: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1</m:t>
                          </m:r>
                        </m:sub>
                      </m:s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m:t>
                      </m:r>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𝛴</m:t>
                          </m:r>
                        </m:e>
                        <m: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2</m:t>
                          </m:r>
                        </m:sub>
                      </m:sSub>
                    </m:oMath>
                  </m:oMathPara>
                </a14:m>
                <a:endParaRPr lang="zh-CN" altLang="zh-CN" sz="1800" dirty="0">
                  <a:effectLst/>
                  <a:latin typeface="Times New Roman" panose="02020603050405020304" pitchFamily="18" charset="0"/>
                  <a:ea typeface="华文楷体" panose="02010600040101010101" pitchFamily="2" charset="-122"/>
                  <a:cs typeface="Times New Roman" panose="02020603050405020304" pitchFamily="18" charset="0"/>
                </a:endParaRPr>
              </a:p>
              <a:p>
                <a:pPr algn="just"/>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由于</a:t>
                </a:r>
                <a14:m>
                  <m:oMath xmlns:m="http://schemas.openxmlformats.org/officeDocument/2006/math">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𝐽</m:t>
                    </m:r>
                    <m:d>
                      <m:dPr>
                        <m:ctrlPr>
                          <a:rPr lang="zh-CN" altLang="zh-CN"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𝒘</m:t>
                        </m:r>
                      </m:e>
                    </m:d>
                  </m:oMath>
                </a14:m>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的分子和分母都是关于</a:t>
                </a:r>
                <a14:m>
                  <m:oMath xmlns:m="http://schemas.openxmlformats.org/officeDocument/2006/math">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𝒘</m:t>
                    </m:r>
                  </m:oMath>
                </a14:m>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的二项式，因此最后的解只与</a:t>
                </a:r>
                <a14:m>
                  <m:oMath xmlns:m="http://schemas.openxmlformats.org/officeDocument/2006/math">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𝒘</m:t>
                    </m:r>
                  </m:oMath>
                </a14:m>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的方向有关，与</a:t>
                </a:r>
                <a14:m>
                  <m:oMath xmlns:m="http://schemas.openxmlformats.org/officeDocument/2006/math">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𝒘</m:t>
                    </m:r>
                  </m:oMath>
                </a14:m>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的长度无关，因此可令分母</a:t>
                </a:r>
                <a14:m>
                  <m:oMath xmlns:m="http://schemas.openxmlformats.org/officeDocument/2006/math">
                    <m:sSup>
                      <m:sSupPr>
                        <m:ctrlPr>
                          <a:rPr lang="zh-CN" altLang="zh-CN"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𝒘</m:t>
                        </m:r>
                      </m:e>
                      <m:sup>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𝑇</m:t>
                        </m:r>
                      </m:sup>
                    </m:sSup>
                    <m:sSub>
                      <m:sSubPr>
                        <m:ctrlPr>
                          <a:rPr lang="zh-CN" altLang="zh-CN"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𝑺</m:t>
                        </m:r>
                      </m:e>
                      <m: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𝑊</m:t>
                        </m:r>
                      </m:sub>
                    </m:sSub>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𝒘</m:t>
                    </m:r>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=1</m:t>
                    </m:r>
                  </m:oMath>
                </a14:m>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，然后用拉格朗日乘子法来求解这个问题。</a:t>
                </a:r>
                <a:endParaRPr lang="zh-CN" altLang="en-US" dirty="0"/>
              </a:p>
            </p:txBody>
          </p:sp>
        </mc:Choice>
        <mc:Fallback xmlns="">
          <p:sp>
            <p:nvSpPr>
              <p:cNvPr id="7" name="文本框 6">
                <a:extLst>
                  <a:ext uri="{FF2B5EF4-FFF2-40B4-BE49-F238E27FC236}">
                    <a16:creationId xmlns:a16="http://schemas.microsoft.com/office/drawing/2014/main" id="{58570BF8-926B-4841-9EA4-5FD64D4DE9CA}"/>
                  </a:ext>
                </a:extLst>
              </p:cNvPr>
              <p:cNvSpPr txBox="1">
                <a:spLocks noRot="1" noChangeAspect="1" noMove="1" noResize="1" noEditPoints="1" noAdjustHandles="1" noChangeArrowheads="1" noChangeShapeType="1" noTextEdit="1"/>
              </p:cNvSpPr>
              <p:nvPr/>
            </p:nvSpPr>
            <p:spPr>
              <a:xfrm>
                <a:off x="719606" y="2332464"/>
                <a:ext cx="7704785" cy="3698448"/>
              </a:xfrm>
              <a:prstGeom prst="rect">
                <a:avLst/>
              </a:prstGeom>
              <a:blipFill>
                <a:blip r:embed="rId3"/>
                <a:stretch>
                  <a:fillRect l="-633" r="-712" b="-148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23318421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3">
            <a:extLst>
              <a:ext uri="{FF2B5EF4-FFF2-40B4-BE49-F238E27FC236}">
                <a16:creationId xmlns:a16="http://schemas.microsoft.com/office/drawing/2014/main" id="{5AE4498C-D467-4B6C-84A1-646F622D9ECC}"/>
              </a:ext>
            </a:extLst>
          </p:cNvPr>
          <p:cNvSpPr txBox="1">
            <a:spLocks/>
          </p:cNvSpPr>
          <p:nvPr/>
        </p:nvSpPr>
        <p:spPr>
          <a:xfrm>
            <a:off x="0" y="0"/>
            <a:ext cx="9144000" cy="817721"/>
          </a:xfrm>
          <a:prstGeom prst="rect">
            <a:avLst/>
          </a:prstGeom>
        </p:spPr>
        <p:txBody>
          <a:bodyPr vert="horz" lIns="91440" tIns="144000" rIns="91440" bIns="45720" rtlCol="0" anchor="ctr">
            <a:noAutofit/>
          </a:bodyPr>
          <a:lstStyle>
            <a:lvl1pPr algn="ctr" defTabSz="914400" rtl="0" eaLnBrk="1" latinLnBrk="0" hangingPunct="1">
              <a:lnSpc>
                <a:spcPct val="90000"/>
              </a:lnSpc>
              <a:spcBef>
                <a:spcPct val="0"/>
              </a:spcBef>
              <a:buNone/>
              <a:defRPr sz="3600" kern="1200">
                <a:solidFill>
                  <a:srgbClr val="C00000"/>
                </a:solidFill>
                <a:latin typeface="+mj-lt"/>
                <a:ea typeface="+mj-ea"/>
                <a:cs typeface="+mj-cs"/>
              </a:defRPr>
            </a:lvl1pPr>
          </a:lstStyle>
          <a:p>
            <a:endParaRPr lang="zh-CN" altLang="en-US"/>
          </a:p>
        </p:txBody>
      </p:sp>
      <p:sp>
        <p:nvSpPr>
          <p:cNvPr id="13" name="标题 1">
            <a:extLst>
              <a:ext uri="{FF2B5EF4-FFF2-40B4-BE49-F238E27FC236}">
                <a16:creationId xmlns:a16="http://schemas.microsoft.com/office/drawing/2014/main" id="{60FE5641-D8E9-436E-88E3-D0E72DA7FAED}"/>
              </a:ext>
            </a:extLst>
          </p:cNvPr>
          <p:cNvSpPr>
            <a:spLocks noGrp="1"/>
          </p:cNvSpPr>
          <p:nvPr>
            <p:ph type="title"/>
          </p:nvPr>
        </p:nvSpPr>
        <p:spPr>
          <a:xfrm>
            <a:off x="0" y="4763"/>
            <a:ext cx="9144000" cy="817562"/>
          </a:xfrm>
        </p:spPr>
        <p:txBody>
          <a:bodyPr/>
          <a:lstStyle/>
          <a:p>
            <a:pPr marL="0" defTabSz="914400" fontAlgn="base">
              <a:spcAft>
                <a:spcPct val="0"/>
              </a:spcAft>
              <a:defRPr/>
            </a:pPr>
            <a:r>
              <a:rPr lang="zh-CN" altLang="en-US" sz="2400" dirty="0">
                <a:latin typeface="Times New Roman" panose="02020603050405020304" pitchFamily="18" charset="0"/>
                <a:cs typeface="Times New Roman" panose="02020603050405020304" pitchFamily="18" charset="0"/>
              </a:rPr>
              <a:t>线性区别分析：</a:t>
            </a:r>
            <a:r>
              <a:rPr lang="zh-CN" altLang="en-US" sz="2400" kern="0" dirty="0">
                <a:solidFill>
                  <a:srgbClr val="0070C0"/>
                </a:solidFill>
                <a:latin typeface="Times New Roman" pitchFamily="18" charset="0"/>
                <a:cs typeface="Times New Roman" pitchFamily="18" charset="0"/>
              </a:rPr>
              <a:t>二分类问题</a:t>
            </a:r>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0B3E8C12-89D4-4877-BB66-6C2174B08626}"/>
                  </a:ext>
                </a:extLst>
              </p:cNvPr>
              <p:cNvSpPr txBox="1"/>
              <p:nvPr/>
            </p:nvSpPr>
            <p:spPr>
              <a:xfrm>
                <a:off x="92906" y="1116589"/>
                <a:ext cx="5784404" cy="1000274"/>
              </a:xfrm>
              <a:prstGeom prst="rect">
                <a:avLst/>
              </a:prstGeom>
              <a:noFill/>
            </p:spPr>
            <p:txBody>
              <a:bodyPr wrap="square">
                <a:spAutoFit/>
              </a:bodyPr>
              <a:lstStyle/>
              <a:p>
                <a:pPr indent="266700" algn="just">
                  <a:lnSpc>
                    <a:spcPct val="150000"/>
                  </a:lnSpc>
                  <a:spcBef>
                    <a:spcPts val="1000"/>
                  </a:spcBef>
                  <a:spcAft>
                    <a:spcPts val="300"/>
                  </a:spcAft>
                </a:pPr>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对应拉格朗日函数为：</a:t>
                </a:r>
                <a:endParaRPr lang="zh-CN" altLang="zh-CN" sz="1800" dirty="0">
                  <a:effectLst/>
                  <a:latin typeface="Times New Roman" panose="02020603050405020304" pitchFamily="18" charset="0"/>
                  <a:ea typeface="华文楷体" panose="02010600040101010101" pitchFamily="2" charset="-122"/>
                  <a:cs typeface="Times New Roman" panose="02020603050405020304" pitchFamily="18" charset="0"/>
                </a:endParaRPr>
              </a:p>
              <a:p>
                <a:pPr indent="266700" algn="just">
                  <a:lnSpc>
                    <a:spcPct val="150000"/>
                  </a:lnSpc>
                  <a:spcBef>
                    <a:spcPts val="1000"/>
                  </a:spcBef>
                  <a:spcAft>
                    <a:spcPts val="300"/>
                  </a:spcAft>
                </a:pPr>
                <a14:m>
                  <m:oMathPara xmlns:m="http://schemas.openxmlformats.org/officeDocument/2006/math">
                    <m:oMathParaPr>
                      <m:jc m:val="centerGroup"/>
                    </m:oMathParaPr>
                    <m:oMath xmlns:m="http://schemas.openxmlformats.org/officeDocument/2006/math">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𝐿</m:t>
                      </m:r>
                      <m:d>
                        <m:d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𝒘</m:t>
                          </m:r>
                        </m:e>
                      </m:d>
                      <m:r>
                        <a:rPr lang="en-US" altLang="zh-CN" sz="1800">
                          <a:effectLst/>
                          <a:latin typeface="Cambria Math" panose="02040503050406030204" pitchFamily="18" charset="0"/>
                          <a:ea typeface="楷体" panose="02010609060101010101" pitchFamily="49" charset="-122"/>
                          <a:cs typeface="Times New Roman" panose="02020603050405020304" pitchFamily="18" charset="0"/>
                        </a:rPr>
                        <m:t>=</m:t>
                      </m:r>
                      <m:sSup>
                        <m:sSup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 </m:t>
                          </m:r>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𝒘</m:t>
                          </m:r>
                        </m:e>
                        <m:sup>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𝑇</m:t>
                          </m:r>
                        </m:sup>
                      </m:sSup>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𝑺</m:t>
                          </m:r>
                        </m:e>
                        <m: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𝑏</m:t>
                          </m:r>
                        </m:sub>
                      </m:sSub>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𝒘</m:t>
                      </m:r>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m:t>
                      </m:r>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𝜆</m:t>
                      </m:r>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m:t>
                      </m:r>
                      <m:sSup>
                        <m:sSup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𝒘</m:t>
                          </m:r>
                        </m:e>
                        <m:sup>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𝑇</m:t>
                          </m:r>
                        </m:sup>
                      </m:sSup>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𝑺</m:t>
                          </m:r>
                        </m:e>
                        <m: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𝑤</m:t>
                          </m:r>
                        </m:sub>
                      </m:sSub>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𝒘</m:t>
                      </m:r>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m:t>
                      </m:r>
                      <m:r>
                        <a:rPr lang="en-US" altLang="zh-CN" sz="1800">
                          <a:effectLst/>
                          <a:latin typeface="Cambria Math" panose="02040503050406030204" pitchFamily="18" charset="0"/>
                          <a:ea typeface="楷体" panose="02010609060101010101" pitchFamily="49" charset="-122"/>
                          <a:cs typeface="Times New Roman" panose="02020603050405020304" pitchFamily="18" charset="0"/>
                        </a:rPr>
                        <m:t>1)</m:t>
                      </m:r>
                    </m:oMath>
                  </m:oMathPara>
                </a14:m>
                <a:endParaRPr lang="zh-CN" altLang="zh-CN" sz="1800" dirty="0">
                  <a:effectLst/>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xmlns="">
          <p:sp>
            <p:nvSpPr>
              <p:cNvPr id="5" name="文本框 4">
                <a:extLst>
                  <a:ext uri="{FF2B5EF4-FFF2-40B4-BE49-F238E27FC236}">
                    <a16:creationId xmlns:a16="http://schemas.microsoft.com/office/drawing/2014/main" id="{0B3E8C12-89D4-4877-BB66-6C2174B08626}"/>
                  </a:ext>
                </a:extLst>
              </p:cNvPr>
              <p:cNvSpPr txBox="1">
                <a:spLocks noRot="1" noChangeAspect="1" noMove="1" noResize="1" noEditPoints="1" noAdjustHandles="1" noChangeArrowheads="1" noChangeShapeType="1" noTextEdit="1"/>
              </p:cNvSpPr>
              <p:nvPr/>
            </p:nvSpPr>
            <p:spPr>
              <a:xfrm>
                <a:off x="92906" y="1116589"/>
                <a:ext cx="5784404" cy="1000274"/>
              </a:xfrm>
              <a:prstGeom prst="rect">
                <a:avLst/>
              </a:prstGeo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CEAEFF71-ED67-4BD1-ACD9-D4FAD4286EBB}"/>
                  </a:ext>
                </a:extLst>
              </p:cNvPr>
              <p:cNvSpPr txBox="1"/>
              <p:nvPr/>
            </p:nvSpPr>
            <p:spPr>
              <a:xfrm>
                <a:off x="396077" y="2243282"/>
                <a:ext cx="4640181" cy="2742867"/>
              </a:xfrm>
              <a:prstGeom prst="rect">
                <a:avLst/>
              </a:prstGeom>
              <a:noFill/>
            </p:spPr>
            <p:txBody>
              <a:bodyPr wrap="square">
                <a:spAutoFit/>
              </a:bodyPr>
              <a:lstStyle/>
              <a:p>
                <a:pPr indent="266700" algn="just">
                  <a:lnSpc>
                    <a:spcPct val="150000"/>
                  </a:lnSpc>
                  <a:spcBef>
                    <a:spcPts val="1000"/>
                  </a:spcBef>
                  <a:spcAft>
                    <a:spcPts val="300"/>
                  </a:spcAft>
                </a:pPr>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对</a:t>
                </a:r>
                <a14:m>
                  <m:oMath xmlns:m="http://schemas.openxmlformats.org/officeDocument/2006/math">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𝒘</m:t>
                    </m:r>
                  </m:oMath>
                </a14:m>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求偏导并使其求导结果为零，可得</a:t>
                </a:r>
                <a14:m>
                  <m:oMath xmlns:m="http://schemas.openxmlformats.org/officeDocument/2006/math">
                    <m:sSup>
                      <m:sSup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pPr>
                      <m:e>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𝑺</m:t>
                            </m:r>
                          </m:e>
                          <m: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𝑤</m:t>
                            </m:r>
                          </m:sub>
                        </m:sSub>
                      </m:e>
                      <m:sup>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−1</m:t>
                        </m:r>
                      </m:sup>
                    </m:sSup>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𝑺</m:t>
                        </m:r>
                      </m:e>
                      <m: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𝑏</m:t>
                        </m:r>
                      </m:sub>
                    </m:sSub>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𝒘</m:t>
                    </m:r>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m:t>
                    </m:r>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𝜆</m:t>
                    </m:r>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𝒘</m:t>
                    </m:r>
                  </m:oMath>
                </a14:m>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。由此可见，</a:t>
                </a:r>
                <a14:m>
                  <m:oMath xmlns:m="http://schemas.openxmlformats.org/officeDocument/2006/math">
                    <m:r>
                      <m:rPr>
                        <m:sty m:val="p"/>
                      </m:rPr>
                      <a:rPr lang="en-US" altLang="zh-CN" sz="1800">
                        <a:effectLst/>
                        <a:latin typeface="Cambria Math" panose="02040503050406030204" pitchFamily="18" charset="0"/>
                        <a:ea typeface="楷体" panose="02010609060101010101" pitchFamily="49" charset="-122"/>
                        <a:cs typeface="Times New Roman" panose="02020603050405020304" pitchFamily="18" charset="0"/>
                      </a:rPr>
                      <m:t>λ</m:t>
                    </m:r>
                  </m:oMath>
                </a14:m>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和</a:t>
                </a:r>
                <a14:m>
                  <m:oMath xmlns:m="http://schemas.openxmlformats.org/officeDocument/2006/math">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𝒘</m:t>
                    </m:r>
                  </m:oMath>
                </a14:m>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分别是</a:t>
                </a:r>
                <a14:m>
                  <m:oMath xmlns:m="http://schemas.openxmlformats.org/officeDocument/2006/math">
                    <m:sSup>
                      <m:sSup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pPr>
                      <m:e>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𝑺</m:t>
                            </m:r>
                          </m:e>
                          <m: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𝑤</m:t>
                            </m:r>
                          </m:sub>
                        </m:sSub>
                      </m:e>
                      <m:sup>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m:t>
                        </m:r>
                        <m:r>
                          <a:rPr lang="en-US" altLang="zh-CN" sz="1800">
                            <a:effectLst/>
                            <a:latin typeface="Cambria Math" panose="02040503050406030204" pitchFamily="18" charset="0"/>
                            <a:ea typeface="楷体" panose="02010609060101010101" pitchFamily="49" charset="-122"/>
                            <a:cs typeface="Times New Roman" panose="02020603050405020304" pitchFamily="18" charset="0"/>
                          </a:rPr>
                          <m:t>1</m:t>
                        </m:r>
                      </m:sup>
                    </m:sSup>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𝑺</m:t>
                        </m:r>
                      </m:e>
                      <m: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𝑏</m:t>
                        </m:r>
                      </m:sub>
                    </m:sSub>
                  </m:oMath>
                </a14:m>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的特征根和特征向量，</a:t>
                </a:r>
                <a14:m>
                  <m:oMath xmlns:m="http://schemas.openxmlformats.org/officeDocument/2006/math">
                    <m:sSup>
                      <m:sSup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pPr>
                      <m:e>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𝑺</m:t>
                            </m:r>
                          </m:e>
                          <m: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𝑤</m:t>
                            </m:r>
                          </m:sub>
                        </m:sSub>
                      </m:e>
                      <m:sup>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−1</m:t>
                        </m:r>
                      </m:sup>
                    </m:sSup>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𝑺</m:t>
                        </m:r>
                      </m:e>
                      <m: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𝑏</m:t>
                        </m:r>
                      </m:sub>
                    </m:sSub>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𝒘</m:t>
                    </m:r>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m:t>
                    </m:r>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𝜆</m:t>
                    </m:r>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𝒘</m:t>
                    </m:r>
                  </m:oMath>
                </a14:m>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也被称为</a:t>
                </a:r>
                <a:r>
                  <a:rPr lang="en-US" altLang="zh-CN" sz="1800" dirty="0">
                    <a:effectLst/>
                    <a:latin typeface="Times New Roman" panose="02020603050405020304" pitchFamily="18" charset="0"/>
                    <a:ea typeface="楷体" panose="02010609060101010101" pitchFamily="49" charset="-122"/>
                    <a:cs typeface="Times New Roman" panose="02020603050405020304" pitchFamily="18" charset="0"/>
                  </a:rPr>
                  <a:t>Fisher</a:t>
                </a:r>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线性判别（</a:t>
                </a:r>
                <a:r>
                  <a:rPr lang="en-US" altLang="zh-CN" sz="1800" dirty="0">
                    <a:effectLst/>
                    <a:latin typeface="Times New Roman" panose="02020603050405020304" pitchFamily="18" charset="0"/>
                    <a:ea typeface="楷体" panose="02010609060101010101" pitchFamily="49" charset="-122"/>
                    <a:cs typeface="Times New Roman" panose="02020603050405020304" pitchFamily="18" charset="0"/>
                  </a:rPr>
                  <a:t>Fisher linear discrimination</a:t>
                </a:r>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a:t>
                </a:r>
                <a:endParaRPr lang="en-US" altLang="zh-CN" sz="1800" dirty="0">
                  <a:effectLst/>
                  <a:latin typeface="Times New Roman" panose="02020603050405020304" pitchFamily="18" charset="0"/>
                  <a:ea typeface="楷体" panose="02010609060101010101" pitchFamily="49" charset="-122"/>
                  <a:cs typeface="Times New Roman" panose="02020603050405020304" pitchFamily="18" charset="0"/>
                </a:endParaRPr>
              </a:p>
              <a:p>
                <a:pPr indent="266700" algn="just">
                  <a:lnSpc>
                    <a:spcPct val="150000"/>
                  </a:lnSpc>
                  <a:spcBef>
                    <a:spcPts val="1000"/>
                  </a:spcBef>
                  <a:spcAft>
                    <a:spcPts val="300"/>
                  </a:spcAft>
                </a:pPr>
                <a14:m>
                  <m:oMathPara xmlns:m="http://schemas.openxmlformats.org/officeDocument/2006/math">
                    <m:oMathParaPr>
                      <m:jc m:val="centerGroup"/>
                    </m:oMathParaPr>
                    <m:oMath xmlns:m="http://schemas.openxmlformats.org/officeDocument/2006/math">
                      <m:sSup>
                        <m:sSupPr>
                          <m:ctrlPr>
                            <a:rPr lang="zh-CN" altLang="zh-CN" i="1">
                              <a:latin typeface="Cambria Math" panose="02040503050406030204" pitchFamily="18" charset="0"/>
                            </a:rPr>
                          </m:ctrlPr>
                        </m:sSupPr>
                        <m:e>
                          <m:sSub>
                            <m:sSubPr>
                              <m:ctrlPr>
                                <a:rPr lang="zh-CN" altLang="zh-CN" i="1">
                                  <a:latin typeface="Cambria Math" panose="02040503050406030204" pitchFamily="18" charset="0"/>
                                </a:rPr>
                              </m:ctrlPr>
                            </m:sSubPr>
                            <m:e>
                              <m:r>
                                <a:rPr lang="en-US" altLang="zh-CN" b="1" i="1">
                                  <a:latin typeface="Cambria Math" panose="02040503050406030204" pitchFamily="18" charset="0"/>
                                </a:rPr>
                                <m:t>𝑺</m:t>
                              </m:r>
                            </m:e>
                            <m:sub>
                              <m:r>
                                <a:rPr lang="en-US" altLang="zh-CN" i="1">
                                  <a:latin typeface="Cambria Math" panose="02040503050406030204" pitchFamily="18" charset="0"/>
                                </a:rPr>
                                <m:t>𝑤</m:t>
                              </m:r>
                            </m:sub>
                          </m:sSub>
                        </m:e>
                        <m:sup>
                          <m:r>
                            <a:rPr lang="en-US" altLang="zh-CN" i="1">
                              <a:latin typeface="Cambria Math" panose="02040503050406030204" pitchFamily="18" charset="0"/>
                            </a:rPr>
                            <m:t>−1</m:t>
                          </m:r>
                        </m:sup>
                      </m:sSup>
                      <m:sSub>
                        <m:sSubPr>
                          <m:ctrlPr>
                            <a:rPr lang="zh-CN" altLang="zh-CN" i="1">
                              <a:latin typeface="Cambria Math" panose="02040503050406030204" pitchFamily="18" charset="0"/>
                            </a:rPr>
                          </m:ctrlPr>
                        </m:sSubPr>
                        <m:e>
                          <m:r>
                            <a:rPr lang="en-US" altLang="zh-CN" b="1" i="1">
                              <a:latin typeface="Cambria Math" panose="02040503050406030204" pitchFamily="18" charset="0"/>
                            </a:rPr>
                            <m:t>𝑺</m:t>
                          </m:r>
                        </m:e>
                        <m:sub>
                          <m:r>
                            <a:rPr lang="en-US" altLang="zh-CN" i="1">
                              <a:latin typeface="Cambria Math" panose="02040503050406030204" pitchFamily="18" charset="0"/>
                            </a:rPr>
                            <m:t>𝑏</m:t>
                          </m:r>
                        </m:sub>
                      </m:sSub>
                      <m:r>
                        <a:rPr lang="en-US" altLang="zh-CN" b="1" i="1">
                          <a:latin typeface="Cambria Math" panose="02040503050406030204" pitchFamily="18" charset="0"/>
                        </a:rPr>
                        <m:t>𝒘</m:t>
                      </m:r>
                      <m:r>
                        <a:rPr lang="en-US" altLang="zh-CN" i="1">
                          <a:latin typeface="Cambria Math" panose="02040503050406030204" pitchFamily="18" charset="0"/>
                        </a:rPr>
                        <m:t>=</m:t>
                      </m:r>
                      <m:sSup>
                        <m:sSupPr>
                          <m:ctrlPr>
                            <a:rPr lang="zh-CN" altLang="zh-CN" i="1">
                              <a:latin typeface="Cambria Math" panose="02040503050406030204" pitchFamily="18" charset="0"/>
                            </a:rPr>
                          </m:ctrlPr>
                        </m:sSupPr>
                        <m:e>
                          <m:sSub>
                            <m:sSubPr>
                              <m:ctrlPr>
                                <a:rPr lang="zh-CN" altLang="zh-CN" i="1">
                                  <a:latin typeface="Cambria Math" panose="02040503050406030204" pitchFamily="18" charset="0"/>
                                </a:rPr>
                              </m:ctrlPr>
                            </m:sSubPr>
                            <m:e>
                              <m:r>
                                <a:rPr lang="en-US" altLang="zh-CN" b="1" i="1">
                                  <a:latin typeface="Cambria Math" panose="02040503050406030204" pitchFamily="18" charset="0"/>
                                </a:rPr>
                                <m:t>𝑺</m:t>
                              </m:r>
                            </m:e>
                            <m:sub>
                              <m:r>
                                <a:rPr lang="en-US" altLang="zh-CN" i="1">
                                  <a:latin typeface="Cambria Math" panose="02040503050406030204" pitchFamily="18" charset="0"/>
                                </a:rPr>
                                <m:t>𝑤</m:t>
                              </m:r>
                            </m:sub>
                          </m:sSub>
                        </m:e>
                        <m:sup>
                          <m:r>
                            <a:rPr lang="en-US" altLang="zh-CN" i="1">
                              <a:latin typeface="Cambria Math" panose="02040503050406030204" pitchFamily="18" charset="0"/>
                            </a:rPr>
                            <m:t>−1</m:t>
                          </m:r>
                        </m:sup>
                      </m:sSup>
                      <m:d>
                        <m:dPr>
                          <m:ctrlPr>
                            <a:rPr lang="zh-CN" altLang="zh-CN" i="1">
                              <a:latin typeface="Cambria Math" panose="02040503050406030204" pitchFamily="18" charset="0"/>
                            </a:rPr>
                          </m:ctrlPr>
                        </m:dPr>
                        <m:e>
                          <m:sSub>
                            <m:sSubPr>
                              <m:ctrlPr>
                                <a:rPr lang="zh-CN" altLang="zh-CN" i="1">
                                  <a:latin typeface="Cambria Math" panose="02040503050406030204" pitchFamily="18" charset="0"/>
                                </a:rPr>
                              </m:ctrlPr>
                            </m:sSubPr>
                            <m:e>
                              <m:r>
                                <a:rPr lang="en-US" altLang="zh-CN" b="1" i="1">
                                  <a:latin typeface="Cambria Math" panose="02040503050406030204" pitchFamily="18" charset="0"/>
                                </a:rPr>
                                <m:t>𝒎</m:t>
                              </m:r>
                            </m:e>
                            <m:sub>
                              <m:r>
                                <a:rPr lang="en-US" altLang="zh-CN" i="1">
                                  <a:latin typeface="Cambria Math" panose="02040503050406030204" pitchFamily="18" charset="0"/>
                                </a:rPr>
                                <m:t>2</m:t>
                              </m:r>
                            </m:sub>
                          </m:sSub>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b="1" i="1">
                                  <a:latin typeface="Cambria Math" panose="02040503050406030204" pitchFamily="18" charset="0"/>
                                </a:rPr>
                                <m:t>𝒎</m:t>
                              </m:r>
                            </m:e>
                            <m:sub>
                              <m:r>
                                <a:rPr lang="en-US" altLang="zh-CN" i="1">
                                  <a:latin typeface="Cambria Math" panose="02040503050406030204" pitchFamily="18" charset="0"/>
                                </a:rPr>
                                <m:t>1</m:t>
                              </m:r>
                            </m:sub>
                          </m:sSub>
                        </m:e>
                      </m:d>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𝜆</m:t>
                          </m:r>
                        </m:e>
                        <m:sub>
                          <m:r>
                            <a:rPr lang="en-US" altLang="zh-CN" i="1">
                              <a:latin typeface="Cambria Math" panose="02040503050406030204" pitchFamily="18" charset="0"/>
                            </a:rPr>
                            <m:t>𝑤</m:t>
                          </m:r>
                        </m:sub>
                      </m:sSub>
                      <m:r>
                        <a:rPr lang="en-US" altLang="zh-CN" i="1">
                          <a:latin typeface="Cambria Math" panose="02040503050406030204" pitchFamily="18" charset="0"/>
                        </a:rPr>
                        <m:t>=</m:t>
                      </m:r>
                      <m:r>
                        <a:rPr lang="en-US" altLang="zh-CN" i="1">
                          <a:latin typeface="Cambria Math" panose="02040503050406030204" pitchFamily="18" charset="0"/>
                        </a:rPr>
                        <m:t>𝜆</m:t>
                      </m:r>
                      <m:r>
                        <a:rPr lang="en-US" altLang="zh-CN" b="1" i="1">
                          <a:latin typeface="Cambria Math" panose="02040503050406030204" pitchFamily="18" charset="0"/>
                        </a:rPr>
                        <m:t>𝒘</m:t>
                      </m:r>
                    </m:oMath>
                  </m:oMathPara>
                </a14:m>
                <a:endParaRPr lang="zh-CN" altLang="zh-CN" dirty="0"/>
              </a:p>
            </p:txBody>
          </p:sp>
        </mc:Choice>
        <mc:Fallback xmlns="">
          <p:sp>
            <p:nvSpPr>
              <p:cNvPr id="7" name="文本框 6">
                <a:extLst>
                  <a:ext uri="{FF2B5EF4-FFF2-40B4-BE49-F238E27FC236}">
                    <a16:creationId xmlns:a16="http://schemas.microsoft.com/office/drawing/2014/main" id="{CEAEFF71-ED67-4BD1-ACD9-D4FAD4286EBB}"/>
                  </a:ext>
                </a:extLst>
              </p:cNvPr>
              <p:cNvSpPr txBox="1">
                <a:spLocks noRot="1" noChangeAspect="1" noMove="1" noResize="1" noEditPoints="1" noAdjustHandles="1" noChangeArrowheads="1" noChangeShapeType="1" noTextEdit="1"/>
              </p:cNvSpPr>
              <p:nvPr/>
            </p:nvSpPr>
            <p:spPr>
              <a:xfrm>
                <a:off x="396077" y="2243282"/>
                <a:ext cx="4640181" cy="2742867"/>
              </a:xfrm>
              <a:prstGeom prst="rect">
                <a:avLst/>
              </a:prstGeom>
              <a:blipFill>
                <a:blip r:embed="rId3"/>
                <a:stretch>
                  <a:fillRect l="-1183" r="-105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B7E41569-694A-4E26-A2AE-511813A728C2}"/>
                  </a:ext>
                </a:extLst>
              </p:cNvPr>
              <p:cNvSpPr txBox="1"/>
              <p:nvPr/>
            </p:nvSpPr>
            <p:spPr>
              <a:xfrm>
                <a:off x="1008685" y="5150980"/>
                <a:ext cx="7817475" cy="893258"/>
              </a:xfrm>
              <a:prstGeom prst="rect">
                <a:avLst/>
              </a:prstGeom>
              <a:noFill/>
            </p:spPr>
            <p:txBody>
              <a:bodyPr wrap="square">
                <a:spAutoFit/>
              </a:bodyPr>
              <a:lstStyle/>
              <a:p>
                <a:pPr indent="266700" algn="just">
                  <a:lnSpc>
                    <a:spcPct val="150000"/>
                  </a:lnSpc>
                  <a:spcBef>
                    <a:spcPts val="1000"/>
                  </a:spcBef>
                  <a:spcAft>
                    <a:spcPts val="300"/>
                  </a:spcAft>
                </a:pPr>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由于对</a:t>
                </a:r>
                <a14:m>
                  <m:oMath xmlns:m="http://schemas.openxmlformats.org/officeDocument/2006/math">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𝒘</m:t>
                    </m:r>
                  </m:oMath>
                </a14:m>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的放大和缩小操作不影响结果，因此可约去上式中的未知数</a:t>
                </a:r>
                <a14:m>
                  <m:oMath xmlns:m="http://schemas.openxmlformats.org/officeDocument/2006/math">
                    <m:r>
                      <m:rPr>
                        <m:sty m:val="p"/>
                      </m:rPr>
                      <a:rPr lang="en-US" altLang="zh-CN" sz="1800">
                        <a:effectLst/>
                        <a:latin typeface="Cambria Math" panose="02040503050406030204" pitchFamily="18" charset="0"/>
                        <a:ea typeface="楷体" panose="02010609060101010101" pitchFamily="49" charset="-122"/>
                        <a:cs typeface="Times New Roman" panose="02020603050405020304" pitchFamily="18" charset="0"/>
                      </a:rPr>
                      <m:t>λ</m:t>
                    </m:r>
                  </m:oMath>
                </a14:m>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和</a:t>
                </a:r>
                <a14:m>
                  <m:oMath xmlns:m="http://schemas.openxmlformats.org/officeDocument/2006/math">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𝜆</m:t>
                        </m:r>
                      </m:e>
                      <m: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𝑤</m:t>
                        </m:r>
                      </m:sub>
                    </m:sSub>
                  </m:oMath>
                </a14:m>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，得到：</a:t>
                </a:r>
                <a14:m>
                  <m:oMath xmlns:m="http://schemas.openxmlformats.org/officeDocument/2006/math">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𝒘</m:t>
                    </m:r>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m:t>
                    </m:r>
                    <m:sSup>
                      <m:sSup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pPr>
                      <m:e>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𝑺</m:t>
                            </m:r>
                          </m:e>
                          <m: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𝑤</m:t>
                            </m:r>
                          </m:sub>
                        </m:sSub>
                      </m:e>
                      <m:sup>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−1</m:t>
                        </m:r>
                      </m:sup>
                    </m:sSup>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m:t>
                    </m:r>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𝒎</m:t>
                        </m:r>
                      </m:e>
                      <m: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2</m:t>
                        </m:r>
                      </m:sub>
                    </m:s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m:t>
                    </m:r>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𝒎</m:t>
                        </m:r>
                      </m:e>
                      <m: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1</m:t>
                        </m:r>
                      </m:sub>
                    </m:s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m:t>
                    </m:r>
                  </m:oMath>
                </a14:m>
                <a:endParaRPr lang="zh-CN" altLang="zh-CN" sz="1800" dirty="0">
                  <a:effectLst/>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xmlns="">
          <p:sp>
            <p:nvSpPr>
              <p:cNvPr id="9" name="文本框 8">
                <a:extLst>
                  <a:ext uri="{FF2B5EF4-FFF2-40B4-BE49-F238E27FC236}">
                    <a16:creationId xmlns:a16="http://schemas.microsoft.com/office/drawing/2014/main" id="{B7E41569-694A-4E26-A2AE-511813A728C2}"/>
                  </a:ext>
                </a:extLst>
              </p:cNvPr>
              <p:cNvSpPr txBox="1">
                <a:spLocks noRot="1" noChangeAspect="1" noMove="1" noResize="1" noEditPoints="1" noAdjustHandles="1" noChangeArrowheads="1" noChangeShapeType="1" noTextEdit="1"/>
              </p:cNvSpPr>
              <p:nvPr/>
            </p:nvSpPr>
            <p:spPr>
              <a:xfrm>
                <a:off x="1008685" y="5150980"/>
                <a:ext cx="7817475" cy="893258"/>
              </a:xfrm>
              <a:prstGeom prst="rect">
                <a:avLst/>
              </a:prstGeom>
              <a:blipFill>
                <a:blip r:embed="rId4"/>
                <a:stretch>
                  <a:fillRect r="-624" b="-7483"/>
                </a:stretch>
              </a:blipFill>
            </p:spPr>
            <p:txBody>
              <a:bodyPr/>
              <a:lstStyle/>
              <a:p>
                <a:r>
                  <a:rPr lang="zh-CN" altLang="en-US">
                    <a:noFill/>
                  </a:rPr>
                  <a:t> </a:t>
                </a:r>
              </a:p>
            </p:txBody>
          </p:sp>
        </mc:Fallback>
      </mc:AlternateContent>
      <p:grpSp>
        <p:nvGrpSpPr>
          <p:cNvPr id="4" name="组合 3">
            <a:extLst>
              <a:ext uri="{FF2B5EF4-FFF2-40B4-BE49-F238E27FC236}">
                <a16:creationId xmlns:a16="http://schemas.microsoft.com/office/drawing/2014/main" id="{2A3B680D-2058-426E-9A31-6F0F0448A371}"/>
              </a:ext>
            </a:extLst>
          </p:cNvPr>
          <p:cNvGrpSpPr/>
          <p:nvPr/>
        </p:nvGrpSpPr>
        <p:grpSpPr>
          <a:xfrm>
            <a:off x="5539087" y="1434574"/>
            <a:ext cx="3451064" cy="2724000"/>
            <a:chOff x="5539087" y="1434574"/>
            <a:chExt cx="3451064" cy="2724000"/>
          </a:xfrm>
        </p:grpSpPr>
        <p:pic>
          <p:nvPicPr>
            <p:cNvPr id="2" name="图片 1">
              <a:extLst>
                <a:ext uri="{FF2B5EF4-FFF2-40B4-BE49-F238E27FC236}">
                  <a16:creationId xmlns:a16="http://schemas.microsoft.com/office/drawing/2014/main" id="{EEB6A776-F978-46F4-AF4E-50C994AD6A94}"/>
                </a:ext>
              </a:extLst>
            </p:cNvPr>
            <p:cNvPicPr>
              <a:picLocks noChangeAspect="1"/>
            </p:cNvPicPr>
            <p:nvPr/>
          </p:nvPicPr>
          <p:blipFill>
            <a:blip r:embed="rId5"/>
            <a:stretch>
              <a:fillRect/>
            </a:stretch>
          </p:blipFill>
          <p:spPr>
            <a:xfrm>
              <a:off x="5566166" y="1434574"/>
              <a:ext cx="3396906" cy="1953106"/>
            </a:xfrm>
            <a:prstGeom prst="rect">
              <a:avLst/>
            </a:prstGeom>
          </p:spPr>
        </p:pic>
        <p:pic>
          <p:nvPicPr>
            <p:cNvPr id="3" name="图片 2">
              <a:extLst>
                <a:ext uri="{FF2B5EF4-FFF2-40B4-BE49-F238E27FC236}">
                  <a16:creationId xmlns:a16="http://schemas.microsoft.com/office/drawing/2014/main" id="{A34CDA09-5F10-44F2-A795-4875A0A0AEC8}"/>
                </a:ext>
              </a:extLst>
            </p:cNvPr>
            <p:cNvPicPr>
              <a:picLocks noChangeAspect="1"/>
            </p:cNvPicPr>
            <p:nvPr/>
          </p:nvPicPr>
          <p:blipFill>
            <a:blip r:embed="rId6"/>
            <a:stretch>
              <a:fillRect/>
            </a:stretch>
          </p:blipFill>
          <p:spPr>
            <a:xfrm>
              <a:off x="5539087" y="3545101"/>
              <a:ext cx="3451064" cy="613473"/>
            </a:xfrm>
            <a:prstGeom prst="rect">
              <a:avLst/>
            </a:prstGeom>
          </p:spPr>
        </p:pic>
      </p:grpSp>
    </p:spTree>
    <p:extLst>
      <p:ext uri="{BB962C8B-B14F-4D97-AF65-F5344CB8AC3E}">
        <p14:creationId xmlns:p14="http://schemas.microsoft.com/office/powerpoint/2010/main" val="332435665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3">
            <a:extLst>
              <a:ext uri="{FF2B5EF4-FFF2-40B4-BE49-F238E27FC236}">
                <a16:creationId xmlns:a16="http://schemas.microsoft.com/office/drawing/2014/main" id="{5AE4498C-D467-4B6C-84A1-646F622D9ECC}"/>
              </a:ext>
            </a:extLst>
          </p:cNvPr>
          <p:cNvSpPr txBox="1">
            <a:spLocks/>
          </p:cNvSpPr>
          <p:nvPr/>
        </p:nvSpPr>
        <p:spPr>
          <a:xfrm>
            <a:off x="0" y="0"/>
            <a:ext cx="9144000" cy="817721"/>
          </a:xfrm>
          <a:prstGeom prst="rect">
            <a:avLst/>
          </a:prstGeom>
        </p:spPr>
        <p:txBody>
          <a:bodyPr vert="horz" lIns="91440" tIns="144000" rIns="91440" bIns="45720" rtlCol="0" anchor="ctr">
            <a:noAutofit/>
          </a:bodyPr>
          <a:lstStyle>
            <a:lvl1pPr algn="ctr" defTabSz="914400" rtl="0" eaLnBrk="1" latinLnBrk="0" hangingPunct="1">
              <a:lnSpc>
                <a:spcPct val="90000"/>
              </a:lnSpc>
              <a:spcBef>
                <a:spcPct val="0"/>
              </a:spcBef>
              <a:buNone/>
              <a:defRPr sz="3600" kern="1200">
                <a:solidFill>
                  <a:srgbClr val="C00000"/>
                </a:solidFill>
                <a:latin typeface="+mj-lt"/>
                <a:ea typeface="+mj-ea"/>
                <a:cs typeface="+mj-cs"/>
              </a:defRPr>
            </a:lvl1pPr>
          </a:lstStyle>
          <a:p>
            <a:endParaRPr lang="zh-CN" altLang="en-US"/>
          </a:p>
        </p:txBody>
      </p:sp>
      <p:sp>
        <p:nvSpPr>
          <p:cNvPr id="13" name="标题 1">
            <a:extLst>
              <a:ext uri="{FF2B5EF4-FFF2-40B4-BE49-F238E27FC236}">
                <a16:creationId xmlns:a16="http://schemas.microsoft.com/office/drawing/2014/main" id="{60FE5641-D8E9-436E-88E3-D0E72DA7FAED}"/>
              </a:ext>
            </a:extLst>
          </p:cNvPr>
          <p:cNvSpPr>
            <a:spLocks noGrp="1"/>
          </p:cNvSpPr>
          <p:nvPr>
            <p:ph type="title"/>
          </p:nvPr>
        </p:nvSpPr>
        <p:spPr>
          <a:xfrm>
            <a:off x="0" y="4763"/>
            <a:ext cx="9144000" cy="817562"/>
          </a:xfrm>
        </p:spPr>
        <p:txBody>
          <a:bodyPr/>
          <a:lstStyle/>
          <a:p>
            <a:pPr marL="0" defTabSz="914400" fontAlgn="base">
              <a:spcAft>
                <a:spcPct val="0"/>
              </a:spcAft>
              <a:defRPr/>
            </a:pPr>
            <a:r>
              <a:rPr lang="zh-CN" altLang="en-US" sz="2400" dirty="0">
                <a:latin typeface="Times New Roman" panose="02020603050405020304" pitchFamily="18" charset="0"/>
                <a:cs typeface="Times New Roman" panose="02020603050405020304" pitchFamily="18" charset="0"/>
              </a:rPr>
              <a:t>线性区别分析：</a:t>
            </a:r>
            <a:r>
              <a:rPr lang="zh-CN" altLang="en-US" sz="2400" kern="0" dirty="0">
                <a:solidFill>
                  <a:srgbClr val="0070C0"/>
                </a:solidFill>
                <a:latin typeface="Times New Roman" pitchFamily="18" charset="0"/>
                <a:cs typeface="Times New Roman" pitchFamily="18" charset="0"/>
              </a:rPr>
              <a:t>多分类问题</a:t>
            </a:r>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80A72493-0F5C-45B4-9B57-E896129CF856}"/>
                  </a:ext>
                </a:extLst>
              </p:cNvPr>
              <p:cNvSpPr txBox="1"/>
              <p:nvPr/>
            </p:nvSpPr>
            <p:spPr>
              <a:xfrm>
                <a:off x="782391" y="1053667"/>
                <a:ext cx="7579217" cy="870751"/>
              </a:xfrm>
              <a:prstGeom prst="rect">
                <a:avLst/>
              </a:prstGeom>
              <a:noFill/>
            </p:spPr>
            <p:txBody>
              <a:bodyPr wrap="square">
                <a:spAutoFit/>
              </a:bodyPr>
              <a:lstStyle/>
              <a:p>
                <a:pPr indent="266700" algn="just">
                  <a:lnSpc>
                    <a:spcPct val="150000"/>
                  </a:lnSpc>
                  <a:spcBef>
                    <a:spcPts val="1000"/>
                  </a:spcBef>
                  <a:spcAft>
                    <a:spcPts val="300"/>
                  </a:spcAft>
                </a:pPr>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假设</a:t>
                </a:r>
                <a14:m>
                  <m:oMath xmlns:m="http://schemas.openxmlformats.org/officeDocument/2006/math">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𝑛</m:t>
                    </m:r>
                  </m:oMath>
                </a14:m>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个原始高维数据所构成的类别种类为</a:t>
                </a:r>
                <a14:m>
                  <m:oMath xmlns:m="http://schemas.openxmlformats.org/officeDocument/2006/math">
                    <m:r>
                      <m:rPr>
                        <m:sty m:val="p"/>
                      </m:rPr>
                      <a:rPr lang="en-US" altLang="zh-CN" sz="1800">
                        <a:effectLst/>
                        <a:latin typeface="Cambria Math" panose="02040503050406030204" pitchFamily="18" charset="0"/>
                        <a:ea typeface="楷体" panose="02010609060101010101" pitchFamily="49" charset="-122"/>
                        <a:cs typeface="Times New Roman" panose="02020603050405020304" pitchFamily="18" charset="0"/>
                      </a:rPr>
                      <m:t>K</m:t>
                    </m:r>
                  </m:oMath>
                </a14:m>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、每个原始数据被投影映射到低维空间中的维度为</a:t>
                </a:r>
                <a14:m>
                  <m:oMath xmlns:m="http://schemas.openxmlformats.org/officeDocument/2006/math">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𝑟</m:t>
                    </m:r>
                  </m:oMath>
                </a14:m>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a:t>
                </a:r>
                <a:endParaRPr lang="zh-CN" altLang="zh-CN" sz="1800" dirty="0">
                  <a:effectLst/>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xmlns="">
          <p:sp>
            <p:nvSpPr>
              <p:cNvPr id="5" name="文本框 4">
                <a:extLst>
                  <a:ext uri="{FF2B5EF4-FFF2-40B4-BE49-F238E27FC236}">
                    <a16:creationId xmlns:a16="http://schemas.microsoft.com/office/drawing/2014/main" id="{80A72493-0F5C-45B4-9B57-E896129CF856}"/>
                  </a:ext>
                </a:extLst>
              </p:cNvPr>
              <p:cNvSpPr txBox="1">
                <a:spLocks noRot="1" noChangeAspect="1" noMove="1" noResize="1" noEditPoints="1" noAdjustHandles="1" noChangeArrowheads="1" noChangeShapeType="1" noTextEdit="1"/>
              </p:cNvSpPr>
              <p:nvPr/>
            </p:nvSpPr>
            <p:spPr>
              <a:xfrm>
                <a:off x="782391" y="1053667"/>
                <a:ext cx="7579217" cy="870751"/>
              </a:xfrm>
              <a:prstGeom prst="rect">
                <a:avLst/>
              </a:prstGeom>
              <a:blipFill>
                <a:blip r:embed="rId2"/>
                <a:stretch>
                  <a:fillRect l="-643" r="-643" b="-839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1ADFFA1B-5CC1-4487-86B9-37DBB25F19A3}"/>
                  </a:ext>
                </a:extLst>
              </p:cNvPr>
              <p:cNvSpPr txBox="1"/>
              <p:nvPr/>
            </p:nvSpPr>
            <p:spPr>
              <a:xfrm>
                <a:off x="782390" y="1924418"/>
                <a:ext cx="7579217" cy="3055580"/>
              </a:xfrm>
              <a:prstGeom prst="rect">
                <a:avLst/>
              </a:prstGeom>
              <a:noFill/>
            </p:spPr>
            <p:txBody>
              <a:bodyPr wrap="square">
                <a:spAutoFit/>
              </a:bodyPr>
              <a:lstStyle/>
              <a:p>
                <a:pPr indent="266700" algn="just">
                  <a:lnSpc>
                    <a:spcPct val="150000"/>
                  </a:lnSpc>
                  <a:spcBef>
                    <a:spcPts val="1000"/>
                  </a:spcBef>
                  <a:spcAft>
                    <a:spcPts val="300"/>
                  </a:spcAft>
                </a:pPr>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令投影矩阵</a:t>
                </a:r>
                <a14:m>
                  <m:oMath xmlns:m="http://schemas.openxmlformats.org/officeDocument/2006/math">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𝑾</m:t>
                    </m:r>
                    <m:r>
                      <a:rPr lang="en-US" altLang="zh-CN" sz="1800" b="1">
                        <a:effectLst/>
                        <a:latin typeface="Cambria Math" panose="02040503050406030204" pitchFamily="18" charset="0"/>
                        <a:ea typeface="楷体" panose="02010609060101010101" pitchFamily="49" charset="-122"/>
                        <a:cs typeface="Times New Roman" panose="02020603050405020304" pitchFamily="18" charset="0"/>
                      </a:rPr>
                      <m:t>=</m:t>
                    </m:r>
                    <m:d>
                      <m:d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𝒘</m:t>
                            </m:r>
                          </m:e>
                          <m:sub>
                            <m:r>
                              <a:rPr lang="en-US" altLang="zh-CN" sz="1800">
                                <a:effectLst/>
                                <a:latin typeface="Cambria Math" panose="02040503050406030204" pitchFamily="18" charset="0"/>
                                <a:ea typeface="楷体" panose="02010609060101010101" pitchFamily="49" charset="-122"/>
                                <a:cs typeface="Times New Roman" panose="02020603050405020304" pitchFamily="18" charset="0"/>
                              </a:rPr>
                              <m:t>1</m:t>
                            </m:r>
                          </m:sub>
                        </m:sSub>
                        <m:r>
                          <a:rPr lang="en-US" altLang="zh-CN" sz="1800">
                            <a:effectLst/>
                            <a:latin typeface="Cambria Math" panose="02040503050406030204" pitchFamily="18" charset="0"/>
                            <a:ea typeface="楷体" panose="02010609060101010101" pitchFamily="49" charset="-122"/>
                            <a:cs typeface="Times New Roman" panose="02020603050405020304" pitchFamily="18" charset="0"/>
                          </a:rPr>
                          <m:t>,</m:t>
                        </m:r>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𝒘</m:t>
                            </m:r>
                          </m:e>
                          <m:sub>
                            <m:r>
                              <a:rPr lang="en-US" altLang="zh-CN" sz="1800">
                                <a:effectLst/>
                                <a:latin typeface="Cambria Math" panose="02040503050406030204" pitchFamily="18" charset="0"/>
                                <a:ea typeface="楷体" panose="02010609060101010101" pitchFamily="49" charset="-122"/>
                                <a:cs typeface="Times New Roman" panose="02020603050405020304" pitchFamily="18" charset="0"/>
                              </a:rPr>
                              <m:t>2</m:t>
                            </m:r>
                          </m:sub>
                        </m:sSub>
                        <m:r>
                          <a:rPr lang="en-US" altLang="zh-CN" sz="1800">
                            <a:effectLst/>
                            <a:latin typeface="Cambria Math" panose="02040503050406030204" pitchFamily="18" charset="0"/>
                            <a:ea typeface="楷体" panose="02010609060101010101" pitchFamily="49" charset="-122"/>
                            <a:cs typeface="Times New Roman" panose="02020603050405020304" pitchFamily="18" charset="0"/>
                          </a:rPr>
                          <m:t>,…,</m:t>
                        </m:r>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𝒘</m:t>
                            </m:r>
                          </m:e>
                          <m: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𝑟</m:t>
                            </m:r>
                          </m:sub>
                        </m:sSub>
                      </m:e>
                    </m:d>
                  </m:oMath>
                </a14:m>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，可知</a:t>
                </a:r>
                <a14:m>
                  <m:oMath xmlns:m="http://schemas.openxmlformats.org/officeDocument/2006/math">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𝑾</m:t>
                    </m:r>
                  </m:oMath>
                </a14:m>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是一个</a:t>
                </a:r>
                <a14:m>
                  <m:oMath xmlns:m="http://schemas.openxmlformats.org/officeDocument/2006/math">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𝑛</m:t>
                    </m:r>
                    <m:r>
                      <a:rPr lang="en-US" altLang="zh-CN" sz="1800">
                        <a:effectLst/>
                        <a:latin typeface="Cambria Math" panose="02040503050406030204" pitchFamily="18" charset="0"/>
                        <a:ea typeface="楷体" panose="02010609060101010101" pitchFamily="49" charset="-122"/>
                        <a:cs typeface="Times New Roman" panose="02020603050405020304" pitchFamily="18" charset="0"/>
                      </a:rPr>
                      <m:t>×</m:t>
                    </m:r>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𝑟</m:t>
                    </m:r>
                  </m:oMath>
                </a14:m>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矩阵。于是，</a:t>
                </a:r>
                <a14:m>
                  <m:oMath xmlns:m="http://schemas.openxmlformats.org/officeDocument/2006/math">
                    <m:r>
                      <a:rPr lang="zh-CN" altLang="zh-CN" sz="1800">
                        <a:effectLst/>
                        <a:latin typeface="Cambria Math" panose="02040503050406030204" pitchFamily="18" charset="0"/>
                        <a:ea typeface="Cambria Math" panose="02040503050406030204" pitchFamily="18" charset="0"/>
                        <a:cs typeface="Times New Roman" panose="02020603050405020304" pitchFamily="18" charset="0"/>
                      </a:rPr>
                      <m:t> </m:t>
                    </m:r>
                    <m:sSup>
                      <m:sSup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𝑾</m:t>
                        </m:r>
                      </m:e>
                      <m:sup>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𝑇</m:t>
                        </m:r>
                      </m:sup>
                    </m:sSup>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𝒎</m:t>
                        </m:r>
                      </m:e>
                      <m: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𝑖</m:t>
                        </m:r>
                      </m:sub>
                    </m:sSub>
                  </m:oMath>
                </a14:m>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为第</a:t>
                </a:r>
                <a14:m>
                  <m:oMath xmlns:m="http://schemas.openxmlformats.org/officeDocument/2006/math">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𝑖</m:t>
                    </m:r>
                  </m:oMath>
                </a14:m>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类样本数据中心在低维空间的投影结果，</a:t>
                </a:r>
                <a14:m>
                  <m:oMath xmlns:m="http://schemas.openxmlformats.org/officeDocument/2006/math">
                    <m:sSup>
                      <m:sSup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𝑾</m:t>
                        </m:r>
                      </m:e>
                      <m:sup>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𝑇</m:t>
                        </m:r>
                      </m:sup>
                    </m:sSup>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𝛴</m:t>
                        </m:r>
                      </m:e>
                      <m: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𝑖</m:t>
                        </m:r>
                      </m:sub>
                    </m:sSub>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𝑾</m:t>
                    </m:r>
                  </m:oMath>
                </a14:m>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为第</a:t>
                </a:r>
                <a14:m>
                  <m:oMath xmlns:m="http://schemas.openxmlformats.org/officeDocument/2006/math">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𝑖</m:t>
                    </m:r>
                  </m:oMath>
                </a14:m>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类样本数据协方差在低维空间的投影结果。</a:t>
                </a:r>
                <a:endParaRPr lang="zh-CN" altLang="zh-CN" sz="1800" dirty="0">
                  <a:effectLst/>
                  <a:latin typeface="Times New Roman" panose="02020603050405020304" pitchFamily="18" charset="0"/>
                  <a:ea typeface="华文楷体" panose="02010600040101010101" pitchFamily="2" charset="-122"/>
                  <a:cs typeface="Times New Roman" panose="02020603050405020304" pitchFamily="18" charset="0"/>
                </a:endParaRPr>
              </a:p>
              <a:p>
                <a:pPr indent="266700" algn="just">
                  <a:lnSpc>
                    <a:spcPct val="150000"/>
                  </a:lnSpc>
                  <a:spcBef>
                    <a:spcPts val="1000"/>
                  </a:spcBef>
                  <a:spcAft>
                    <a:spcPts val="300"/>
                  </a:spcAft>
                </a:pPr>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类内散度矩阵</a:t>
                </a:r>
                <a14:m>
                  <m:oMath xmlns:m="http://schemas.openxmlformats.org/officeDocument/2006/math">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𝑺</m:t>
                        </m:r>
                      </m:e>
                      <m: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𝑤</m:t>
                        </m:r>
                      </m:sub>
                    </m:sSub>
                  </m:oMath>
                </a14:m>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重新定义如下：</a:t>
                </a:r>
                <a:endParaRPr lang="zh-CN" altLang="zh-CN" sz="1800" dirty="0">
                  <a:effectLst/>
                  <a:latin typeface="Times New Roman" panose="02020603050405020304" pitchFamily="18" charset="0"/>
                  <a:ea typeface="华文楷体" panose="02010600040101010101" pitchFamily="2" charset="-122"/>
                  <a:cs typeface="Times New Roman" panose="02020603050405020304" pitchFamily="18" charset="0"/>
                </a:endParaRPr>
              </a:p>
              <a:p>
                <a:pPr indent="266700" algn="ctr">
                  <a:lnSpc>
                    <a:spcPct val="150000"/>
                  </a:lnSpc>
                  <a:spcBef>
                    <a:spcPts val="1000"/>
                  </a:spcBef>
                  <a:spcAft>
                    <a:spcPts val="300"/>
                  </a:spcAft>
                </a:pPr>
                <a14:m>
                  <m:oMath xmlns:m="http://schemas.openxmlformats.org/officeDocument/2006/math">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𝑺</m:t>
                        </m:r>
                      </m:e>
                      <m: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𝑤</m:t>
                        </m:r>
                      </m:sub>
                    </m:s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m:t>
                    </m:r>
                    <m:nary>
                      <m:naryPr>
                        <m:chr m:val="∑"/>
                        <m:limLoc m:val="undOv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𝑖</m:t>
                        </m:r>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=1</m:t>
                        </m:r>
                      </m:sub>
                      <m:sup>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𝐾</m:t>
                        </m:r>
                      </m:sup>
                      <m:e>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𝛴</m:t>
                            </m:r>
                          </m:e>
                          <m: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𝑖</m:t>
                            </m:r>
                          </m:sub>
                        </m:sSub>
                      </m:e>
                    </m:nary>
                  </m:oMath>
                </a14:m>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，其中</a:t>
                </a:r>
                <a14:m>
                  <m:oMath xmlns:m="http://schemas.openxmlformats.org/officeDocument/2006/math">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𝛴</m:t>
                        </m:r>
                      </m:e>
                      <m: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𝑖</m:t>
                        </m:r>
                      </m:sub>
                    </m:s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m:t>
                    </m:r>
                    <m:nary>
                      <m:naryPr>
                        <m:chr m:val="∑"/>
                        <m:limLoc m:val="undOvr"/>
                        <m:supHide m:val="on"/>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𝒙</m:t>
                        </m:r>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m:t>
                        </m:r>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𝑐𝑙𝑎𝑠𝑠</m:t>
                        </m:r>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 </m:t>
                        </m:r>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𝑖</m:t>
                        </m:r>
                      </m:sub>
                      <m:sup/>
                      <m:e>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m:t>
                        </m:r>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𝒙</m:t>
                        </m:r>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m:t>
                        </m:r>
                        <m:sSub>
                          <m:sSubPr>
                            <m:ctrlPr>
                              <a:rPr lang="zh-CN" altLang="zh-CN" sz="1800" b="1"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𝒎</m:t>
                            </m:r>
                          </m:e>
                          <m:sub>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𝒊</m:t>
                            </m:r>
                          </m:sub>
                        </m:s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m:t>
                        </m:r>
                        <m:sSup>
                          <m:sSup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m:t>
                            </m:r>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𝒙</m:t>
                            </m:r>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m:t>
                            </m:r>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𝒎</m:t>
                                </m:r>
                              </m:e>
                              <m: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𝑖</m:t>
                                </m:r>
                              </m:sub>
                            </m:s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m:t>
                            </m:r>
                          </m:e>
                          <m:sup>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𝑇</m:t>
                            </m:r>
                          </m:sup>
                        </m:sSup>
                      </m:e>
                    </m:nary>
                  </m:oMath>
                </a14:m>
                <a:endParaRPr lang="zh-CN" altLang="zh-CN" sz="1800" dirty="0">
                  <a:effectLst/>
                  <a:latin typeface="Times New Roman" panose="02020603050405020304" pitchFamily="18" charset="0"/>
                  <a:ea typeface="华文楷体" panose="02010600040101010101" pitchFamily="2" charset="-122"/>
                  <a:cs typeface="Times New Roman" panose="02020603050405020304" pitchFamily="18" charset="0"/>
                </a:endParaRPr>
              </a:p>
              <a:p>
                <a:pPr indent="266700" algn="l">
                  <a:lnSpc>
                    <a:spcPct val="150000"/>
                  </a:lnSpc>
                  <a:spcBef>
                    <a:spcPts val="1000"/>
                  </a:spcBef>
                  <a:spcAft>
                    <a:spcPts val="300"/>
                  </a:spcAft>
                </a:pPr>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在上式中，</a:t>
                </a:r>
                <a14:m>
                  <m:oMath xmlns:m="http://schemas.openxmlformats.org/officeDocument/2006/math">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𝒎</m:t>
                        </m:r>
                      </m:e>
                      <m: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𝑖</m:t>
                        </m:r>
                      </m:sub>
                    </m:sSub>
                  </m:oMath>
                </a14:m>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是第</a:t>
                </a:r>
                <a14:m>
                  <m:oMath xmlns:m="http://schemas.openxmlformats.org/officeDocument/2006/math">
                    <m:r>
                      <a:rPr lang="en-US" altLang="zh-CN" sz="1800" i="1">
                        <a:effectLst/>
                        <a:latin typeface="Cambria Math" panose="02040503050406030204" pitchFamily="18" charset="0"/>
                        <a:ea typeface="Cambria Math" panose="02040503050406030204" pitchFamily="18" charset="0"/>
                        <a:cs typeface="Times New Roman" panose="02020603050405020304" pitchFamily="18" charset="0"/>
                      </a:rPr>
                      <m:t>𝑖</m:t>
                    </m:r>
                  </m:oMath>
                </a14:m>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个类别中所包含样本数据的均值。</a:t>
                </a:r>
                <a:endParaRPr lang="zh-CN" altLang="zh-CN" sz="1800" dirty="0">
                  <a:effectLst/>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xmlns="">
          <p:sp>
            <p:nvSpPr>
              <p:cNvPr id="7" name="文本框 6">
                <a:extLst>
                  <a:ext uri="{FF2B5EF4-FFF2-40B4-BE49-F238E27FC236}">
                    <a16:creationId xmlns:a16="http://schemas.microsoft.com/office/drawing/2014/main" id="{1ADFFA1B-5CC1-4487-86B9-37DBB25F19A3}"/>
                  </a:ext>
                </a:extLst>
              </p:cNvPr>
              <p:cNvSpPr txBox="1">
                <a:spLocks noRot="1" noChangeAspect="1" noMove="1" noResize="1" noEditPoints="1" noAdjustHandles="1" noChangeArrowheads="1" noChangeShapeType="1" noTextEdit="1"/>
              </p:cNvSpPr>
              <p:nvPr/>
            </p:nvSpPr>
            <p:spPr>
              <a:xfrm>
                <a:off x="782390" y="1924418"/>
                <a:ext cx="7579217" cy="3055580"/>
              </a:xfrm>
              <a:prstGeom prst="rect">
                <a:avLst/>
              </a:prstGeom>
              <a:blipFill>
                <a:blip r:embed="rId3"/>
                <a:stretch>
                  <a:fillRect l="-643" r="-643" b="-299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65B8046D-C909-4BC8-9AA6-CE73C8B7465F}"/>
                  </a:ext>
                </a:extLst>
              </p:cNvPr>
              <p:cNvSpPr txBox="1"/>
              <p:nvPr/>
            </p:nvSpPr>
            <p:spPr>
              <a:xfrm>
                <a:off x="782389" y="4979998"/>
                <a:ext cx="7382817" cy="1040285"/>
              </a:xfrm>
              <a:prstGeom prst="rect">
                <a:avLst/>
              </a:prstGeom>
              <a:noFill/>
            </p:spPr>
            <p:txBody>
              <a:bodyPr wrap="square">
                <a:spAutoFit/>
              </a:bodyPr>
              <a:lstStyle/>
              <a:p>
                <a:pPr indent="266700" algn="just">
                  <a:lnSpc>
                    <a:spcPct val="150000"/>
                  </a:lnSpc>
                  <a:spcBef>
                    <a:spcPts val="1000"/>
                  </a:spcBef>
                  <a:spcAft>
                    <a:spcPts val="300"/>
                  </a:spcAft>
                </a:pPr>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类间散度矩阵</a:t>
                </a:r>
                <a14:m>
                  <m:oMath xmlns:m="http://schemas.openxmlformats.org/officeDocument/2006/math">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𝐒</m:t>
                        </m:r>
                      </m:e>
                      <m: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𝑏</m:t>
                        </m:r>
                      </m:sub>
                    </m:sSub>
                  </m:oMath>
                </a14:m>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重新定义如下：</a:t>
                </a:r>
                <a:endParaRPr lang="en-US" altLang="zh-CN" sz="1800" dirty="0">
                  <a:effectLst/>
                  <a:latin typeface="Times New Roman" panose="02020603050405020304" pitchFamily="18" charset="0"/>
                  <a:ea typeface="楷体" panose="02010609060101010101" pitchFamily="49" charset="-122"/>
                  <a:cs typeface="Times New Roman" panose="02020603050405020304" pitchFamily="18" charset="0"/>
                </a:endParaRPr>
              </a:p>
              <a:p>
                <a:pPr indent="266700" algn="just">
                  <a:lnSpc>
                    <a:spcPct val="150000"/>
                  </a:lnSpc>
                  <a:spcBef>
                    <a:spcPts val="1000"/>
                  </a:spcBef>
                  <a:spcAft>
                    <a:spcPts val="300"/>
                  </a:spcAft>
                </a:pPr>
                <a:endParaRPr lang="zh-CN" altLang="zh-CN" sz="1800" dirty="0">
                  <a:effectLst/>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xmlns="">
          <p:sp>
            <p:nvSpPr>
              <p:cNvPr id="9" name="文本框 8">
                <a:extLst>
                  <a:ext uri="{FF2B5EF4-FFF2-40B4-BE49-F238E27FC236}">
                    <a16:creationId xmlns:a16="http://schemas.microsoft.com/office/drawing/2014/main" id="{65B8046D-C909-4BC8-9AA6-CE73C8B7465F}"/>
                  </a:ext>
                </a:extLst>
              </p:cNvPr>
              <p:cNvSpPr txBox="1">
                <a:spLocks noRot="1" noChangeAspect="1" noMove="1" noResize="1" noEditPoints="1" noAdjustHandles="1" noChangeArrowheads="1" noChangeShapeType="1" noTextEdit="1"/>
              </p:cNvSpPr>
              <p:nvPr/>
            </p:nvSpPr>
            <p:spPr>
              <a:xfrm>
                <a:off x="782389" y="4979998"/>
                <a:ext cx="7382817" cy="1040285"/>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2F3733F2-26B7-4CD4-B905-2B3A5ED934F7}"/>
                  </a:ext>
                </a:extLst>
              </p:cNvPr>
              <p:cNvSpPr txBox="1"/>
              <p:nvPr/>
            </p:nvSpPr>
            <p:spPr>
              <a:xfrm>
                <a:off x="2187797" y="5500140"/>
                <a:ext cx="4572000" cy="87126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zh-CN" sz="1800" i="1" smtClean="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𝑺</m:t>
                          </m:r>
                        </m:e>
                        <m: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𝑏</m:t>
                          </m:r>
                        </m:sub>
                      </m:s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m:t>
                      </m:r>
                      <m:nary>
                        <m:naryPr>
                          <m:chr m:val="∑"/>
                          <m:limLoc m:val="undOv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𝑖</m:t>
                          </m:r>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=1</m:t>
                          </m:r>
                        </m:sub>
                        <m:sup>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𝐾</m:t>
                          </m:r>
                        </m:sup>
                        <m:e>
                          <m:f>
                            <m:f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fPr>
                            <m:num>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𝑁</m:t>
                                  </m:r>
                                </m:e>
                                <m: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𝑖</m:t>
                                  </m:r>
                                </m:sub>
                              </m:sSub>
                            </m:num>
                            <m:den>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𝑁</m:t>
                              </m:r>
                            </m:den>
                          </m:f>
                          <m:d>
                            <m:d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𝒎</m:t>
                                  </m:r>
                                </m:e>
                                <m: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𝑖</m:t>
                                  </m:r>
                                </m:sub>
                              </m:s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m:t>
                              </m:r>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𝒎</m:t>
                              </m:r>
                            </m:e>
                          </m:d>
                          <m:sSup>
                            <m:sSup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pPr>
                            <m:e>
                              <m:d>
                                <m:d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𝒎</m:t>
                                      </m:r>
                                    </m:e>
                                    <m: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𝑖</m:t>
                                      </m:r>
                                    </m:sub>
                                  </m:s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m:t>
                                  </m:r>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𝒎</m:t>
                                  </m:r>
                                </m:e>
                              </m:d>
                            </m:e>
                            <m:sup>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𝑇</m:t>
                              </m:r>
                            </m:sup>
                          </m:sSup>
                        </m:e>
                      </m:nary>
                    </m:oMath>
                  </m:oMathPara>
                </a14:m>
                <a:endParaRPr lang="zh-CN" altLang="en-US" dirty="0"/>
              </a:p>
            </p:txBody>
          </p:sp>
        </mc:Choice>
        <mc:Fallback xmlns="">
          <p:sp>
            <p:nvSpPr>
              <p:cNvPr id="12" name="文本框 11">
                <a:extLst>
                  <a:ext uri="{FF2B5EF4-FFF2-40B4-BE49-F238E27FC236}">
                    <a16:creationId xmlns:a16="http://schemas.microsoft.com/office/drawing/2014/main" id="{2F3733F2-26B7-4CD4-B905-2B3A5ED934F7}"/>
                  </a:ext>
                </a:extLst>
              </p:cNvPr>
              <p:cNvSpPr txBox="1">
                <a:spLocks noRot="1" noChangeAspect="1" noMove="1" noResize="1" noEditPoints="1" noAdjustHandles="1" noChangeArrowheads="1" noChangeShapeType="1" noTextEdit="1"/>
              </p:cNvSpPr>
              <p:nvPr/>
            </p:nvSpPr>
            <p:spPr>
              <a:xfrm>
                <a:off x="2187797" y="5500140"/>
                <a:ext cx="4572000" cy="871264"/>
              </a:xfrm>
              <a:prstGeom prst="rect">
                <a:avLst/>
              </a:prstGeom>
              <a:blipFill>
                <a:blip r:embed="rId5"/>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21102654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3">
            <a:extLst>
              <a:ext uri="{FF2B5EF4-FFF2-40B4-BE49-F238E27FC236}">
                <a16:creationId xmlns:a16="http://schemas.microsoft.com/office/drawing/2014/main" id="{5AE4498C-D467-4B6C-84A1-646F622D9ECC}"/>
              </a:ext>
            </a:extLst>
          </p:cNvPr>
          <p:cNvSpPr txBox="1">
            <a:spLocks/>
          </p:cNvSpPr>
          <p:nvPr/>
        </p:nvSpPr>
        <p:spPr>
          <a:xfrm>
            <a:off x="0" y="0"/>
            <a:ext cx="9144000" cy="817721"/>
          </a:xfrm>
          <a:prstGeom prst="rect">
            <a:avLst/>
          </a:prstGeom>
        </p:spPr>
        <p:txBody>
          <a:bodyPr vert="horz" lIns="91440" tIns="144000" rIns="91440" bIns="45720" rtlCol="0" anchor="ctr">
            <a:noAutofit/>
          </a:bodyPr>
          <a:lstStyle>
            <a:lvl1pPr algn="ctr" defTabSz="914400" rtl="0" eaLnBrk="1" latinLnBrk="0" hangingPunct="1">
              <a:lnSpc>
                <a:spcPct val="90000"/>
              </a:lnSpc>
              <a:spcBef>
                <a:spcPct val="0"/>
              </a:spcBef>
              <a:buNone/>
              <a:defRPr sz="3600" kern="1200">
                <a:solidFill>
                  <a:srgbClr val="C00000"/>
                </a:solidFill>
                <a:latin typeface="+mj-lt"/>
                <a:ea typeface="+mj-ea"/>
                <a:cs typeface="+mj-cs"/>
              </a:defRPr>
            </a:lvl1pPr>
          </a:lstStyle>
          <a:p>
            <a:endParaRPr lang="zh-CN" altLang="en-US"/>
          </a:p>
        </p:txBody>
      </p:sp>
      <p:sp>
        <p:nvSpPr>
          <p:cNvPr id="13" name="标题 1">
            <a:extLst>
              <a:ext uri="{FF2B5EF4-FFF2-40B4-BE49-F238E27FC236}">
                <a16:creationId xmlns:a16="http://schemas.microsoft.com/office/drawing/2014/main" id="{60FE5641-D8E9-436E-88E3-D0E72DA7FAED}"/>
              </a:ext>
            </a:extLst>
          </p:cNvPr>
          <p:cNvSpPr>
            <a:spLocks noGrp="1"/>
          </p:cNvSpPr>
          <p:nvPr>
            <p:ph type="title"/>
          </p:nvPr>
        </p:nvSpPr>
        <p:spPr>
          <a:xfrm>
            <a:off x="0" y="4763"/>
            <a:ext cx="9144000" cy="817562"/>
          </a:xfrm>
        </p:spPr>
        <p:txBody>
          <a:bodyPr/>
          <a:lstStyle/>
          <a:p>
            <a:pPr marL="0" defTabSz="914400" fontAlgn="base">
              <a:spcAft>
                <a:spcPct val="0"/>
              </a:spcAft>
              <a:defRPr/>
            </a:pPr>
            <a:r>
              <a:rPr lang="zh-CN" altLang="en-US" sz="2400" dirty="0">
                <a:latin typeface="Times New Roman" panose="02020603050405020304" pitchFamily="18" charset="0"/>
                <a:cs typeface="Times New Roman" panose="02020603050405020304" pitchFamily="18" charset="0"/>
              </a:rPr>
              <a:t>线性区别分析：</a:t>
            </a:r>
            <a:r>
              <a:rPr lang="zh-CN" altLang="en-US" sz="2400" kern="0" dirty="0">
                <a:solidFill>
                  <a:srgbClr val="0070C0"/>
                </a:solidFill>
                <a:latin typeface="Times New Roman" pitchFamily="18" charset="0"/>
                <a:cs typeface="Times New Roman" pitchFamily="18" charset="0"/>
              </a:rPr>
              <a:t>多分类问题</a:t>
            </a:r>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FE964556-C366-4DC0-BDBB-8438775B78FD}"/>
                  </a:ext>
                </a:extLst>
              </p:cNvPr>
              <p:cNvSpPr txBox="1"/>
              <p:nvPr/>
            </p:nvSpPr>
            <p:spPr>
              <a:xfrm>
                <a:off x="437881" y="994661"/>
                <a:ext cx="8384147" cy="5124544"/>
              </a:xfrm>
              <a:prstGeom prst="rect">
                <a:avLst/>
              </a:prstGeom>
              <a:noFill/>
            </p:spPr>
            <p:txBody>
              <a:bodyPr wrap="square">
                <a:spAutoFit/>
              </a:bodyPr>
              <a:lstStyle/>
              <a:p>
                <a:pPr indent="266700" algn="just">
                  <a:lnSpc>
                    <a:spcPct val="150000"/>
                  </a:lnSpc>
                  <a:spcBef>
                    <a:spcPts val="1000"/>
                  </a:spcBef>
                  <a:spcAft>
                    <a:spcPts val="300"/>
                  </a:spcAft>
                </a:pPr>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将多类</a:t>
                </a:r>
                <a:r>
                  <a:rPr lang="en-US" altLang="zh-CN" sz="1800" dirty="0">
                    <a:effectLst/>
                    <a:latin typeface="Times New Roman" panose="02020603050405020304" pitchFamily="18" charset="0"/>
                    <a:ea typeface="楷体" panose="02010609060101010101" pitchFamily="49" charset="-122"/>
                    <a:cs typeface="Times New Roman" panose="02020603050405020304" pitchFamily="18" charset="0"/>
                  </a:rPr>
                  <a:t>LDA</a:t>
                </a:r>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映射投影方向的优化目标</a:t>
                </a:r>
                <a14:m>
                  <m:oMath xmlns:m="http://schemas.openxmlformats.org/officeDocument/2006/math">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𝐽</m:t>
                    </m:r>
                    <m:d>
                      <m:d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𝑾</m:t>
                        </m:r>
                      </m:e>
                    </m:d>
                  </m:oMath>
                </a14:m>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改为：</a:t>
                </a:r>
                <a:endParaRPr lang="zh-CN" altLang="zh-CN" sz="1800" dirty="0">
                  <a:effectLst/>
                  <a:latin typeface="Times New Roman" panose="02020603050405020304" pitchFamily="18" charset="0"/>
                  <a:ea typeface="华文楷体" panose="02010600040101010101" pitchFamily="2" charset="-122"/>
                  <a:cs typeface="Times New Roman" panose="02020603050405020304" pitchFamily="18" charset="0"/>
                </a:endParaRPr>
              </a:p>
              <a:p>
                <a:pPr indent="266700" algn="just">
                  <a:lnSpc>
                    <a:spcPct val="150000"/>
                  </a:lnSpc>
                  <a:spcBef>
                    <a:spcPts val="1000"/>
                  </a:spcBef>
                  <a:spcAft>
                    <a:spcPts val="300"/>
                  </a:spcAft>
                </a:pPr>
                <a14:m>
                  <m:oMathPara xmlns:m="http://schemas.openxmlformats.org/officeDocument/2006/math">
                    <m:oMathParaPr>
                      <m:jc m:val="centerGroup"/>
                    </m:oMathParaPr>
                    <m:oMath xmlns:m="http://schemas.openxmlformats.org/officeDocument/2006/math">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𝐽</m:t>
                      </m:r>
                      <m:d>
                        <m:d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𝑾</m:t>
                          </m:r>
                        </m:e>
                      </m:d>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m:t>
                      </m:r>
                      <m:f>
                        <m:f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fPr>
                        <m:num>
                          <m:nary>
                            <m:naryPr>
                              <m:chr m:val="∏"/>
                              <m:limLoc m:val="undOvr"/>
                              <m:supHide m:val="on"/>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𝑑𝑖𝑎𝑔</m:t>
                              </m:r>
                            </m:sub>
                            <m:sup/>
                            <m:e>
                              <m:sSup>
                                <m:sSup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𝑾</m:t>
                                  </m:r>
                                </m:e>
                                <m:sup>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𝑇</m:t>
                                  </m:r>
                                </m:sup>
                              </m:sSup>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𝑺</m:t>
                                  </m:r>
                                </m:e>
                                <m: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𝑏</m:t>
                                  </m:r>
                                </m:sub>
                              </m:sSub>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𝑾</m:t>
                              </m:r>
                            </m:e>
                          </m:nary>
                        </m:num>
                        <m:den>
                          <m:nary>
                            <m:naryPr>
                              <m:chr m:val="∏"/>
                              <m:limLoc m:val="undOvr"/>
                              <m:supHide m:val="on"/>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𝑑𝑖𝑎𝑔</m:t>
                              </m:r>
                            </m:sub>
                            <m:sup/>
                            <m:e>
                              <m:sSup>
                                <m:sSupPr>
                                  <m:ctrlPr>
                                    <a:rPr lang="zh-CN" altLang="zh-CN" sz="1800" b="1"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𝑾</m:t>
                                  </m:r>
                                </m:e>
                                <m:sup>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𝑻</m:t>
                                  </m:r>
                                </m:sup>
                              </m:sSup>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𝑺</m:t>
                                  </m:r>
                                </m:e>
                                <m: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𝑤</m:t>
                                  </m:r>
                                </m:sub>
                              </m:sSub>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𝑾</m:t>
                              </m:r>
                            </m:e>
                          </m:nary>
                        </m:den>
                      </m:f>
                    </m:oMath>
                  </m:oMathPara>
                </a14:m>
                <a:endParaRPr lang="zh-CN" altLang="zh-CN" sz="1800" dirty="0">
                  <a:effectLst/>
                  <a:latin typeface="Times New Roman" panose="02020603050405020304" pitchFamily="18" charset="0"/>
                  <a:ea typeface="华文楷体" panose="02010600040101010101" pitchFamily="2" charset="-122"/>
                  <a:cs typeface="Times New Roman" panose="02020603050405020304" pitchFamily="18" charset="0"/>
                </a:endParaRPr>
              </a:p>
              <a:p>
                <a:pPr indent="266700" algn="just">
                  <a:lnSpc>
                    <a:spcPct val="150000"/>
                  </a:lnSpc>
                  <a:spcBef>
                    <a:spcPts val="1000"/>
                  </a:spcBef>
                  <a:spcAft>
                    <a:spcPts val="300"/>
                  </a:spcAft>
                </a:pPr>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其中，</a:t>
                </a:r>
                <a14:m>
                  <m:oMath xmlns:m="http://schemas.openxmlformats.org/officeDocument/2006/math">
                    <m:nary>
                      <m:naryPr>
                        <m:chr m:val="∏"/>
                        <m:limLoc m:val="undOvr"/>
                        <m:supHide m:val="on"/>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𝑑𝑖𝑎𝑔</m:t>
                        </m:r>
                      </m:sub>
                      <m:sup/>
                      <m:e>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𝔸</m:t>
                        </m:r>
                      </m:e>
                    </m:nary>
                  </m:oMath>
                </a14:m>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为矩阵</a:t>
                </a:r>
                <a14:m>
                  <m:oMath xmlns:m="http://schemas.openxmlformats.org/officeDocument/2006/math">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𝔸</m:t>
                    </m:r>
                  </m:oMath>
                </a14:m>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主对角元素的乘积。</a:t>
                </a:r>
                <a:endParaRPr lang="zh-CN" altLang="zh-CN" sz="1800" dirty="0">
                  <a:effectLst/>
                  <a:latin typeface="Times New Roman" panose="02020603050405020304" pitchFamily="18" charset="0"/>
                  <a:ea typeface="华文楷体" panose="02010600040101010101" pitchFamily="2" charset="-122"/>
                  <a:cs typeface="Times New Roman" panose="02020603050405020304" pitchFamily="18" charset="0"/>
                </a:endParaRPr>
              </a:p>
              <a:p>
                <a:pPr indent="266700" algn="just">
                  <a:lnSpc>
                    <a:spcPct val="150000"/>
                  </a:lnSpc>
                  <a:spcBef>
                    <a:spcPts val="1000"/>
                  </a:spcBef>
                  <a:spcAft>
                    <a:spcPts val="300"/>
                  </a:spcAft>
                </a:pPr>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继续对</a:t>
                </a:r>
                <a14:m>
                  <m:oMath xmlns:m="http://schemas.openxmlformats.org/officeDocument/2006/math">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𝐽</m:t>
                    </m:r>
                    <m:d>
                      <m:d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𝑾</m:t>
                        </m:r>
                      </m:e>
                    </m:d>
                  </m:oMath>
                </a14:m>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进行变形：</a:t>
                </a:r>
                <a:endParaRPr lang="zh-CN" altLang="zh-CN" sz="1800" dirty="0">
                  <a:effectLst/>
                  <a:latin typeface="Times New Roman" panose="02020603050405020304" pitchFamily="18" charset="0"/>
                  <a:ea typeface="华文楷体" panose="02010600040101010101" pitchFamily="2" charset="-122"/>
                  <a:cs typeface="Times New Roman" panose="02020603050405020304" pitchFamily="18" charset="0"/>
                </a:endParaRPr>
              </a:p>
              <a:p>
                <a:pPr indent="266700" algn="just">
                  <a:lnSpc>
                    <a:spcPct val="150000"/>
                  </a:lnSpc>
                  <a:spcBef>
                    <a:spcPts val="1000"/>
                  </a:spcBef>
                  <a:spcAft>
                    <a:spcPts val="300"/>
                  </a:spcAft>
                </a:pPr>
                <a14:m>
                  <m:oMathPara xmlns:m="http://schemas.openxmlformats.org/officeDocument/2006/math">
                    <m:oMathParaPr>
                      <m:jc m:val="centerGroup"/>
                    </m:oMathParaPr>
                    <m:oMath xmlns:m="http://schemas.openxmlformats.org/officeDocument/2006/math">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𝐽</m:t>
                      </m:r>
                      <m:d>
                        <m:d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𝑾</m:t>
                          </m:r>
                        </m:e>
                      </m:d>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m:t>
                      </m:r>
                      <m:f>
                        <m:f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fPr>
                        <m:num>
                          <m:nary>
                            <m:naryPr>
                              <m:chr m:val="∏"/>
                              <m:limLoc m:val="undOvr"/>
                              <m:supHide m:val="on"/>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𝑑𝑖𝑎𝑔</m:t>
                              </m:r>
                            </m:sub>
                            <m:sup/>
                            <m:e>
                              <m:sSup>
                                <m:sSup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𝑾</m:t>
                                  </m:r>
                                </m:e>
                                <m:sup>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𝑇</m:t>
                                  </m:r>
                                </m:sup>
                              </m:sSup>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𝑺</m:t>
                                  </m:r>
                                </m:e>
                                <m: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𝑏</m:t>
                                  </m:r>
                                </m:sub>
                              </m:sSub>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𝑾</m:t>
                              </m:r>
                            </m:e>
                          </m:nary>
                        </m:num>
                        <m:den>
                          <m:nary>
                            <m:naryPr>
                              <m:chr m:val="∏"/>
                              <m:limLoc m:val="undOvr"/>
                              <m:supHide m:val="on"/>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𝑑𝑖𝑎𝑔</m:t>
                              </m:r>
                            </m:sub>
                            <m:sup/>
                            <m:e>
                              <m:sSup>
                                <m:sSup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𝑾</m:t>
                                  </m:r>
                                </m:e>
                                <m:sup>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𝑇</m:t>
                                  </m:r>
                                </m:sup>
                              </m:sSup>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𝑺</m:t>
                                  </m:r>
                                </m:e>
                                <m: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𝑤</m:t>
                                  </m:r>
                                </m:sub>
                              </m:sSub>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𝑾</m:t>
                              </m:r>
                            </m:e>
                          </m:nary>
                        </m:den>
                      </m:f>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m:t>
                      </m:r>
                      <m:f>
                        <m:f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fPr>
                        <m:num>
                          <m:nary>
                            <m:naryPr>
                              <m:chr m:val="∏"/>
                              <m:limLoc m:val="subSup"/>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𝑖</m:t>
                              </m:r>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=1</m:t>
                              </m:r>
                            </m:sub>
                            <m:sup>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𝑟</m:t>
                              </m:r>
                            </m:sup>
                            <m:e>
                              <m:sSubSup>
                                <m:sSubSup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𝒘</m:t>
                                  </m:r>
                                </m:e>
                                <m: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𝑖</m:t>
                                  </m:r>
                                </m:sub>
                                <m:sup>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𝑇</m:t>
                                  </m:r>
                                </m:sup>
                              </m:sSubSup>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𝑺</m:t>
                                  </m:r>
                                </m:e>
                                <m: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𝑏</m:t>
                                  </m:r>
                                </m:sub>
                              </m:sSub>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𝒘</m:t>
                                  </m:r>
                                </m:e>
                                <m: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𝑖</m:t>
                                  </m:r>
                                </m:sub>
                              </m:sSub>
                            </m:e>
                          </m:nary>
                        </m:num>
                        <m:den>
                          <m:nary>
                            <m:naryPr>
                              <m:chr m:val="∏"/>
                              <m:limLoc m:val="subSup"/>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𝑖</m:t>
                              </m:r>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=1</m:t>
                              </m:r>
                            </m:sub>
                            <m:sup>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𝑟</m:t>
                              </m:r>
                            </m:sup>
                            <m:e>
                              <m:sSubSup>
                                <m:sSubSup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𝒘</m:t>
                                  </m:r>
                                </m:e>
                                <m: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𝑖</m:t>
                                  </m:r>
                                </m:sub>
                                <m:sup>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𝑇</m:t>
                                  </m:r>
                                </m:sup>
                              </m:sSubSup>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𝑺</m:t>
                                  </m:r>
                                </m:e>
                                <m: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𝑤</m:t>
                                  </m:r>
                                </m:sub>
                              </m:sSub>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𝒘</m:t>
                                  </m:r>
                                </m:e>
                                <m: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𝑖</m:t>
                                  </m:r>
                                </m:sub>
                              </m:sSub>
                            </m:e>
                          </m:nary>
                        </m:den>
                      </m:f>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m:t>
                      </m:r>
                      <m:nary>
                        <m:naryPr>
                          <m:chr m:val="∏"/>
                          <m:limLoc m:val="subSup"/>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𝑖</m:t>
                          </m:r>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=1</m:t>
                          </m:r>
                        </m:sub>
                        <m:sup>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𝑟</m:t>
                          </m:r>
                        </m:sup>
                        <m:e>
                          <m:f>
                            <m:f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fPr>
                            <m:num>
                              <m:sSubSup>
                                <m:sSubSup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𝒘</m:t>
                                  </m:r>
                                </m:e>
                                <m: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𝑖</m:t>
                                  </m:r>
                                </m:sub>
                                <m:sup>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𝑇</m:t>
                                  </m:r>
                                </m:sup>
                              </m:sSubSup>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𝑺</m:t>
                                  </m:r>
                                </m:e>
                                <m: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𝑏</m:t>
                                  </m:r>
                                </m:sub>
                              </m:sSub>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𝒘</m:t>
                                  </m:r>
                                </m:e>
                                <m: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𝑖</m:t>
                                  </m:r>
                                </m:sub>
                              </m:sSub>
                            </m:num>
                            <m:den>
                              <m:sSubSup>
                                <m:sSubSup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𝒘</m:t>
                                  </m:r>
                                </m:e>
                                <m: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𝑖</m:t>
                                  </m:r>
                                </m:sub>
                                <m:sup>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𝑇</m:t>
                                  </m:r>
                                </m:sup>
                              </m:sSubSup>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𝑺</m:t>
                                  </m:r>
                                </m:e>
                                <m: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𝑤</m:t>
                                  </m:r>
                                </m:sub>
                              </m:sSub>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𝒘</m:t>
                                  </m:r>
                                </m:e>
                                <m: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𝑖</m:t>
                                  </m:r>
                                </m:sub>
                              </m:sSub>
                            </m:den>
                          </m:f>
                        </m:e>
                      </m:nary>
                    </m:oMath>
                  </m:oMathPara>
                </a14:m>
                <a:endParaRPr lang="zh-CN" altLang="zh-CN" sz="1800" dirty="0">
                  <a:effectLst/>
                  <a:latin typeface="Times New Roman" panose="02020603050405020304" pitchFamily="18" charset="0"/>
                  <a:ea typeface="华文楷体" panose="02010600040101010101" pitchFamily="2" charset="-122"/>
                  <a:cs typeface="Times New Roman" panose="02020603050405020304" pitchFamily="18" charset="0"/>
                </a:endParaRPr>
              </a:p>
              <a:p>
                <a:pPr indent="266700" algn="just">
                  <a:lnSpc>
                    <a:spcPct val="150000"/>
                  </a:lnSpc>
                  <a:spcBef>
                    <a:spcPts val="1000"/>
                  </a:spcBef>
                  <a:spcAft>
                    <a:spcPts val="300"/>
                  </a:spcAft>
                </a:pPr>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显然需要使乘积式子中每个</a:t>
                </a:r>
                <a14:m>
                  <m:oMath xmlns:m="http://schemas.openxmlformats.org/officeDocument/2006/math">
                    <m:f>
                      <m:f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fPr>
                      <m:num>
                        <m:sSubSup>
                          <m:sSubSup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𝒘</m:t>
                            </m:r>
                          </m:e>
                          <m: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𝑖</m:t>
                            </m:r>
                          </m:sub>
                          <m:sup>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𝑇</m:t>
                            </m:r>
                          </m:sup>
                        </m:sSubSup>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𝐒</m:t>
                            </m:r>
                          </m:e>
                          <m: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𝑏</m:t>
                            </m:r>
                          </m:sub>
                        </m:sSub>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𝒘</m:t>
                            </m:r>
                          </m:e>
                          <m: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𝑖</m:t>
                            </m:r>
                          </m:sub>
                        </m:sSub>
                      </m:num>
                      <m:den>
                        <m:sSubSup>
                          <m:sSubSup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𝒘</m:t>
                            </m:r>
                          </m:e>
                          <m: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𝑖</m:t>
                            </m:r>
                          </m:sub>
                          <m:sup>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𝑇</m:t>
                            </m:r>
                          </m:sup>
                        </m:sSubSup>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𝐒</m:t>
                            </m:r>
                          </m:e>
                          <m: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𝑤</m:t>
                            </m:r>
                          </m:sub>
                        </m:sSub>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𝒘</m:t>
                            </m:r>
                          </m:e>
                          <m: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𝑖</m:t>
                            </m:r>
                          </m:sub>
                        </m:sSub>
                      </m:den>
                    </m:f>
                  </m:oMath>
                </a14:m>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取值最大，这就是二分类问题的求解目标，即每一个</a:t>
                </a:r>
                <a14:m>
                  <m:oMath xmlns:m="http://schemas.openxmlformats.org/officeDocument/2006/math">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𝒘</m:t>
                        </m:r>
                      </m:e>
                      <m: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𝑖</m:t>
                        </m:r>
                      </m:sub>
                    </m:sSub>
                  </m:oMath>
                </a14:m>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都是</a:t>
                </a:r>
                <a14:m>
                  <m:oMath xmlns:m="http://schemas.openxmlformats.org/officeDocument/2006/math">
                    <m:sSup>
                      <m:sSup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pPr>
                      <m:e>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𝑺</m:t>
                            </m:r>
                          </m:e>
                          <m: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𝑤</m:t>
                            </m:r>
                          </m:sub>
                        </m:sSub>
                      </m:e>
                      <m:sup>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−1</m:t>
                        </m:r>
                      </m:sup>
                    </m:sSup>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𝑺</m:t>
                        </m:r>
                      </m:e>
                      <m: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𝑏</m:t>
                        </m:r>
                      </m:sub>
                    </m:sSub>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𝑾</m:t>
                    </m:r>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m:t>
                    </m:r>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𝜆</m:t>
                    </m:r>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𝑾</m:t>
                    </m:r>
                  </m:oMath>
                </a14:m>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的一个解。</a:t>
                </a:r>
                <a:endParaRPr lang="zh-CN" altLang="zh-CN" sz="1800" dirty="0">
                  <a:effectLst/>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xmlns="">
          <p:sp>
            <p:nvSpPr>
              <p:cNvPr id="5" name="文本框 4">
                <a:extLst>
                  <a:ext uri="{FF2B5EF4-FFF2-40B4-BE49-F238E27FC236}">
                    <a16:creationId xmlns:a16="http://schemas.microsoft.com/office/drawing/2014/main" id="{FE964556-C366-4DC0-BDBB-8438775B78FD}"/>
                  </a:ext>
                </a:extLst>
              </p:cNvPr>
              <p:cNvSpPr txBox="1">
                <a:spLocks noRot="1" noChangeAspect="1" noMove="1" noResize="1" noEditPoints="1" noAdjustHandles="1" noChangeArrowheads="1" noChangeShapeType="1" noTextEdit="1"/>
              </p:cNvSpPr>
              <p:nvPr/>
            </p:nvSpPr>
            <p:spPr>
              <a:xfrm>
                <a:off x="437881" y="994661"/>
                <a:ext cx="8384147" cy="5124544"/>
              </a:xfrm>
              <a:prstGeom prst="rect">
                <a:avLst/>
              </a:prstGeom>
              <a:blipFill>
                <a:blip r:embed="rId2"/>
                <a:stretch>
                  <a:fillRect l="-655" r="-582" b="-59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93764596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3">
            <a:extLst>
              <a:ext uri="{FF2B5EF4-FFF2-40B4-BE49-F238E27FC236}">
                <a16:creationId xmlns:a16="http://schemas.microsoft.com/office/drawing/2014/main" id="{5AE4498C-D467-4B6C-84A1-646F622D9ECC}"/>
              </a:ext>
            </a:extLst>
          </p:cNvPr>
          <p:cNvSpPr txBox="1">
            <a:spLocks/>
          </p:cNvSpPr>
          <p:nvPr/>
        </p:nvSpPr>
        <p:spPr>
          <a:xfrm>
            <a:off x="0" y="0"/>
            <a:ext cx="9144000" cy="817721"/>
          </a:xfrm>
          <a:prstGeom prst="rect">
            <a:avLst/>
          </a:prstGeom>
        </p:spPr>
        <p:txBody>
          <a:bodyPr vert="horz" lIns="91440" tIns="144000" rIns="91440" bIns="45720" rtlCol="0" anchor="ctr">
            <a:noAutofit/>
          </a:bodyPr>
          <a:lstStyle>
            <a:lvl1pPr algn="ctr" defTabSz="914400" rtl="0" eaLnBrk="1" latinLnBrk="0" hangingPunct="1">
              <a:lnSpc>
                <a:spcPct val="90000"/>
              </a:lnSpc>
              <a:spcBef>
                <a:spcPct val="0"/>
              </a:spcBef>
              <a:buNone/>
              <a:defRPr sz="3600" kern="1200">
                <a:solidFill>
                  <a:srgbClr val="C00000"/>
                </a:solidFill>
                <a:latin typeface="+mj-lt"/>
                <a:ea typeface="+mj-ea"/>
                <a:cs typeface="+mj-cs"/>
              </a:defRPr>
            </a:lvl1pPr>
          </a:lstStyle>
          <a:p>
            <a:endParaRPr lang="zh-CN" altLang="en-US"/>
          </a:p>
        </p:txBody>
      </p:sp>
      <p:sp>
        <p:nvSpPr>
          <p:cNvPr id="13" name="标题 1">
            <a:extLst>
              <a:ext uri="{FF2B5EF4-FFF2-40B4-BE49-F238E27FC236}">
                <a16:creationId xmlns:a16="http://schemas.microsoft.com/office/drawing/2014/main" id="{60FE5641-D8E9-436E-88E3-D0E72DA7FAED}"/>
              </a:ext>
            </a:extLst>
          </p:cNvPr>
          <p:cNvSpPr>
            <a:spLocks noGrp="1"/>
          </p:cNvSpPr>
          <p:nvPr>
            <p:ph type="title"/>
          </p:nvPr>
        </p:nvSpPr>
        <p:spPr>
          <a:xfrm>
            <a:off x="0" y="4763"/>
            <a:ext cx="9144000" cy="817562"/>
          </a:xfrm>
        </p:spPr>
        <p:txBody>
          <a:bodyPr/>
          <a:lstStyle/>
          <a:p>
            <a:pPr marL="0" defTabSz="914400" fontAlgn="base">
              <a:spcAft>
                <a:spcPct val="0"/>
              </a:spcAft>
              <a:defRPr/>
            </a:pPr>
            <a:r>
              <a:rPr lang="zh-CN" altLang="en-US" sz="2400" dirty="0">
                <a:latin typeface="Times New Roman" panose="02020603050405020304" pitchFamily="18" charset="0"/>
                <a:cs typeface="Times New Roman" panose="02020603050405020304" pitchFamily="18" charset="0"/>
              </a:rPr>
              <a:t>线性区别分析：</a:t>
            </a:r>
            <a:r>
              <a:rPr lang="zh-CN" altLang="en-US" sz="2400" kern="0" dirty="0">
                <a:solidFill>
                  <a:srgbClr val="0070C0"/>
                </a:solidFill>
                <a:latin typeface="Times New Roman" pitchFamily="18" charset="0"/>
                <a:cs typeface="Times New Roman" pitchFamily="18" charset="0"/>
              </a:rPr>
              <a:t>线性判别分析的降维步骤</a:t>
            </a:r>
          </a:p>
        </p:txBody>
      </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C2CADFEF-6C30-4CA5-9155-71EBE96A576A}"/>
                  </a:ext>
                </a:extLst>
              </p:cNvPr>
              <p:cNvSpPr txBox="1"/>
              <p:nvPr/>
            </p:nvSpPr>
            <p:spPr>
              <a:xfrm>
                <a:off x="521594" y="1356801"/>
                <a:ext cx="8100812" cy="3680366"/>
              </a:xfrm>
              <a:prstGeom prst="rect">
                <a:avLst/>
              </a:prstGeom>
              <a:noFill/>
            </p:spPr>
            <p:txBody>
              <a:bodyPr wrap="square">
                <a:spAutoFit/>
              </a:bodyPr>
              <a:lstStyle/>
              <a:p>
                <a:pPr indent="266700" algn="just">
                  <a:lnSpc>
                    <a:spcPct val="200000"/>
                  </a:lnSpc>
                  <a:spcBef>
                    <a:spcPts val="1000"/>
                  </a:spcBef>
                  <a:spcAft>
                    <a:spcPts val="300"/>
                  </a:spcAft>
                </a:pPr>
                <a:r>
                  <a:rPr lang="zh-CN" altLang="zh-CN" sz="2000" dirty="0">
                    <a:effectLst/>
                    <a:latin typeface="Times New Roman" panose="02020603050405020304" pitchFamily="18" charset="0"/>
                    <a:ea typeface="楷体" panose="02010609060101010101" pitchFamily="49" charset="-122"/>
                    <a:cs typeface="Times New Roman" panose="02020603050405020304" pitchFamily="18" charset="0"/>
                  </a:rPr>
                  <a:t>对线性判别分析的降维步骤描述如下：</a:t>
                </a:r>
                <a:endParaRPr lang="zh-CN" altLang="zh-CN" sz="2000" dirty="0">
                  <a:effectLst/>
                  <a:latin typeface="Times New Roman" panose="02020603050405020304" pitchFamily="18" charset="0"/>
                  <a:ea typeface="华文楷体" panose="02010600040101010101" pitchFamily="2" charset="-122"/>
                  <a:cs typeface="Times New Roman" panose="02020603050405020304" pitchFamily="18" charset="0"/>
                </a:endParaRPr>
              </a:p>
              <a:p>
                <a:pPr marL="342900" lvl="0" indent="-342900" algn="just">
                  <a:lnSpc>
                    <a:spcPct val="200000"/>
                  </a:lnSpc>
                  <a:spcBef>
                    <a:spcPts val="1000"/>
                  </a:spcBef>
                  <a:buFont typeface="+mj-lt"/>
                  <a:buAutoNum type="arabicPeriod"/>
                </a:pPr>
                <a:r>
                  <a:rPr lang="zh-CN" altLang="zh-CN" sz="1800" b="1" dirty="0">
                    <a:solidFill>
                      <a:schemeClr val="accent1"/>
                    </a:solidFill>
                    <a:effectLst/>
                    <a:latin typeface="Times New Roman" panose="02020603050405020304" pitchFamily="18" charset="0"/>
                    <a:ea typeface="楷体" panose="02010609060101010101" pitchFamily="49" charset="-122"/>
                    <a:cs typeface="Times New Roman" panose="02020603050405020304" pitchFamily="18" charset="0"/>
                  </a:rPr>
                  <a:t>计算数据样本集中每个类别样本的均值</a:t>
                </a:r>
                <a:endParaRPr lang="zh-CN" altLang="zh-CN" sz="1800" b="1" dirty="0">
                  <a:solidFill>
                    <a:schemeClr val="accent1"/>
                  </a:solidFill>
                  <a:effectLst/>
                  <a:latin typeface="Times New Roman" panose="02020603050405020304" pitchFamily="18" charset="0"/>
                  <a:ea typeface="华文楷体" panose="02010600040101010101" pitchFamily="2" charset="-122"/>
                  <a:cs typeface="Times New Roman" panose="02020603050405020304" pitchFamily="18" charset="0"/>
                </a:endParaRPr>
              </a:p>
              <a:p>
                <a:pPr marL="342900" lvl="0" indent="-342900" algn="just">
                  <a:lnSpc>
                    <a:spcPct val="200000"/>
                  </a:lnSpc>
                  <a:buFont typeface="+mj-lt"/>
                  <a:buAutoNum type="arabicPeriod"/>
                </a:pPr>
                <a:r>
                  <a:rPr lang="zh-CN" altLang="zh-CN" sz="1800" b="1" dirty="0">
                    <a:solidFill>
                      <a:schemeClr val="accent1"/>
                    </a:solidFill>
                    <a:effectLst/>
                    <a:latin typeface="Times New Roman" panose="02020603050405020304" pitchFamily="18" charset="0"/>
                    <a:ea typeface="楷体" panose="02010609060101010101" pitchFamily="49" charset="-122"/>
                    <a:cs typeface="Times New Roman" panose="02020603050405020304" pitchFamily="18" charset="0"/>
                  </a:rPr>
                  <a:t>计算类内散度矩阵</a:t>
                </a:r>
                <a14:m>
                  <m:oMath xmlns:m="http://schemas.openxmlformats.org/officeDocument/2006/math">
                    <m:sSub>
                      <m:sSubPr>
                        <m:ctrlPr>
                          <a:rPr lang="zh-CN" altLang="zh-CN" sz="1800" b="1" i="1">
                            <a:solidFill>
                              <a:schemeClr val="accent1"/>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solidFill>
                              <a:schemeClr val="accent1"/>
                            </a:solidFill>
                            <a:effectLst/>
                            <a:latin typeface="Cambria Math" panose="02040503050406030204" pitchFamily="18" charset="0"/>
                            <a:ea typeface="楷体" panose="02010609060101010101" pitchFamily="49" charset="-122"/>
                            <a:cs typeface="Times New Roman" panose="02020603050405020304" pitchFamily="18" charset="0"/>
                          </a:rPr>
                          <m:t>𝑺</m:t>
                        </m:r>
                      </m:e>
                      <m:sub>
                        <m:r>
                          <a:rPr lang="en-US" altLang="zh-CN" sz="1800" b="1" i="1">
                            <a:solidFill>
                              <a:schemeClr val="accent1"/>
                            </a:solidFill>
                            <a:effectLst/>
                            <a:latin typeface="Cambria Math" panose="02040503050406030204" pitchFamily="18" charset="0"/>
                            <a:ea typeface="楷体" panose="02010609060101010101" pitchFamily="49" charset="-122"/>
                            <a:cs typeface="Times New Roman" panose="02020603050405020304" pitchFamily="18" charset="0"/>
                          </a:rPr>
                          <m:t>𝒘</m:t>
                        </m:r>
                      </m:sub>
                    </m:sSub>
                  </m:oMath>
                </a14:m>
                <a:r>
                  <a:rPr lang="zh-CN" altLang="zh-CN" sz="1800" b="1" dirty="0">
                    <a:solidFill>
                      <a:schemeClr val="accent1"/>
                    </a:solidFill>
                    <a:effectLst/>
                    <a:latin typeface="Times New Roman" panose="02020603050405020304" pitchFamily="18" charset="0"/>
                    <a:ea typeface="楷体" panose="02010609060101010101" pitchFamily="49" charset="-122"/>
                    <a:cs typeface="Times New Roman" panose="02020603050405020304" pitchFamily="18" charset="0"/>
                  </a:rPr>
                  <a:t>和类间散度矩阵</a:t>
                </a:r>
                <a14:m>
                  <m:oMath xmlns:m="http://schemas.openxmlformats.org/officeDocument/2006/math">
                    <m:sSub>
                      <m:sSubPr>
                        <m:ctrlPr>
                          <a:rPr lang="zh-CN" altLang="zh-CN" sz="1800" b="1" i="1">
                            <a:solidFill>
                              <a:schemeClr val="accent1"/>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solidFill>
                              <a:schemeClr val="accent1"/>
                            </a:solidFill>
                            <a:effectLst/>
                            <a:latin typeface="Cambria Math" panose="02040503050406030204" pitchFamily="18" charset="0"/>
                            <a:ea typeface="楷体" panose="02010609060101010101" pitchFamily="49" charset="-122"/>
                            <a:cs typeface="Times New Roman" panose="02020603050405020304" pitchFamily="18" charset="0"/>
                          </a:rPr>
                          <m:t>𝑺</m:t>
                        </m:r>
                      </m:e>
                      <m:sub>
                        <m:r>
                          <a:rPr lang="en-US" altLang="zh-CN" sz="1800" b="1" i="1">
                            <a:solidFill>
                              <a:schemeClr val="accent1"/>
                            </a:solidFill>
                            <a:effectLst/>
                            <a:latin typeface="Cambria Math" panose="02040503050406030204" pitchFamily="18" charset="0"/>
                            <a:ea typeface="楷体" panose="02010609060101010101" pitchFamily="49" charset="-122"/>
                            <a:cs typeface="Times New Roman" panose="02020603050405020304" pitchFamily="18" charset="0"/>
                          </a:rPr>
                          <m:t>𝒃</m:t>
                        </m:r>
                      </m:sub>
                    </m:sSub>
                  </m:oMath>
                </a14:m>
                <a:endParaRPr lang="zh-CN" altLang="zh-CN" sz="1800" b="1" dirty="0">
                  <a:solidFill>
                    <a:schemeClr val="accent1"/>
                  </a:solidFill>
                  <a:effectLst/>
                  <a:latin typeface="Times New Roman" panose="02020603050405020304" pitchFamily="18" charset="0"/>
                  <a:ea typeface="华文楷体" panose="02010600040101010101" pitchFamily="2" charset="-122"/>
                  <a:cs typeface="Times New Roman" panose="02020603050405020304" pitchFamily="18" charset="0"/>
                </a:endParaRPr>
              </a:p>
              <a:p>
                <a:pPr marL="342900" lvl="0" indent="-342900" algn="just">
                  <a:lnSpc>
                    <a:spcPct val="200000"/>
                  </a:lnSpc>
                  <a:buFont typeface="+mj-lt"/>
                  <a:buAutoNum type="arabicPeriod"/>
                </a:pPr>
                <a:r>
                  <a:rPr lang="zh-CN" altLang="zh-CN" sz="1800" b="1" dirty="0">
                    <a:solidFill>
                      <a:schemeClr val="accent1"/>
                    </a:solidFill>
                    <a:effectLst/>
                    <a:latin typeface="Times New Roman" panose="02020603050405020304" pitchFamily="18" charset="0"/>
                    <a:ea typeface="楷体" panose="02010609060101010101" pitchFamily="49" charset="-122"/>
                    <a:cs typeface="Times New Roman" panose="02020603050405020304" pitchFamily="18" charset="0"/>
                  </a:rPr>
                  <a:t>根据</a:t>
                </a:r>
                <a14:m>
                  <m:oMath xmlns:m="http://schemas.openxmlformats.org/officeDocument/2006/math">
                    <m:sSup>
                      <m:sSupPr>
                        <m:ctrlPr>
                          <a:rPr lang="zh-CN" altLang="zh-CN" sz="1800" b="1" i="1">
                            <a:solidFill>
                              <a:schemeClr val="accent1"/>
                            </a:solidFill>
                            <a:effectLst/>
                            <a:latin typeface="Cambria Math" panose="02040503050406030204" pitchFamily="18" charset="0"/>
                            <a:ea typeface="Cambria Math" panose="02040503050406030204" pitchFamily="18" charset="0"/>
                            <a:cs typeface="Times New Roman" panose="02020603050405020304" pitchFamily="18" charset="0"/>
                          </a:rPr>
                        </m:ctrlPr>
                      </m:sSupPr>
                      <m:e>
                        <m:sSub>
                          <m:sSubPr>
                            <m:ctrlPr>
                              <a:rPr lang="zh-CN" altLang="zh-CN" sz="1800" b="1" i="1">
                                <a:solidFill>
                                  <a:schemeClr val="accent1"/>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solidFill>
                                  <a:schemeClr val="accent1"/>
                                </a:solidFill>
                                <a:effectLst/>
                                <a:latin typeface="Cambria Math" panose="02040503050406030204" pitchFamily="18" charset="0"/>
                                <a:ea typeface="楷体" panose="02010609060101010101" pitchFamily="49" charset="-122"/>
                                <a:cs typeface="Times New Roman" panose="02020603050405020304" pitchFamily="18" charset="0"/>
                              </a:rPr>
                              <m:t>𝑺</m:t>
                            </m:r>
                          </m:e>
                          <m:sub>
                            <m:r>
                              <a:rPr lang="en-US" altLang="zh-CN" sz="1800" b="1" i="1">
                                <a:solidFill>
                                  <a:schemeClr val="accent1"/>
                                </a:solidFill>
                                <a:effectLst/>
                                <a:latin typeface="Cambria Math" panose="02040503050406030204" pitchFamily="18" charset="0"/>
                                <a:ea typeface="楷体" panose="02010609060101010101" pitchFamily="49" charset="-122"/>
                                <a:cs typeface="Times New Roman" panose="02020603050405020304" pitchFamily="18" charset="0"/>
                              </a:rPr>
                              <m:t>𝒘</m:t>
                            </m:r>
                          </m:sub>
                        </m:sSub>
                      </m:e>
                      <m:sup>
                        <m:r>
                          <a:rPr lang="en-US" altLang="zh-CN" sz="1800" b="1" i="1">
                            <a:solidFill>
                              <a:schemeClr val="accent1"/>
                            </a:solidFill>
                            <a:effectLst/>
                            <a:latin typeface="Cambria Math" panose="02040503050406030204" pitchFamily="18" charset="0"/>
                            <a:ea typeface="楷体" panose="02010609060101010101" pitchFamily="49" charset="-122"/>
                            <a:cs typeface="Times New Roman" panose="02020603050405020304" pitchFamily="18" charset="0"/>
                          </a:rPr>
                          <m:t>−</m:t>
                        </m:r>
                        <m:r>
                          <a:rPr lang="en-US" altLang="zh-CN" sz="1800" b="1" i="1">
                            <a:solidFill>
                              <a:schemeClr val="accent1"/>
                            </a:solidFill>
                            <a:effectLst/>
                            <a:latin typeface="Cambria Math" panose="02040503050406030204" pitchFamily="18" charset="0"/>
                            <a:ea typeface="楷体" panose="02010609060101010101" pitchFamily="49" charset="-122"/>
                            <a:cs typeface="Times New Roman" panose="02020603050405020304" pitchFamily="18" charset="0"/>
                          </a:rPr>
                          <m:t>𝟏</m:t>
                        </m:r>
                      </m:sup>
                    </m:sSup>
                    <m:sSub>
                      <m:sSubPr>
                        <m:ctrlPr>
                          <a:rPr lang="zh-CN" altLang="zh-CN" sz="1800" b="1" i="1">
                            <a:solidFill>
                              <a:schemeClr val="accent1"/>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solidFill>
                              <a:schemeClr val="accent1"/>
                            </a:solidFill>
                            <a:effectLst/>
                            <a:latin typeface="Cambria Math" panose="02040503050406030204" pitchFamily="18" charset="0"/>
                            <a:ea typeface="楷体" panose="02010609060101010101" pitchFamily="49" charset="-122"/>
                            <a:cs typeface="Times New Roman" panose="02020603050405020304" pitchFamily="18" charset="0"/>
                          </a:rPr>
                          <m:t>𝑺</m:t>
                        </m:r>
                      </m:e>
                      <m:sub>
                        <m:r>
                          <a:rPr lang="en-US" altLang="zh-CN" sz="1800" b="1" i="1">
                            <a:solidFill>
                              <a:schemeClr val="accent1"/>
                            </a:solidFill>
                            <a:effectLst/>
                            <a:latin typeface="Cambria Math" panose="02040503050406030204" pitchFamily="18" charset="0"/>
                            <a:ea typeface="楷体" panose="02010609060101010101" pitchFamily="49" charset="-122"/>
                            <a:cs typeface="Times New Roman" panose="02020603050405020304" pitchFamily="18" charset="0"/>
                          </a:rPr>
                          <m:t>𝒃</m:t>
                        </m:r>
                      </m:sub>
                    </m:sSub>
                    <m:r>
                      <a:rPr lang="en-US" altLang="zh-CN" sz="1800" b="1" i="1">
                        <a:solidFill>
                          <a:schemeClr val="accent1"/>
                        </a:solidFill>
                        <a:effectLst/>
                        <a:latin typeface="Cambria Math" panose="02040503050406030204" pitchFamily="18" charset="0"/>
                        <a:ea typeface="楷体" panose="02010609060101010101" pitchFamily="49" charset="-122"/>
                        <a:cs typeface="Times New Roman" panose="02020603050405020304" pitchFamily="18" charset="0"/>
                      </a:rPr>
                      <m:t>𝑾</m:t>
                    </m:r>
                    <m:r>
                      <a:rPr lang="en-US" altLang="zh-CN" sz="1800" b="1" i="1">
                        <a:solidFill>
                          <a:schemeClr val="accent1"/>
                        </a:solidFill>
                        <a:effectLst/>
                        <a:latin typeface="Cambria Math" panose="02040503050406030204" pitchFamily="18" charset="0"/>
                        <a:ea typeface="楷体" panose="02010609060101010101" pitchFamily="49" charset="-122"/>
                        <a:cs typeface="Times New Roman" panose="02020603050405020304" pitchFamily="18" charset="0"/>
                      </a:rPr>
                      <m:t>=</m:t>
                    </m:r>
                    <m:r>
                      <a:rPr lang="en-US" altLang="zh-CN" sz="1800" b="1" i="1">
                        <a:solidFill>
                          <a:schemeClr val="accent1"/>
                        </a:solidFill>
                        <a:effectLst/>
                        <a:latin typeface="Cambria Math" panose="02040503050406030204" pitchFamily="18" charset="0"/>
                        <a:ea typeface="楷体" panose="02010609060101010101" pitchFamily="49" charset="-122"/>
                        <a:cs typeface="Times New Roman" panose="02020603050405020304" pitchFamily="18" charset="0"/>
                      </a:rPr>
                      <m:t>𝝀</m:t>
                    </m:r>
                    <m:r>
                      <a:rPr lang="en-US" altLang="zh-CN" sz="1800" b="1" i="1">
                        <a:solidFill>
                          <a:schemeClr val="accent1"/>
                        </a:solidFill>
                        <a:effectLst/>
                        <a:latin typeface="Cambria Math" panose="02040503050406030204" pitchFamily="18" charset="0"/>
                        <a:ea typeface="楷体" panose="02010609060101010101" pitchFamily="49" charset="-122"/>
                        <a:cs typeface="Times New Roman" panose="02020603050405020304" pitchFamily="18" charset="0"/>
                      </a:rPr>
                      <m:t>𝑾</m:t>
                    </m:r>
                  </m:oMath>
                </a14:m>
                <a:r>
                  <a:rPr lang="zh-CN" altLang="zh-CN" sz="1800" b="1" dirty="0">
                    <a:solidFill>
                      <a:schemeClr val="accent1"/>
                    </a:solidFill>
                    <a:effectLst/>
                    <a:latin typeface="Times New Roman" panose="02020603050405020304" pitchFamily="18" charset="0"/>
                    <a:ea typeface="楷体" panose="02010609060101010101" pitchFamily="49" charset="-122"/>
                    <a:cs typeface="Times New Roman" panose="02020603050405020304" pitchFamily="18" charset="0"/>
                  </a:rPr>
                  <a:t>来求解</a:t>
                </a:r>
                <a14:m>
                  <m:oMath xmlns:m="http://schemas.openxmlformats.org/officeDocument/2006/math">
                    <m:sSup>
                      <m:sSupPr>
                        <m:ctrlPr>
                          <a:rPr lang="zh-CN" altLang="zh-CN" sz="1800" b="1" i="1">
                            <a:solidFill>
                              <a:schemeClr val="accent1"/>
                            </a:solidFill>
                            <a:effectLst/>
                            <a:latin typeface="Cambria Math" panose="02040503050406030204" pitchFamily="18" charset="0"/>
                            <a:ea typeface="Cambria Math" panose="02040503050406030204" pitchFamily="18" charset="0"/>
                            <a:cs typeface="Times New Roman" panose="02020603050405020304" pitchFamily="18" charset="0"/>
                          </a:rPr>
                        </m:ctrlPr>
                      </m:sSupPr>
                      <m:e>
                        <m:sSub>
                          <m:sSubPr>
                            <m:ctrlPr>
                              <a:rPr lang="zh-CN" altLang="zh-CN" sz="1800" b="1" i="1">
                                <a:solidFill>
                                  <a:schemeClr val="accent1"/>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solidFill>
                                  <a:schemeClr val="accent1"/>
                                </a:solidFill>
                                <a:effectLst/>
                                <a:latin typeface="Cambria Math" panose="02040503050406030204" pitchFamily="18" charset="0"/>
                                <a:ea typeface="楷体" panose="02010609060101010101" pitchFamily="49" charset="-122"/>
                                <a:cs typeface="Times New Roman" panose="02020603050405020304" pitchFamily="18" charset="0"/>
                              </a:rPr>
                              <m:t>𝑺</m:t>
                            </m:r>
                          </m:e>
                          <m:sub>
                            <m:r>
                              <a:rPr lang="en-US" altLang="zh-CN" sz="1800" b="1" i="1">
                                <a:solidFill>
                                  <a:schemeClr val="accent1"/>
                                </a:solidFill>
                                <a:effectLst/>
                                <a:latin typeface="Cambria Math" panose="02040503050406030204" pitchFamily="18" charset="0"/>
                                <a:ea typeface="楷体" panose="02010609060101010101" pitchFamily="49" charset="-122"/>
                                <a:cs typeface="Times New Roman" panose="02020603050405020304" pitchFamily="18" charset="0"/>
                              </a:rPr>
                              <m:t>𝒘</m:t>
                            </m:r>
                          </m:sub>
                        </m:sSub>
                      </m:e>
                      <m:sup>
                        <m:r>
                          <a:rPr lang="en-US" altLang="zh-CN" sz="1800" b="1" i="1">
                            <a:solidFill>
                              <a:schemeClr val="accent1"/>
                            </a:solidFill>
                            <a:effectLst/>
                            <a:latin typeface="Cambria Math" panose="02040503050406030204" pitchFamily="18" charset="0"/>
                            <a:ea typeface="楷体" panose="02010609060101010101" pitchFamily="49" charset="-122"/>
                            <a:cs typeface="Times New Roman" panose="02020603050405020304" pitchFamily="18" charset="0"/>
                          </a:rPr>
                          <m:t>−</m:t>
                        </m:r>
                        <m:r>
                          <a:rPr lang="en-US" altLang="zh-CN" sz="1800" b="1" i="1">
                            <a:solidFill>
                              <a:schemeClr val="accent1"/>
                            </a:solidFill>
                            <a:effectLst/>
                            <a:latin typeface="Cambria Math" panose="02040503050406030204" pitchFamily="18" charset="0"/>
                            <a:ea typeface="楷体" panose="02010609060101010101" pitchFamily="49" charset="-122"/>
                            <a:cs typeface="Times New Roman" panose="02020603050405020304" pitchFamily="18" charset="0"/>
                          </a:rPr>
                          <m:t>𝟏</m:t>
                        </m:r>
                      </m:sup>
                    </m:sSup>
                    <m:sSub>
                      <m:sSubPr>
                        <m:ctrlPr>
                          <a:rPr lang="zh-CN" altLang="zh-CN" sz="1800" b="1" i="1">
                            <a:solidFill>
                              <a:schemeClr val="accent1"/>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solidFill>
                              <a:schemeClr val="accent1"/>
                            </a:solidFill>
                            <a:effectLst/>
                            <a:latin typeface="Cambria Math" panose="02040503050406030204" pitchFamily="18" charset="0"/>
                            <a:ea typeface="楷体" panose="02010609060101010101" pitchFamily="49" charset="-122"/>
                            <a:cs typeface="Times New Roman" panose="02020603050405020304" pitchFamily="18" charset="0"/>
                          </a:rPr>
                          <m:t>𝑺</m:t>
                        </m:r>
                      </m:e>
                      <m:sub>
                        <m:r>
                          <a:rPr lang="en-US" altLang="zh-CN" sz="1800" b="1" i="1">
                            <a:solidFill>
                              <a:schemeClr val="accent1"/>
                            </a:solidFill>
                            <a:effectLst/>
                            <a:latin typeface="Cambria Math" panose="02040503050406030204" pitchFamily="18" charset="0"/>
                            <a:ea typeface="楷体" panose="02010609060101010101" pitchFamily="49" charset="-122"/>
                            <a:cs typeface="Times New Roman" panose="02020603050405020304" pitchFamily="18" charset="0"/>
                          </a:rPr>
                          <m:t>𝒃</m:t>
                        </m:r>
                      </m:sub>
                    </m:sSub>
                  </m:oMath>
                </a14:m>
                <a:r>
                  <a:rPr lang="zh-CN" altLang="zh-CN" sz="1800" b="1" dirty="0">
                    <a:solidFill>
                      <a:schemeClr val="accent1"/>
                    </a:solidFill>
                    <a:effectLst/>
                    <a:latin typeface="Times New Roman" panose="02020603050405020304" pitchFamily="18" charset="0"/>
                    <a:ea typeface="楷体" panose="02010609060101010101" pitchFamily="49" charset="-122"/>
                    <a:cs typeface="Times New Roman" panose="02020603050405020304" pitchFamily="18" charset="0"/>
                  </a:rPr>
                  <a:t>所对应前</a:t>
                </a:r>
                <a14:m>
                  <m:oMath xmlns:m="http://schemas.openxmlformats.org/officeDocument/2006/math">
                    <m:r>
                      <a:rPr lang="en-US" altLang="zh-CN" sz="1800" b="1" i="1">
                        <a:solidFill>
                          <a:schemeClr val="accent1"/>
                        </a:solidFill>
                        <a:effectLst/>
                        <a:latin typeface="Cambria Math" panose="02040503050406030204" pitchFamily="18" charset="0"/>
                        <a:ea typeface="楷体" panose="02010609060101010101" pitchFamily="49" charset="-122"/>
                        <a:cs typeface="Times New Roman" panose="02020603050405020304" pitchFamily="18" charset="0"/>
                      </a:rPr>
                      <m:t>𝒓</m:t>
                    </m:r>
                  </m:oMath>
                </a14:m>
                <a:r>
                  <a:rPr lang="zh-CN" altLang="zh-CN" sz="1800" b="1" dirty="0">
                    <a:solidFill>
                      <a:schemeClr val="accent1"/>
                    </a:solidFill>
                    <a:effectLst/>
                    <a:latin typeface="Times New Roman" panose="02020603050405020304" pitchFamily="18" charset="0"/>
                    <a:ea typeface="楷体" panose="02010609060101010101" pitchFamily="49" charset="-122"/>
                    <a:cs typeface="Times New Roman" panose="02020603050405020304" pitchFamily="18" charset="0"/>
                  </a:rPr>
                  <a:t>个最大特征值所对应特征向量</a:t>
                </a:r>
                <a14:m>
                  <m:oMath xmlns:m="http://schemas.openxmlformats.org/officeDocument/2006/math">
                    <m:d>
                      <m:dPr>
                        <m:ctrlPr>
                          <a:rPr lang="zh-CN" altLang="zh-CN" sz="1800" b="1" i="1">
                            <a:solidFill>
                              <a:schemeClr val="accent1"/>
                            </a:solidFill>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800" b="1" i="1">
                                <a:solidFill>
                                  <a:schemeClr val="accent1"/>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solidFill>
                                  <a:schemeClr val="accent1"/>
                                </a:solidFill>
                                <a:effectLst/>
                                <a:latin typeface="Cambria Math" panose="02040503050406030204" pitchFamily="18" charset="0"/>
                                <a:ea typeface="楷体" panose="02010609060101010101" pitchFamily="49" charset="-122"/>
                                <a:cs typeface="Times New Roman" panose="02020603050405020304" pitchFamily="18" charset="0"/>
                              </a:rPr>
                              <m:t>𝒘</m:t>
                            </m:r>
                          </m:e>
                          <m:sub>
                            <m:r>
                              <a:rPr lang="en-US" altLang="zh-CN" sz="1800" b="1" i="1">
                                <a:solidFill>
                                  <a:schemeClr val="accent1"/>
                                </a:solidFill>
                                <a:effectLst/>
                                <a:latin typeface="Cambria Math" panose="02040503050406030204" pitchFamily="18" charset="0"/>
                                <a:ea typeface="楷体" panose="02010609060101010101" pitchFamily="49" charset="-122"/>
                                <a:cs typeface="Times New Roman" panose="02020603050405020304" pitchFamily="18" charset="0"/>
                              </a:rPr>
                              <m:t>𝟏</m:t>
                            </m:r>
                          </m:sub>
                        </m:sSub>
                        <m:r>
                          <a:rPr lang="en-US" altLang="zh-CN" sz="1800" b="1">
                            <a:solidFill>
                              <a:schemeClr val="accent1"/>
                            </a:solidFill>
                            <a:effectLst/>
                            <a:latin typeface="Cambria Math" panose="02040503050406030204" pitchFamily="18" charset="0"/>
                            <a:ea typeface="楷体" panose="02010609060101010101" pitchFamily="49" charset="-122"/>
                            <a:cs typeface="Times New Roman" panose="02020603050405020304" pitchFamily="18" charset="0"/>
                          </a:rPr>
                          <m:t>,</m:t>
                        </m:r>
                        <m:sSub>
                          <m:sSubPr>
                            <m:ctrlPr>
                              <a:rPr lang="zh-CN" altLang="zh-CN" sz="1800" b="1" i="1">
                                <a:solidFill>
                                  <a:schemeClr val="accent1"/>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solidFill>
                                  <a:schemeClr val="accent1"/>
                                </a:solidFill>
                                <a:effectLst/>
                                <a:latin typeface="Cambria Math" panose="02040503050406030204" pitchFamily="18" charset="0"/>
                                <a:ea typeface="楷体" panose="02010609060101010101" pitchFamily="49" charset="-122"/>
                                <a:cs typeface="Times New Roman" panose="02020603050405020304" pitchFamily="18" charset="0"/>
                              </a:rPr>
                              <m:t>𝒘</m:t>
                            </m:r>
                          </m:e>
                          <m:sub>
                            <m:r>
                              <a:rPr lang="en-US" altLang="zh-CN" sz="1800" b="1" i="1">
                                <a:solidFill>
                                  <a:schemeClr val="accent1"/>
                                </a:solidFill>
                                <a:effectLst/>
                                <a:latin typeface="Cambria Math" panose="02040503050406030204" pitchFamily="18" charset="0"/>
                                <a:ea typeface="楷体" panose="02010609060101010101" pitchFamily="49" charset="-122"/>
                                <a:cs typeface="Times New Roman" panose="02020603050405020304" pitchFamily="18" charset="0"/>
                              </a:rPr>
                              <m:t>𝟐</m:t>
                            </m:r>
                          </m:sub>
                        </m:sSub>
                        <m:r>
                          <a:rPr lang="en-US" altLang="zh-CN" sz="1800" b="1">
                            <a:solidFill>
                              <a:schemeClr val="accent1"/>
                            </a:solidFill>
                            <a:effectLst/>
                            <a:latin typeface="Cambria Math" panose="02040503050406030204" pitchFamily="18" charset="0"/>
                            <a:ea typeface="楷体" panose="02010609060101010101" pitchFamily="49" charset="-122"/>
                            <a:cs typeface="Times New Roman" panose="02020603050405020304" pitchFamily="18" charset="0"/>
                          </a:rPr>
                          <m:t>,…,</m:t>
                        </m:r>
                        <m:sSub>
                          <m:sSubPr>
                            <m:ctrlPr>
                              <a:rPr lang="zh-CN" altLang="zh-CN" sz="1800" b="1" i="1">
                                <a:solidFill>
                                  <a:schemeClr val="accent1"/>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solidFill>
                                  <a:schemeClr val="accent1"/>
                                </a:solidFill>
                                <a:effectLst/>
                                <a:latin typeface="Cambria Math" panose="02040503050406030204" pitchFamily="18" charset="0"/>
                                <a:ea typeface="楷体" panose="02010609060101010101" pitchFamily="49" charset="-122"/>
                                <a:cs typeface="Times New Roman" panose="02020603050405020304" pitchFamily="18" charset="0"/>
                              </a:rPr>
                              <m:t>𝒘</m:t>
                            </m:r>
                          </m:e>
                          <m:sub>
                            <m:r>
                              <a:rPr lang="en-US" altLang="zh-CN" sz="1800" b="1" i="1">
                                <a:solidFill>
                                  <a:schemeClr val="accent1"/>
                                </a:solidFill>
                                <a:effectLst/>
                                <a:latin typeface="Cambria Math" panose="02040503050406030204" pitchFamily="18" charset="0"/>
                                <a:ea typeface="楷体" panose="02010609060101010101" pitchFamily="49" charset="-122"/>
                                <a:cs typeface="Times New Roman" panose="02020603050405020304" pitchFamily="18" charset="0"/>
                              </a:rPr>
                              <m:t>𝒓</m:t>
                            </m:r>
                          </m:sub>
                        </m:sSub>
                      </m:e>
                    </m:d>
                  </m:oMath>
                </a14:m>
                <a:r>
                  <a:rPr lang="zh-CN" altLang="zh-CN" sz="1800" b="1" dirty="0">
                    <a:solidFill>
                      <a:schemeClr val="accent1"/>
                    </a:solidFill>
                    <a:effectLst/>
                    <a:latin typeface="Times New Roman" panose="02020603050405020304" pitchFamily="18" charset="0"/>
                    <a:ea typeface="楷体" panose="02010609060101010101" pitchFamily="49" charset="-122"/>
                    <a:cs typeface="Times New Roman" panose="02020603050405020304" pitchFamily="18" charset="0"/>
                  </a:rPr>
                  <a:t>，构成矩阵</a:t>
                </a:r>
                <a14:m>
                  <m:oMath xmlns:m="http://schemas.openxmlformats.org/officeDocument/2006/math">
                    <m:r>
                      <a:rPr lang="en-US" altLang="zh-CN" sz="1800" b="1" i="1">
                        <a:solidFill>
                          <a:schemeClr val="accent1"/>
                        </a:solidFill>
                        <a:effectLst/>
                        <a:latin typeface="Cambria Math" panose="02040503050406030204" pitchFamily="18" charset="0"/>
                        <a:ea typeface="楷体" panose="02010609060101010101" pitchFamily="49" charset="-122"/>
                        <a:cs typeface="Times New Roman" panose="02020603050405020304" pitchFamily="18" charset="0"/>
                      </a:rPr>
                      <m:t>𝑾</m:t>
                    </m:r>
                  </m:oMath>
                </a14:m>
                <a:endParaRPr lang="zh-CN" altLang="zh-CN" sz="1800" b="1" dirty="0">
                  <a:solidFill>
                    <a:schemeClr val="accent1"/>
                  </a:solidFill>
                  <a:effectLst/>
                  <a:latin typeface="Times New Roman" panose="02020603050405020304" pitchFamily="18" charset="0"/>
                  <a:ea typeface="华文楷体" panose="02010600040101010101" pitchFamily="2" charset="-122"/>
                  <a:cs typeface="Times New Roman" panose="02020603050405020304" pitchFamily="18" charset="0"/>
                </a:endParaRPr>
              </a:p>
              <a:p>
                <a:pPr marL="342900" lvl="0" indent="-342900" algn="just">
                  <a:lnSpc>
                    <a:spcPct val="200000"/>
                  </a:lnSpc>
                  <a:spcAft>
                    <a:spcPts val="300"/>
                  </a:spcAft>
                  <a:buFont typeface="+mj-lt"/>
                  <a:buAutoNum type="arabicPeriod"/>
                </a:pPr>
                <a:r>
                  <a:rPr lang="zh-CN" altLang="zh-CN" sz="1800" b="1" dirty="0">
                    <a:solidFill>
                      <a:schemeClr val="accent1"/>
                    </a:solidFill>
                    <a:effectLst/>
                    <a:latin typeface="Times New Roman" panose="02020603050405020304" pitchFamily="18" charset="0"/>
                    <a:ea typeface="楷体" panose="02010609060101010101" pitchFamily="49" charset="-122"/>
                    <a:cs typeface="Times New Roman" panose="02020603050405020304" pitchFamily="18" charset="0"/>
                  </a:rPr>
                  <a:t>通过矩阵</a:t>
                </a:r>
                <a14:m>
                  <m:oMath xmlns:m="http://schemas.openxmlformats.org/officeDocument/2006/math">
                    <m:r>
                      <a:rPr lang="en-US" altLang="zh-CN" sz="1800" b="1" i="1">
                        <a:solidFill>
                          <a:schemeClr val="accent1"/>
                        </a:solidFill>
                        <a:effectLst/>
                        <a:latin typeface="Cambria Math" panose="02040503050406030204" pitchFamily="18" charset="0"/>
                        <a:ea typeface="楷体" panose="02010609060101010101" pitchFamily="49" charset="-122"/>
                        <a:cs typeface="Times New Roman" panose="02020603050405020304" pitchFamily="18" charset="0"/>
                      </a:rPr>
                      <m:t>𝑾</m:t>
                    </m:r>
                  </m:oMath>
                </a14:m>
                <a:r>
                  <a:rPr lang="zh-CN" altLang="zh-CN" sz="1800" b="1" dirty="0">
                    <a:solidFill>
                      <a:schemeClr val="accent1"/>
                    </a:solidFill>
                    <a:effectLst/>
                    <a:latin typeface="Times New Roman" panose="02020603050405020304" pitchFamily="18" charset="0"/>
                    <a:ea typeface="楷体" panose="02010609060101010101" pitchFamily="49" charset="-122"/>
                    <a:cs typeface="Times New Roman" panose="02020603050405020304" pitchFamily="18" charset="0"/>
                  </a:rPr>
                  <a:t>将每个样本映射到低维空间，实现特征降维。</a:t>
                </a:r>
                <a:endParaRPr lang="zh-CN" altLang="zh-CN" sz="1800" b="1" dirty="0">
                  <a:solidFill>
                    <a:schemeClr val="accent1"/>
                  </a:solidFill>
                  <a:effectLst/>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xmlns="">
          <p:sp>
            <p:nvSpPr>
              <p:cNvPr id="6" name="文本框 5">
                <a:extLst>
                  <a:ext uri="{FF2B5EF4-FFF2-40B4-BE49-F238E27FC236}">
                    <a16:creationId xmlns="" xmlns:a16="http://schemas.microsoft.com/office/drawing/2014/main" xmlns:a14="http://schemas.microsoft.com/office/drawing/2010/main" id="{C2CADFEF-6C30-4CA5-9155-71EBE96A576A}"/>
                  </a:ext>
                </a:extLst>
              </p:cNvPr>
              <p:cNvSpPr txBox="1">
                <a:spLocks noRot="1" noChangeAspect="1" noMove="1" noResize="1" noEditPoints="1" noAdjustHandles="1" noChangeArrowheads="1" noChangeShapeType="1" noTextEdit="1"/>
              </p:cNvSpPr>
              <p:nvPr/>
            </p:nvSpPr>
            <p:spPr>
              <a:xfrm>
                <a:off x="521594" y="1356801"/>
                <a:ext cx="8100812" cy="3680366"/>
              </a:xfrm>
              <a:prstGeom prst="rect">
                <a:avLst/>
              </a:prstGeom>
              <a:blipFill rotWithShape="1">
                <a:blip r:embed="rId2"/>
                <a:stretch>
                  <a:fillRect l="-527" r="-67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82707139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3">
            <a:extLst>
              <a:ext uri="{FF2B5EF4-FFF2-40B4-BE49-F238E27FC236}">
                <a16:creationId xmlns:a16="http://schemas.microsoft.com/office/drawing/2014/main" id="{5AE4498C-D467-4B6C-84A1-646F622D9ECC}"/>
              </a:ext>
            </a:extLst>
          </p:cNvPr>
          <p:cNvSpPr txBox="1">
            <a:spLocks/>
          </p:cNvSpPr>
          <p:nvPr/>
        </p:nvSpPr>
        <p:spPr>
          <a:xfrm>
            <a:off x="0" y="0"/>
            <a:ext cx="9144000" cy="817721"/>
          </a:xfrm>
          <a:prstGeom prst="rect">
            <a:avLst/>
          </a:prstGeom>
        </p:spPr>
        <p:txBody>
          <a:bodyPr vert="horz" lIns="91440" tIns="144000" rIns="91440" bIns="45720" rtlCol="0" anchor="ctr">
            <a:noAutofit/>
          </a:bodyPr>
          <a:lstStyle>
            <a:lvl1pPr algn="ctr" defTabSz="914400" rtl="0" eaLnBrk="1" latinLnBrk="0" hangingPunct="1">
              <a:lnSpc>
                <a:spcPct val="90000"/>
              </a:lnSpc>
              <a:spcBef>
                <a:spcPct val="0"/>
              </a:spcBef>
              <a:buNone/>
              <a:defRPr sz="3600" kern="1200">
                <a:solidFill>
                  <a:srgbClr val="C00000"/>
                </a:solidFill>
                <a:latin typeface="+mj-lt"/>
                <a:ea typeface="+mj-ea"/>
                <a:cs typeface="+mj-cs"/>
              </a:defRPr>
            </a:lvl1pPr>
          </a:lstStyle>
          <a:p>
            <a:endParaRPr lang="zh-CN" altLang="en-US"/>
          </a:p>
        </p:txBody>
      </p:sp>
      <p:sp>
        <p:nvSpPr>
          <p:cNvPr id="13" name="标题 1">
            <a:extLst>
              <a:ext uri="{FF2B5EF4-FFF2-40B4-BE49-F238E27FC236}">
                <a16:creationId xmlns:a16="http://schemas.microsoft.com/office/drawing/2014/main" id="{60FE5641-D8E9-436E-88E3-D0E72DA7FAED}"/>
              </a:ext>
            </a:extLst>
          </p:cNvPr>
          <p:cNvSpPr>
            <a:spLocks noGrp="1"/>
          </p:cNvSpPr>
          <p:nvPr>
            <p:ph type="title"/>
          </p:nvPr>
        </p:nvSpPr>
        <p:spPr>
          <a:xfrm>
            <a:off x="0" y="4763"/>
            <a:ext cx="9144000" cy="817562"/>
          </a:xfrm>
        </p:spPr>
        <p:txBody>
          <a:bodyPr/>
          <a:lstStyle/>
          <a:p>
            <a:pPr marL="0" defTabSz="914400" fontAlgn="base">
              <a:spcAft>
                <a:spcPct val="0"/>
              </a:spcAft>
              <a:defRPr/>
            </a:pPr>
            <a:r>
              <a:rPr lang="zh-CN" altLang="en-US" sz="2400" dirty="0">
                <a:latin typeface="Times New Roman" panose="02020603050405020304" pitchFamily="18" charset="0"/>
                <a:cs typeface="Times New Roman" panose="02020603050405020304" pitchFamily="18" charset="0"/>
              </a:rPr>
              <a:t>线性区别分析：</a:t>
            </a:r>
            <a:r>
              <a:rPr lang="zh-CN" altLang="en-US" sz="2400" kern="0" dirty="0">
                <a:solidFill>
                  <a:srgbClr val="0070C0"/>
                </a:solidFill>
                <a:latin typeface="Times New Roman" pitchFamily="18" charset="0"/>
                <a:cs typeface="Times New Roman" pitchFamily="18" charset="0"/>
              </a:rPr>
              <a:t>与主成分分析法的异同</a:t>
            </a:r>
          </a:p>
        </p:txBody>
      </p:sp>
      <mc:AlternateContent xmlns:mc="http://schemas.openxmlformats.org/markup-compatibility/2006" xmlns:a14="http://schemas.microsoft.com/office/drawing/2010/main">
        <mc:Choice Requires="a14">
          <p:graphicFrame>
            <p:nvGraphicFramePr>
              <p:cNvPr id="3" name="表格 3">
                <a:extLst>
                  <a:ext uri="{FF2B5EF4-FFF2-40B4-BE49-F238E27FC236}">
                    <a16:creationId xmlns:a16="http://schemas.microsoft.com/office/drawing/2014/main" id="{3809809E-1536-450E-9CBB-3AA49B9A09B7}"/>
                  </a:ext>
                </a:extLst>
              </p:cNvPr>
              <p:cNvGraphicFramePr>
                <a:graphicFrameLocks noGrp="1"/>
              </p:cNvGraphicFramePr>
              <p:nvPr>
                <p:extLst>
                  <p:ext uri="{D42A27DB-BD31-4B8C-83A1-F6EECF244321}">
                    <p14:modId xmlns:p14="http://schemas.microsoft.com/office/powerpoint/2010/main" val="758184518"/>
                  </p:ext>
                </p:extLst>
              </p:nvPr>
            </p:nvGraphicFramePr>
            <p:xfrm>
              <a:off x="479204" y="1563805"/>
              <a:ext cx="8249160" cy="3505835"/>
            </p:xfrm>
            <a:graphic>
              <a:graphicData uri="http://schemas.openxmlformats.org/drawingml/2006/table">
                <a:tbl>
                  <a:tblPr firstRow="1" bandRow="1">
                    <a:tableStyleId>{5C22544A-7EE6-4342-B048-85BDC9FD1C3A}</a:tableStyleId>
                  </a:tblPr>
                  <a:tblGrid>
                    <a:gridCol w="2227383">
                      <a:extLst>
                        <a:ext uri="{9D8B030D-6E8A-4147-A177-3AD203B41FA5}">
                          <a16:colId xmlns:a16="http://schemas.microsoft.com/office/drawing/2014/main" val="3323862584"/>
                        </a:ext>
                      </a:extLst>
                    </a:gridCol>
                    <a:gridCol w="3272057">
                      <a:extLst>
                        <a:ext uri="{9D8B030D-6E8A-4147-A177-3AD203B41FA5}">
                          <a16:colId xmlns:a16="http://schemas.microsoft.com/office/drawing/2014/main" val="2148013048"/>
                        </a:ext>
                      </a:extLst>
                    </a:gridCol>
                    <a:gridCol w="2749720">
                      <a:extLst>
                        <a:ext uri="{9D8B030D-6E8A-4147-A177-3AD203B41FA5}">
                          <a16:colId xmlns:a16="http://schemas.microsoft.com/office/drawing/2014/main" val="203024188"/>
                        </a:ext>
                      </a:extLst>
                    </a:gridCol>
                  </a:tblGrid>
                  <a:tr h="370840">
                    <a:tc>
                      <a:txBody>
                        <a:bodyPr/>
                        <a:lstStyle/>
                        <a:p>
                          <a:pPr>
                            <a:lnSpc>
                              <a:spcPct val="150000"/>
                            </a:lnSpc>
                          </a:pPr>
                          <a:endParaRPr lang="zh-CN" altLang="en-US" dirty="0">
                            <a:latin typeface="Times New Roman" panose="02020603050405020304" pitchFamily="18" charset="0"/>
                            <a:ea typeface="楷体" panose="02010609060101010101" pitchFamily="49" charset="-122"/>
                            <a:cs typeface="Times New Roman" panose="02020603050405020304" pitchFamily="18" charset="0"/>
                          </a:endParaRPr>
                        </a:p>
                      </a:txBody>
                      <a:tcPr anchor="ctr"/>
                    </a:tc>
                    <a:tc>
                      <a:txBody>
                        <a:bodyPr/>
                        <a:lstStyle/>
                        <a:p>
                          <a:pPr>
                            <a:lnSpc>
                              <a:spcPct val="150000"/>
                            </a:lnSpc>
                          </a:pPr>
                          <a:r>
                            <a:rPr lang="zh-CN" altLang="en-US" dirty="0">
                              <a:latin typeface="Times New Roman" panose="02020603050405020304" pitchFamily="18" charset="0"/>
                              <a:ea typeface="楷体" panose="02010609060101010101" pitchFamily="49" charset="-122"/>
                              <a:cs typeface="Times New Roman" panose="02020603050405020304" pitchFamily="18" charset="0"/>
                            </a:rPr>
                            <a:t>线性判别分析</a:t>
                          </a:r>
                        </a:p>
                      </a:txBody>
                      <a:tcPr anchor="ctr"/>
                    </a:tc>
                    <a:tc>
                      <a:txBody>
                        <a:bodyPr/>
                        <a:lstStyle/>
                        <a:p>
                          <a:pPr>
                            <a:lnSpc>
                              <a:spcPct val="150000"/>
                            </a:lnSpc>
                          </a:pPr>
                          <a:r>
                            <a:rPr lang="zh-CN" altLang="en-US" dirty="0">
                              <a:latin typeface="Times New Roman" panose="02020603050405020304" pitchFamily="18" charset="0"/>
                              <a:ea typeface="楷体" panose="02010609060101010101" pitchFamily="49" charset="-122"/>
                              <a:cs typeface="Times New Roman" panose="02020603050405020304" pitchFamily="18" charset="0"/>
                            </a:rPr>
                            <a:t>主成分分析</a:t>
                          </a:r>
                        </a:p>
                      </a:txBody>
                      <a:tcPr anchor="ctr"/>
                    </a:tc>
                    <a:extLst>
                      <a:ext uri="{0D108BD9-81ED-4DB2-BD59-A6C34878D82A}">
                        <a16:rowId xmlns:a16="http://schemas.microsoft.com/office/drawing/2014/main" val="2506207976"/>
                      </a:ext>
                    </a:extLst>
                  </a:tr>
                  <a:tr h="370840">
                    <a:tc>
                      <a:txBody>
                        <a:bodyPr/>
                        <a:lstStyle/>
                        <a:p>
                          <a:pPr>
                            <a:lnSpc>
                              <a:spcPct val="150000"/>
                            </a:lnSpc>
                          </a:pPr>
                          <a:r>
                            <a:rPr lang="zh-CN" altLang="en-US" dirty="0">
                              <a:latin typeface="Times New Roman" panose="02020603050405020304" pitchFamily="18" charset="0"/>
                              <a:ea typeface="楷体" panose="02010609060101010101" pitchFamily="49" charset="-122"/>
                              <a:cs typeface="Times New Roman" panose="02020603050405020304" pitchFamily="18" charset="0"/>
                            </a:rPr>
                            <a:t>是否需要样本标签</a:t>
                          </a:r>
                        </a:p>
                      </a:txBody>
                      <a:tcPr anchor="ctr"/>
                    </a:tc>
                    <a:tc>
                      <a:txBody>
                        <a:bodyPr/>
                        <a:lstStyle/>
                        <a:p>
                          <a:pPr>
                            <a:lnSpc>
                              <a:spcPct val="150000"/>
                            </a:lnSpc>
                          </a:pPr>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监督学习</a:t>
                          </a:r>
                          <a:endParaRPr lang="zh-CN" altLang="en-US" dirty="0">
                            <a:latin typeface="Times New Roman" panose="02020603050405020304" pitchFamily="18" charset="0"/>
                            <a:ea typeface="楷体" panose="02010609060101010101" pitchFamily="49" charset="-122"/>
                            <a:cs typeface="Times New Roman" panose="02020603050405020304" pitchFamily="18" charset="0"/>
                          </a:endParaRPr>
                        </a:p>
                      </a:txBody>
                      <a:tcPr anchor="ctr"/>
                    </a:tc>
                    <a:tc>
                      <a:txBody>
                        <a:bodyPr/>
                        <a:lstStyle/>
                        <a:p>
                          <a:pPr>
                            <a:lnSpc>
                              <a:spcPct val="150000"/>
                            </a:lnSpc>
                          </a:pPr>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无监督学习</a:t>
                          </a:r>
                          <a:endParaRPr lang="zh-CN" altLang="en-US" dirty="0">
                            <a:latin typeface="Times New Roman" panose="02020603050405020304" pitchFamily="18" charset="0"/>
                            <a:ea typeface="楷体" panose="02010609060101010101" pitchFamily="49" charset="-122"/>
                            <a:cs typeface="Times New Roman" panose="02020603050405020304" pitchFamily="18" charset="0"/>
                          </a:endParaRPr>
                        </a:p>
                      </a:txBody>
                      <a:tcPr anchor="ctr"/>
                    </a:tc>
                    <a:extLst>
                      <a:ext uri="{0D108BD9-81ED-4DB2-BD59-A6C34878D82A}">
                        <a16:rowId xmlns:a16="http://schemas.microsoft.com/office/drawing/2014/main" val="2023404546"/>
                      </a:ext>
                    </a:extLst>
                  </a:tr>
                  <a:tr h="185420">
                    <a:tc>
                      <a:txBody>
                        <a:bodyPr/>
                        <a:lstStyle/>
                        <a:p>
                          <a:pPr>
                            <a:lnSpc>
                              <a:spcPct val="150000"/>
                            </a:lnSpc>
                          </a:pPr>
                          <a:r>
                            <a:rPr lang="zh-CN" altLang="en-US" dirty="0">
                              <a:latin typeface="Times New Roman" panose="02020603050405020304" pitchFamily="18" charset="0"/>
                              <a:ea typeface="楷体" panose="02010609060101010101" pitchFamily="49" charset="-122"/>
                              <a:cs typeface="Times New Roman" panose="02020603050405020304" pitchFamily="18" charset="0"/>
                            </a:rPr>
                            <a:t>降维方法</a:t>
                          </a:r>
                        </a:p>
                      </a:txBody>
                      <a:tcPr anchor="ctr"/>
                    </a:tc>
                    <a:tc>
                      <a:txBody>
                        <a:bodyPr/>
                        <a:lstStyle/>
                        <a:p>
                          <a:pPr>
                            <a:lnSpc>
                              <a:spcPct val="150000"/>
                            </a:lnSpc>
                          </a:pPr>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优化寻找特征向量</a:t>
                          </a:r>
                          <a14:m>
                            <m:oMath xmlns:m="http://schemas.openxmlformats.org/officeDocument/2006/math">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𝒘</m:t>
                              </m:r>
                            </m:oMath>
                          </a14:m>
                          <a:endParaRPr lang="zh-CN" altLang="en-US" dirty="0">
                            <a:latin typeface="Times New Roman" panose="02020603050405020304" pitchFamily="18" charset="0"/>
                            <a:ea typeface="楷体" panose="02010609060101010101" pitchFamily="49" charset="-122"/>
                            <a:cs typeface="Times New Roman" panose="02020603050405020304" pitchFamily="18" charset="0"/>
                          </a:endParaRPr>
                        </a:p>
                      </a:txBody>
                      <a:tcPr anchor="ctr"/>
                    </a:tc>
                    <a:tc>
                      <a:txBody>
                        <a:bodyPr/>
                        <a:lstStyle/>
                        <a:p>
                          <a:pPr>
                            <a:lnSpc>
                              <a:spcPct val="150000"/>
                            </a:lnSpc>
                          </a:pPr>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优化寻找特征向量</a:t>
                          </a:r>
                          <a14:m>
                            <m:oMath xmlns:m="http://schemas.openxmlformats.org/officeDocument/2006/math">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𝒘</m:t>
                              </m:r>
                            </m:oMath>
                          </a14:m>
                          <a:endParaRPr lang="zh-CN" altLang="en-US" dirty="0">
                            <a:latin typeface="Times New Roman" panose="02020603050405020304" pitchFamily="18" charset="0"/>
                            <a:ea typeface="楷体" panose="02010609060101010101" pitchFamily="49" charset="-122"/>
                            <a:cs typeface="Times New Roman" panose="02020603050405020304" pitchFamily="18" charset="0"/>
                          </a:endParaRPr>
                        </a:p>
                      </a:txBody>
                      <a:tcPr anchor="ctr"/>
                    </a:tc>
                    <a:extLst>
                      <a:ext uri="{0D108BD9-81ED-4DB2-BD59-A6C34878D82A}">
                        <a16:rowId xmlns:a16="http://schemas.microsoft.com/office/drawing/2014/main" val="1768619449"/>
                      </a:ext>
                    </a:extLst>
                  </a:tr>
                  <a:tr h="320040">
                    <a:tc>
                      <a:txBody>
                        <a:bodyPr/>
                        <a:lstStyle/>
                        <a:p>
                          <a:pPr>
                            <a:lnSpc>
                              <a:spcPct val="150000"/>
                            </a:lnSpc>
                          </a:pPr>
                          <a:r>
                            <a:rPr lang="zh-CN" altLang="en-US" dirty="0">
                              <a:latin typeface="Times New Roman" panose="02020603050405020304" pitchFamily="18" charset="0"/>
                              <a:ea typeface="楷体" panose="02010609060101010101" pitchFamily="49" charset="-122"/>
                              <a:cs typeface="Times New Roman" panose="02020603050405020304" pitchFamily="18" charset="0"/>
                            </a:rPr>
                            <a:t>目标</a:t>
                          </a:r>
                        </a:p>
                      </a:txBody>
                      <a:tcPr anchor="ctr"/>
                    </a:tc>
                    <a:tc>
                      <a:txBody>
                        <a:bodyPr/>
                        <a:lstStyle/>
                        <a:p>
                          <a:pPr>
                            <a:lnSpc>
                              <a:spcPct val="150000"/>
                            </a:lnSpc>
                          </a:pPr>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类内方差小、类间距离大</a:t>
                          </a:r>
                          <a:endParaRPr lang="zh-CN" altLang="en-US" dirty="0">
                            <a:latin typeface="Times New Roman" panose="02020603050405020304" pitchFamily="18" charset="0"/>
                            <a:ea typeface="楷体" panose="02010609060101010101" pitchFamily="49" charset="-122"/>
                            <a:cs typeface="Times New Roman" panose="02020603050405020304" pitchFamily="18" charset="0"/>
                          </a:endParaRPr>
                        </a:p>
                      </a:txBody>
                      <a:tcPr anchor="ctr"/>
                    </a:tc>
                    <a:tc>
                      <a:txBody>
                        <a:bodyPr/>
                        <a:lstStyle/>
                        <a:p>
                          <a:pPr>
                            <a:lnSpc>
                              <a:spcPct val="150000"/>
                            </a:lnSpc>
                          </a:pPr>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寻找投影后数据之间方差最大的投影方向</a:t>
                          </a:r>
                          <a:endParaRPr lang="zh-CN" altLang="en-US" dirty="0">
                            <a:latin typeface="Times New Roman" panose="02020603050405020304" pitchFamily="18" charset="0"/>
                            <a:ea typeface="楷体" panose="02010609060101010101" pitchFamily="49" charset="-122"/>
                            <a:cs typeface="Times New Roman" panose="02020603050405020304" pitchFamily="18" charset="0"/>
                          </a:endParaRPr>
                        </a:p>
                      </a:txBody>
                      <a:tcPr anchor="ctr"/>
                    </a:tc>
                    <a:extLst>
                      <a:ext uri="{0D108BD9-81ED-4DB2-BD59-A6C34878D82A}">
                        <a16:rowId xmlns:a16="http://schemas.microsoft.com/office/drawing/2014/main" val="2473847664"/>
                      </a:ext>
                    </a:extLst>
                  </a:tr>
                  <a:tr h="320040">
                    <a:tc>
                      <a:txBody>
                        <a:bodyPr/>
                        <a:lstStyle/>
                        <a:p>
                          <a:pPr>
                            <a:lnSpc>
                              <a:spcPct val="150000"/>
                            </a:lnSpc>
                          </a:pPr>
                          <a:r>
                            <a:rPr lang="zh-CN" altLang="en-US" dirty="0">
                              <a:latin typeface="Times New Roman" panose="02020603050405020304" pitchFamily="18" charset="0"/>
                              <a:ea typeface="楷体" panose="02010609060101010101" pitchFamily="49" charset="-122"/>
                              <a:cs typeface="Times New Roman" panose="02020603050405020304" pitchFamily="18" charset="0"/>
                            </a:rPr>
                            <a:t>维度</a:t>
                          </a:r>
                        </a:p>
                      </a:txBody>
                      <a:tcPr anchor="ctr"/>
                    </a:tc>
                    <a:tc>
                      <a:txBody>
                        <a:bodyPr/>
                        <a:lstStyle/>
                        <a:p>
                          <a:pPr>
                            <a:lnSpc>
                              <a:spcPct val="150000"/>
                            </a:lnSpc>
                          </a:pPr>
                          <a:r>
                            <a:rPr lang="en-US" altLang="zh-CN" sz="1800" dirty="0">
                              <a:effectLst/>
                              <a:latin typeface="Times New Roman" panose="02020603050405020304" pitchFamily="18" charset="0"/>
                              <a:ea typeface="楷体" panose="02010609060101010101" pitchFamily="49" charset="-122"/>
                              <a:cs typeface="Times New Roman" panose="02020603050405020304" pitchFamily="18" charset="0"/>
                            </a:rPr>
                            <a:t>LDA</a:t>
                          </a:r>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降维后所得到维度是与数据样本的类别个数</a:t>
                          </a:r>
                          <a14:m>
                            <m:oMath xmlns:m="http://schemas.openxmlformats.org/officeDocument/2006/math">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𝐾</m:t>
                              </m:r>
                            </m:oMath>
                          </a14:m>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有关</a:t>
                          </a:r>
                          <a:endParaRPr lang="zh-CN" altLang="en-US" dirty="0">
                            <a:latin typeface="Times New Roman" panose="02020603050405020304" pitchFamily="18" charset="0"/>
                            <a:ea typeface="楷体" panose="02010609060101010101" pitchFamily="49" charset="-122"/>
                            <a:cs typeface="Times New Roman" panose="02020603050405020304" pitchFamily="18" charset="0"/>
                          </a:endParaRPr>
                        </a:p>
                      </a:txBody>
                      <a:tcPr anchor="ctr"/>
                    </a:tc>
                    <a:tc>
                      <a:txBody>
                        <a:bodyPr/>
                        <a:lstStyle/>
                        <a:p>
                          <a:pPr>
                            <a:lnSpc>
                              <a:spcPct val="150000"/>
                            </a:lnSpc>
                          </a:pPr>
                          <a:r>
                            <a:rPr lang="en-US" altLang="zh-CN" sz="1800" dirty="0">
                              <a:effectLst/>
                              <a:latin typeface="Times New Roman" panose="02020603050405020304" pitchFamily="18" charset="0"/>
                              <a:ea typeface="楷体" panose="02010609060101010101" pitchFamily="49" charset="-122"/>
                              <a:cs typeface="Times New Roman" panose="02020603050405020304" pitchFamily="18" charset="0"/>
                            </a:rPr>
                            <a:t>PCA</a:t>
                          </a:r>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对高维数据降维后的维数是与原始数据特征维度相关</a:t>
                          </a:r>
                          <a:endParaRPr lang="zh-CN" altLang="en-US" dirty="0">
                            <a:latin typeface="Times New Roman" panose="02020603050405020304" pitchFamily="18" charset="0"/>
                            <a:ea typeface="楷体" panose="02010609060101010101" pitchFamily="49" charset="-122"/>
                            <a:cs typeface="Times New Roman" panose="02020603050405020304" pitchFamily="18" charset="0"/>
                          </a:endParaRPr>
                        </a:p>
                      </a:txBody>
                      <a:tcPr anchor="ctr"/>
                    </a:tc>
                    <a:extLst>
                      <a:ext uri="{0D108BD9-81ED-4DB2-BD59-A6C34878D82A}">
                        <a16:rowId xmlns:a16="http://schemas.microsoft.com/office/drawing/2014/main" val="1064256957"/>
                      </a:ext>
                    </a:extLst>
                  </a:tr>
                </a:tbl>
              </a:graphicData>
            </a:graphic>
          </p:graphicFrame>
        </mc:Choice>
        <mc:Fallback xmlns="">
          <p:graphicFrame>
            <p:nvGraphicFramePr>
              <p:cNvPr id="3" name="表格 3">
                <a:extLst>
                  <a:ext uri="{FF2B5EF4-FFF2-40B4-BE49-F238E27FC236}">
                    <a16:creationId xmlns:a16="http://schemas.microsoft.com/office/drawing/2014/main" id="{3809809E-1536-450E-9CBB-3AA49B9A09B7}"/>
                  </a:ext>
                </a:extLst>
              </p:cNvPr>
              <p:cNvGraphicFramePr>
                <a:graphicFrameLocks noGrp="1"/>
              </p:cNvGraphicFramePr>
              <p:nvPr>
                <p:extLst>
                  <p:ext uri="{D42A27DB-BD31-4B8C-83A1-F6EECF244321}">
                    <p14:modId xmlns:p14="http://schemas.microsoft.com/office/powerpoint/2010/main" val="758184518"/>
                  </p:ext>
                </p:extLst>
              </p:nvPr>
            </p:nvGraphicFramePr>
            <p:xfrm>
              <a:off x="479204" y="1563805"/>
              <a:ext cx="8249160" cy="3491484"/>
            </p:xfrm>
            <a:graphic>
              <a:graphicData uri="http://schemas.openxmlformats.org/drawingml/2006/table">
                <a:tbl>
                  <a:tblPr firstRow="1" bandRow="1">
                    <a:tableStyleId>{5C22544A-7EE6-4342-B048-85BDC9FD1C3A}</a:tableStyleId>
                  </a:tblPr>
                  <a:tblGrid>
                    <a:gridCol w="2227383">
                      <a:extLst>
                        <a:ext uri="{9D8B030D-6E8A-4147-A177-3AD203B41FA5}">
                          <a16:colId xmlns:a16="http://schemas.microsoft.com/office/drawing/2014/main" val="3323862584"/>
                        </a:ext>
                      </a:extLst>
                    </a:gridCol>
                    <a:gridCol w="3272057">
                      <a:extLst>
                        <a:ext uri="{9D8B030D-6E8A-4147-A177-3AD203B41FA5}">
                          <a16:colId xmlns:a16="http://schemas.microsoft.com/office/drawing/2014/main" val="2148013048"/>
                        </a:ext>
                      </a:extLst>
                    </a:gridCol>
                    <a:gridCol w="2749720">
                      <a:extLst>
                        <a:ext uri="{9D8B030D-6E8A-4147-A177-3AD203B41FA5}">
                          <a16:colId xmlns:a16="http://schemas.microsoft.com/office/drawing/2014/main" val="203024188"/>
                        </a:ext>
                      </a:extLst>
                    </a:gridCol>
                  </a:tblGrid>
                  <a:tr h="453644">
                    <a:tc>
                      <a:txBody>
                        <a:bodyPr/>
                        <a:lstStyle/>
                        <a:p>
                          <a:pPr>
                            <a:lnSpc>
                              <a:spcPct val="150000"/>
                            </a:lnSpc>
                          </a:pPr>
                          <a:endParaRPr lang="zh-CN" altLang="en-US" dirty="0">
                            <a:latin typeface="Times New Roman" panose="02020603050405020304" pitchFamily="18" charset="0"/>
                            <a:ea typeface="楷体" panose="02010609060101010101" pitchFamily="49" charset="-122"/>
                            <a:cs typeface="Times New Roman" panose="02020603050405020304" pitchFamily="18" charset="0"/>
                          </a:endParaRPr>
                        </a:p>
                      </a:txBody>
                      <a:tcPr anchor="ctr"/>
                    </a:tc>
                    <a:tc>
                      <a:txBody>
                        <a:bodyPr/>
                        <a:lstStyle/>
                        <a:p>
                          <a:pPr>
                            <a:lnSpc>
                              <a:spcPct val="150000"/>
                            </a:lnSpc>
                          </a:pPr>
                          <a:r>
                            <a:rPr lang="zh-CN" altLang="en-US" dirty="0">
                              <a:latin typeface="Times New Roman" panose="02020603050405020304" pitchFamily="18" charset="0"/>
                              <a:ea typeface="楷体" panose="02010609060101010101" pitchFamily="49" charset="-122"/>
                              <a:cs typeface="Times New Roman" panose="02020603050405020304" pitchFamily="18" charset="0"/>
                            </a:rPr>
                            <a:t>线性判别分析</a:t>
                          </a:r>
                        </a:p>
                      </a:txBody>
                      <a:tcPr anchor="ctr"/>
                    </a:tc>
                    <a:tc>
                      <a:txBody>
                        <a:bodyPr/>
                        <a:lstStyle/>
                        <a:p>
                          <a:pPr>
                            <a:lnSpc>
                              <a:spcPct val="150000"/>
                            </a:lnSpc>
                          </a:pPr>
                          <a:r>
                            <a:rPr lang="zh-CN" altLang="en-US" dirty="0">
                              <a:latin typeface="Times New Roman" panose="02020603050405020304" pitchFamily="18" charset="0"/>
                              <a:ea typeface="楷体" panose="02010609060101010101" pitchFamily="49" charset="-122"/>
                              <a:cs typeface="Times New Roman" panose="02020603050405020304" pitchFamily="18" charset="0"/>
                            </a:rPr>
                            <a:t>主成分分析</a:t>
                          </a:r>
                        </a:p>
                      </a:txBody>
                      <a:tcPr anchor="ctr"/>
                    </a:tc>
                    <a:extLst>
                      <a:ext uri="{0D108BD9-81ED-4DB2-BD59-A6C34878D82A}">
                        <a16:rowId xmlns:a16="http://schemas.microsoft.com/office/drawing/2014/main" val="2506207976"/>
                      </a:ext>
                    </a:extLst>
                  </a:tr>
                  <a:tr h="450850">
                    <a:tc>
                      <a:txBody>
                        <a:bodyPr/>
                        <a:lstStyle/>
                        <a:p>
                          <a:pPr>
                            <a:lnSpc>
                              <a:spcPct val="150000"/>
                            </a:lnSpc>
                          </a:pPr>
                          <a:r>
                            <a:rPr lang="zh-CN" altLang="en-US" dirty="0">
                              <a:latin typeface="Times New Roman" panose="02020603050405020304" pitchFamily="18" charset="0"/>
                              <a:ea typeface="楷体" panose="02010609060101010101" pitchFamily="49" charset="-122"/>
                              <a:cs typeface="Times New Roman" panose="02020603050405020304" pitchFamily="18" charset="0"/>
                            </a:rPr>
                            <a:t>是否需要样本标签</a:t>
                          </a:r>
                        </a:p>
                      </a:txBody>
                      <a:tcPr anchor="ctr"/>
                    </a:tc>
                    <a:tc>
                      <a:txBody>
                        <a:bodyPr/>
                        <a:lstStyle/>
                        <a:p>
                          <a:pPr>
                            <a:lnSpc>
                              <a:spcPct val="150000"/>
                            </a:lnSpc>
                          </a:pPr>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监督学习</a:t>
                          </a:r>
                          <a:endParaRPr lang="zh-CN" altLang="en-US" dirty="0">
                            <a:latin typeface="Times New Roman" panose="02020603050405020304" pitchFamily="18" charset="0"/>
                            <a:ea typeface="楷体" panose="02010609060101010101" pitchFamily="49" charset="-122"/>
                            <a:cs typeface="Times New Roman" panose="02020603050405020304" pitchFamily="18" charset="0"/>
                          </a:endParaRPr>
                        </a:p>
                      </a:txBody>
                      <a:tcPr anchor="ctr"/>
                    </a:tc>
                    <a:tc>
                      <a:txBody>
                        <a:bodyPr/>
                        <a:lstStyle/>
                        <a:p>
                          <a:pPr>
                            <a:lnSpc>
                              <a:spcPct val="150000"/>
                            </a:lnSpc>
                          </a:pPr>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无监督学习</a:t>
                          </a:r>
                          <a:endParaRPr lang="zh-CN" altLang="en-US" dirty="0">
                            <a:latin typeface="Times New Roman" panose="02020603050405020304" pitchFamily="18" charset="0"/>
                            <a:ea typeface="楷体" panose="02010609060101010101" pitchFamily="49" charset="-122"/>
                            <a:cs typeface="Times New Roman" panose="02020603050405020304" pitchFamily="18" charset="0"/>
                          </a:endParaRPr>
                        </a:p>
                      </a:txBody>
                      <a:tcPr anchor="ctr"/>
                    </a:tc>
                    <a:extLst>
                      <a:ext uri="{0D108BD9-81ED-4DB2-BD59-A6C34878D82A}">
                        <a16:rowId xmlns:a16="http://schemas.microsoft.com/office/drawing/2014/main" val="2023404546"/>
                      </a:ext>
                    </a:extLst>
                  </a:tr>
                  <a:tr h="450850">
                    <a:tc>
                      <a:txBody>
                        <a:bodyPr/>
                        <a:lstStyle/>
                        <a:p>
                          <a:pPr>
                            <a:lnSpc>
                              <a:spcPct val="150000"/>
                            </a:lnSpc>
                          </a:pPr>
                          <a:r>
                            <a:rPr lang="zh-CN" altLang="en-US" dirty="0">
                              <a:latin typeface="Times New Roman" panose="02020603050405020304" pitchFamily="18" charset="0"/>
                              <a:ea typeface="楷体" panose="02010609060101010101" pitchFamily="49" charset="-122"/>
                              <a:cs typeface="Times New Roman" panose="02020603050405020304" pitchFamily="18" charset="0"/>
                            </a:rPr>
                            <a:t>降维方法</a:t>
                          </a:r>
                        </a:p>
                      </a:txBody>
                      <a:tcPr anchor="ctr"/>
                    </a:tc>
                    <a:tc>
                      <a:txBody>
                        <a:bodyPr/>
                        <a:lstStyle/>
                        <a:p>
                          <a:endParaRPr lang="zh-CN"/>
                        </a:p>
                      </a:txBody>
                      <a:tcPr anchor="ctr">
                        <a:blipFill>
                          <a:blip r:embed="rId2"/>
                          <a:stretch>
                            <a:fillRect l="-68343" t="-202703" r="-84730" b="-491892"/>
                          </a:stretch>
                        </a:blipFill>
                      </a:tcPr>
                    </a:tc>
                    <a:tc>
                      <a:txBody>
                        <a:bodyPr/>
                        <a:lstStyle/>
                        <a:p>
                          <a:endParaRPr lang="zh-CN"/>
                        </a:p>
                      </a:txBody>
                      <a:tcPr anchor="ctr">
                        <a:blipFill>
                          <a:blip r:embed="rId2"/>
                          <a:stretch>
                            <a:fillRect l="-200443" t="-202703" r="-887" b="-491892"/>
                          </a:stretch>
                        </a:blipFill>
                      </a:tcPr>
                    </a:tc>
                    <a:extLst>
                      <a:ext uri="{0D108BD9-81ED-4DB2-BD59-A6C34878D82A}">
                        <a16:rowId xmlns:a16="http://schemas.microsoft.com/office/drawing/2014/main" val="1768619449"/>
                      </a:ext>
                    </a:extLst>
                  </a:tr>
                  <a:tr h="862330">
                    <a:tc>
                      <a:txBody>
                        <a:bodyPr/>
                        <a:lstStyle/>
                        <a:p>
                          <a:pPr>
                            <a:lnSpc>
                              <a:spcPct val="150000"/>
                            </a:lnSpc>
                          </a:pPr>
                          <a:r>
                            <a:rPr lang="zh-CN" altLang="en-US" dirty="0">
                              <a:latin typeface="Times New Roman" panose="02020603050405020304" pitchFamily="18" charset="0"/>
                              <a:ea typeface="楷体" panose="02010609060101010101" pitchFamily="49" charset="-122"/>
                              <a:cs typeface="Times New Roman" panose="02020603050405020304" pitchFamily="18" charset="0"/>
                            </a:rPr>
                            <a:t>目标</a:t>
                          </a:r>
                        </a:p>
                      </a:txBody>
                      <a:tcPr anchor="ctr"/>
                    </a:tc>
                    <a:tc>
                      <a:txBody>
                        <a:bodyPr/>
                        <a:lstStyle/>
                        <a:p>
                          <a:pPr>
                            <a:lnSpc>
                              <a:spcPct val="150000"/>
                            </a:lnSpc>
                          </a:pPr>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类内方差小、类间距离大</a:t>
                          </a:r>
                          <a:endParaRPr lang="zh-CN" altLang="en-US" dirty="0">
                            <a:latin typeface="Times New Roman" panose="02020603050405020304" pitchFamily="18" charset="0"/>
                            <a:ea typeface="楷体" panose="02010609060101010101" pitchFamily="49" charset="-122"/>
                            <a:cs typeface="Times New Roman" panose="02020603050405020304" pitchFamily="18" charset="0"/>
                          </a:endParaRPr>
                        </a:p>
                      </a:txBody>
                      <a:tcPr anchor="ctr"/>
                    </a:tc>
                    <a:tc>
                      <a:txBody>
                        <a:bodyPr/>
                        <a:lstStyle/>
                        <a:p>
                          <a:pPr>
                            <a:lnSpc>
                              <a:spcPct val="150000"/>
                            </a:lnSpc>
                          </a:pPr>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寻找投影后数据之间方差最大的投影方向</a:t>
                          </a:r>
                          <a:endParaRPr lang="zh-CN" altLang="en-US" dirty="0">
                            <a:latin typeface="Times New Roman" panose="02020603050405020304" pitchFamily="18" charset="0"/>
                            <a:ea typeface="楷体" panose="02010609060101010101" pitchFamily="49" charset="-122"/>
                            <a:cs typeface="Times New Roman" panose="02020603050405020304" pitchFamily="18" charset="0"/>
                          </a:endParaRPr>
                        </a:p>
                      </a:txBody>
                      <a:tcPr anchor="ctr"/>
                    </a:tc>
                    <a:extLst>
                      <a:ext uri="{0D108BD9-81ED-4DB2-BD59-A6C34878D82A}">
                        <a16:rowId xmlns:a16="http://schemas.microsoft.com/office/drawing/2014/main" val="2473847664"/>
                      </a:ext>
                    </a:extLst>
                  </a:tr>
                  <a:tr h="1273810">
                    <a:tc>
                      <a:txBody>
                        <a:bodyPr/>
                        <a:lstStyle/>
                        <a:p>
                          <a:pPr>
                            <a:lnSpc>
                              <a:spcPct val="150000"/>
                            </a:lnSpc>
                          </a:pPr>
                          <a:r>
                            <a:rPr lang="zh-CN" altLang="en-US" dirty="0">
                              <a:latin typeface="Times New Roman" panose="02020603050405020304" pitchFamily="18" charset="0"/>
                              <a:ea typeface="楷体" panose="02010609060101010101" pitchFamily="49" charset="-122"/>
                              <a:cs typeface="Times New Roman" panose="02020603050405020304" pitchFamily="18" charset="0"/>
                            </a:rPr>
                            <a:t>维度</a:t>
                          </a:r>
                        </a:p>
                      </a:txBody>
                      <a:tcPr anchor="ctr"/>
                    </a:tc>
                    <a:tc>
                      <a:txBody>
                        <a:bodyPr/>
                        <a:lstStyle/>
                        <a:p>
                          <a:endParaRPr lang="zh-CN"/>
                        </a:p>
                      </a:txBody>
                      <a:tcPr anchor="ctr">
                        <a:blipFill>
                          <a:blip r:embed="rId2"/>
                          <a:stretch>
                            <a:fillRect l="-68343" t="-175120" r="-84730" b="-6220"/>
                          </a:stretch>
                        </a:blipFill>
                      </a:tcPr>
                    </a:tc>
                    <a:tc>
                      <a:txBody>
                        <a:bodyPr/>
                        <a:lstStyle/>
                        <a:p>
                          <a:pPr>
                            <a:lnSpc>
                              <a:spcPct val="150000"/>
                            </a:lnSpc>
                          </a:pPr>
                          <a:r>
                            <a:rPr lang="en-US" altLang="zh-CN" sz="1800" dirty="0">
                              <a:effectLst/>
                              <a:latin typeface="Times New Roman" panose="02020603050405020304" pitchFamily="18" charset="0"/>
                              <a:ea typeface="楷体" panose="02010609060101010101" pitchFamily="49" charset="-122"/>
                              <a:cs typeface="Times New Roman" panose="02020603050405020304" pitchFamily="18" charset="0"/>
                            </a:rPr>
                            <a:t>PCA</a:t>
                          </a:r>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对高维数据降维后的维数是与原始数据特征维度相关</a:t>
                          </a:r>
                          <a:endParaRPr lang="zh-CN" altLang="en-US" dirty="0">
                            <a:latin typeface="Times New Roman" panose="02020603050405020304" pitchFamily="18" charset="0"/>
                            <a:ea typeface="楷体" panose="02010609060101010101" pitchFamily="49" charset="-122"/>
                            <a:cs typeface="Times New Roman" panose="02020603050405020304" pitchFamily="18" charset="0"/>
                          </a:endParaRPr>
                        </a:p>
                      </a:txBody>
                      <a:tcPr anchor="ctr"/>
                    </a:tc>
                    <a:extLst>
                      <a:ext uri="{0D108BD9-81ED-4DB2-BD59-A6C34878D82A}">
                        <a16:rowId xmlns:a16="http://schemas.microsoft.com/office/drawing/2014/main" val="1064256957"/>
                      </a:ext>
                    </a:extLst>
                  </a:tr>
                </a:tbl>
              </a:graphicData>
            </a:graphic>
          </p:graphicFrame>
        </mc:Fallback>
      </mc:AlternateContent>
    </p:spTree>
    <p:extLst>
      <p:ext uri="{BB962C8B-B14F-4D97-AF65-F5344CB8AC3E}">
        <p14:creationId xmlns:p14="http://schemas.microsoft.com/office/powerpoint/2010/main" val="261850942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3">
            <a:extLst>
              <a:ext uri="{FF2B5EF4-FFF2-40B4-BE49-F238E27FC236}">
                <a16:creationId xmlns:a16="http://schemas.microsoft.com/office/drawing/2014/main" id="{6A300084-DFA3-084C-B2F2-40059E9D0BA3}"/>
              </a:ext>
            </a:extLst>
          </p:cNvPr>
          <p:cNvSpPr>
            <a:spLocks noChangeArrowheads="1"/>
          </p:cNvSpPr>
          <p:nvPr/>
        </p:nvSpPr>
        <p:spPr bwMode="auto">
          <a:xfrm>
            <a:off x="15114" y="99620"/>
            <a:ext cx="6780609" cy="9080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800">
                <a:solidFill>
                  <a:schemeClr val="tx1"/>
                </a:solidFill>
                <a:latin typeface="Verdana" panose="020B0604030504040204" pitchFamily="34" charset="0"/>
                <a:ea typeface="宋体" panose="02010600030101010101" pitchFamily="2" charset="-122"/>
              </a:defRPr>
            </a:lvl1pPr>
            <a:lvl2pPr marL="742950" indent="-285750">
              <a:defRPr sz="2800">
                <a:solidFill>
                  <a:schemeClr val="tx1"/>
                </a:solidFill>
                <a:latin typeface="Verdana" panose="020B0604030504040204" pitchFamily="34" charset="0"/>
                <a:ea typeface="宋体" panose="02010600030101010101" pitchFamily="2" charset="-122"/>
              </a:defRPr>
            </a:lvl2pPr>
            <a:lvl3pPr marL="1143000" indent="-228600">
              <a:defRPr sz="2800">
                <a:solidFill>
                  <a:schemeClr val="tx1"/>
                </a:solidFill>
                <a:latin typeface="Verdana" panose="020B0604030504040204" pitchFamily="34" charset="0"/>
                <a:ea typeface="宋体" panose="02010600030101010101" pitchFamily="2" charset="-122"/>
              </a:defRPr>
            </a:lvl3pPr>
            <a:lvl4pPr marL="1600200" indent="-228600">
              <a:defRPr sz="2800">
                <a:solidFill>
                  <a:schemeClr val="tx1"/>
                </a:solidFill>
                <a:latin typeface="Verdana" panose="020B0604030504040204" pitchFamily="34" charset="0"/>
                <a:ea typeface="宋体" panose="02010600030101010101" pitchFamily="2" charset="-122"/>
              </a:defRPr>
            </a:lvl4pPr>
            <a:lvl5pPr marL="2057400" indent="-228600">
              <a:defRPr sz="28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9pPr>
          </a:lstStyle>
          <a:p>
            <a:pPr>
              <a:buFont typeface="Arial" panose="020B0604020202020204" pitchFamily="34" charset="0"/>
              <a:buNone/>
            </a:pPr>
            <a:r>
              <a:rPr lang="zh-CN" altLang="en-US" sz="2400" b="1" dirty="0">
                <a:solidFill>
                  <a:srgbClr val="C00000"/>
                </a:solidFill>
                <a:latin typeface="+mn-lt"/>
                <a:ea typeface="微软雅黑" panose="020B0503020204020204" pitchFamily="34" charset="-122"/>
                <a:sym typeface="Times New Roman" panose="02020603050405020304" pitchFamily="18" charset="0"/>
              </a:rPr>
              <a:t>  提纲</a:t>
            </a:r>
          </a:p>
        </p:txBody>
      </p:sp>
      <p:sp>
        <p:nvSpPr>
          <p:cNvPr id="22" name="矩形 7"/>
          <p:cNvSpPr>
            <a:spLocks noChangeArrowheads="1"/>
          </p:cNvSpPr>
          <p:nvPr/>
        </p:nvSpPr>
        <p:spPr bwMode="auto">
          <a:xfrm>
            <a:off x="233846" y="1819764"/>
            <a:ext cx="7200000" cy="461665"/>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kumimoji="0" lang="zh-CN" altLang="en-US" sz="2000" b="1" dirty="0">
                <a:solidFill>
                  <a:srgbClr val="C00000"/>
                </a:solidFill>
                <a:latin typeface="+mn-lt"/>
                <a:ea typeface="微软雅黑" panose="020B0503020204020204" pitchFamily="34" charset="-122"/>
                <a:sym typeface="Calibri" panose="020F0502020204030204" pitchFamily="34" charset="0"/>
              </a:rPr>
              <a:t>二、回归分析</a:t>
            </a:r>
          </a:p>
        </p:txBody>
      </p:sp>
      <p:sp>
        <p:nvSpPr>
          <p:cNvPr id="24" name="矩形 7"/>
          <p:cNvSpPr>
            <a:spLocks noChangeArrowheads="1"/>
          </p:cNvSpPr>
          <p:nvPr/>
        </p:nvSpPr>
        <p:spPr bwMode="auto">
          <a:xfrm>
            <a:off x="233846" y="1042436"/>
            <a:ext cx="7200000" cy="430182"/>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a:lnSpc>
                <a:spcPct val="120000"/>
              </a:lnSpc>
            </a:pPr>
            <a:r>
              <a:rPr kumimoji="0" lang="zh-CN" altLang="en-US" sz="2000" b="1" dirty="0">
                <a:solidFill>
                  <a:srgbClr val="C00000"/>
                </a:solidFill>
                <a:latin typeface="+mn-lt"/>
                <a:ea typeface="微软雅黑" panose="020B0503020204020204" pitchFamily="34" charset="-122"/>
              </a:rPr>
              <a:t>一、机器学习基本概念</a:t>
            </a:r>
          </a:p>
        </p:txBody>
      </p:sp>
      <p:sp>
        <p:nvSpPr>
          <p:cNvPr id="8" name="矩形 7"/>
          <p:cNvSpPr>
            <a:spLocks noChangeArrowheads="1"/>
          </p:cNvSpPr>
          <p:nvPr/>
        </p:nvSpPr>
        <p:spPr bwMode="auto">
          <a:xfrm>
            <a:off x="233846" y="3374420"/>
            <a:ext cx="7200000" cy="430182"/>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a:lnSpc>
                <a:spcPct val="120000"/>
              </a:lnSpc>
            </a:pPr>
            <a:r>
              <a:rPr kumimoji="0" lang="zh-CN" altLang="en-US" sz="2000" b="1" dirty="0">
                <a:solidFill>
                  <a:srgbClr val="C00000"/>
                </a:solidFill>
                <a:latin typeface="+mn-lt"/>
                <a:ea typeface="微软雅黑" panose="020B0503020204020204" pitchFamily="34" charset="-122"/>
                <a:sym typeface="Calibri" panose="020F0502020204030204" pitchFamily="34" charset="0"/>
              </a:rPr>
              <a:t>四、线性区别分析</a:t>
            </a:r>
          </a:p>
        </p:txBody>
      </p:sp>
      <p:sp>
        <p:nvSpPr>
          <p:cNvPr id="7" name="矩形 7"/>
          <p:cNvSpPr>
            <a:spLocks noChangeArrowheads="1"/>
          </p:cNvSpPr>
          <p:nvPr/>
        </p:nvSpPr>
        <p:spPr bwMode="auto">
          <a:xfrm>
            <a:off x="233846" y="2597092"/>
            <a:ext cx="7200000" cy="430182"/>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a:lnSpc>
                <a:spcPct val="120000"/>
              </a:lnSpc>
            </a:pPr>
            <a:r>
              <a:rPr kumimoji="0" lang="zh-CN" altLang="en-US" sz="2000" b="1" dirty="0">
                <a:solidFill>
                  <a:srgbClr val="C00000"/>
                </a:solidFill>
                <a:latin typeface="+mn-lt"/>
                <a:ea typeface="微软雅黑" panose="020B0503020204020204" pitchFamily="34" charset="-122"/>
                <a:sym typeface="Calibri" panose="020F0502020204030204" pitchFamily="34" charset="0"/>
              </a:rPr>
              <a:t>三、决策树</a:t>
            </a:r>
          </a:p>
        </p:txBody>
      </p:sp>
      <p:sp>
        <p:nvSpPr>
          <p:cNvPr id="9" name="矩形 8"/>
          <p:cNvSpPr>
            <a:spLocks noChangeArrowheads="1"/>
          </p:cNvSpPr>
          <p:nvPr/>
        </p:nvSpPr>
        <p:spPr bwMode="auto">
          <a:xfrm>
            <a:off x="233846" y="4151748"/>
            <a:ext cx="7200000" cy="430182"/>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a:lnSpc>
                <a:spcPct val="120000"/>
              </a:lnSpc>
            </a:pPr>
            <a:r>
              <a:rPr kumimoji="0" lang="zh-CN" altLang="en-US" sz="2000" b="1" dirty="0">
                <a:solidFill>
                  <a:srgbClr val="00B0F0"/>
                </a:solidFill>
                <a:latin typeface="+mn-lt"/>
                <a:ea typeface="微软雅黑" panose="020B0503020204020204" pitchFamily="34" charset="-122"/>
                <a:sym typeface="Calibri" panose="020F0502020204030204" pitchFamily="34" charset="0"/>
              </a:rPr>
              <a:t>五、</a:t>
            </a:r>
            <a:r>
              <a:rPr kumimoji="0" lang="en-US" altLang="zh-CN" sz="2000" b="1" dirty="0">
                <a:solidFill>
                  <a:srgbClr val="00B0F0"/>
                </a:solidFill>
                <a:latin typeface="+mn-lt"/>
                <a:ea typeface="微软雅黑" panose="020B0503020204020204" pitchFamily="34" charset="-122"/>
                <a:sym typeface="Calibri" panose="020F0502020204030204" pitchFamily="34" charset="0"/>
              </a:rPr>
              <a:t>Ada Boosting</a:t>
            </a:r>
            <a:endParaRPr kumimoji="0" lang="zh-CN" altLang="en-US" sz="2000" b="1" dirty="0">
              <a:solidFill>
                <a:srgbClr val="00B0F0"/>
              </a:solidFill>
              <a:latin typeface="+mn-lt"/>
              <a:ea typeface="微软雅黑" panose="020B0503020204020204" pitchFamily="34" charset="-122"/>
              <a:sym typeface="Calibri" panose="020F0502020204030204" pitchFamily="34" charset="0"/>
            </a:endParaRPr>
          </a:p>
        </p:txBody>
      </p:sp>
      <p:sp>
        <p:nvSpPr>
          <p:cNvPr id="10" name="矩形 9"/>
          <p:cNvSpPr>
            <a:spLocks noChangeArrowheads="1"/>
          </p:cNvSpPr>
          <p:nvPr/>
        </p:nvSpPr>
        <p:spPr bwMode="auto">
          <a:xfrm>
            <a:off x="233846" y="4973126"/>
            <a:ext cx="7200000" cy="461665"/>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kumimoji="0" lang="zh-CN" altLang="en-US" sz="2000" b="1" dirty="0">
                <a:solidFill>
                  <a:srgbClr val="C00000"/>
                </a:solidFill>
                <a:latin typeface="+mn-lt"/>
                <a:ea typeface="微软雅黑" panose="020B0503020204020204" pitchFamily="34" charset="-122"/>
                <a:sym typeface="Calibri" panose="020F0502020204030204" pitchFamily="34" charset="0"/>
              </a:rPr>
              <a:t>六、支持向量机</a:t>
            </a:r>
          </a:p>
        </p:txBody>
      </p:sp>
      <p:sp>
        <p:nvSpPr>
          <p:cNvPr id="11" name="矩形 10">
            <a:extLst>
              <a:ext uri="{FF2B5EF4-FFF2-40B4-BE49-F238E27FC236}">
                <a16:creationId xmlns:a16="http://schemas.microsoft.com/office/drawing/2014/main" id="{2DC4A378-730D-4661-9E80-0245237989B6}"/>
              </a:ext>
            </a:extLst>
          </p:cNvPr>
          <p:cNvSpPr>
            <a:spLocks noChangeArrowheads="1"/>
          </p:cNvSpPr>
          <p:nvPr/>
        </p:nvSpPr>
        <p:spPr bwMode="auto">
          <a:xfrm>
            <a:off x="233846" y="5794504"/>
            <a:ext cx="7200000" cy="461665"/>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kumimoji="0" lang="zh-CN" altLang="en-US" sz="2000" b="1" dirty="0">
                <a:solidFill>
                  <a:srgbClr val="C00000"/>
                </a:solidFill>
                <a:latin typeface="+mn-lt"/>
                <a:ea typeface="微软雅黑" panose="020B0503020204020204" pitchFamily="34" charset="-122"/>
                <a:sym typeface="Calibri" panose="020F0502020204030204" pitchFamily="34" charset="0"/>
              </a:rPr>
              <a:t>七、生成学习模型</a:t>
            </a:r>
          </a:p>
        </p:txBody>
      </p:sp>
    </p:spTree>
    <p:extLst>
      <p:ext uri="{BB962C8B-B14F-4D97-AF65-F5344CB8AC3E}">
        <p14:creationId xmlns:p14="http://schemas.microsoft.com/office/powerpoint/2010/main" val="104950796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6260" y="1415921"/>
            <a:ext cx="3633849" cy="37840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矩形 5"/>
          <p:cNvSpPr/>
          <p:nvPr/>
        </p:nvSpPr>
        <p:spPr>
          <a:xfrm>
            <a:off x="4040037" y="1415921"/>
            <a:ext cx="4893632" cy="3157788"/>
          </a:xfrm>
          <a:prstGeom prst="rect">
            <a:avLst/>
          </a:prstGeom>
        </p:spPr>
        <p:txBody>
          <a:bodyPr wrap="square">
            <a:spAutoFit/>
          </a:bodyPr>
          <a:lstStyle/>
          <a:p>
            <a:pPr marL="342900" indent="-342900" algn="just">
              <a:buFont typeface="Wingdings" panose="05000000000000000000" pitchFamily="2" charset="2"/>
              <a:buChar char="p"/>
            </a:pPr>
            <a:r>
              <a:rPr lang="zh-CN" altLang="en-US" dirty="0">
                <a:latin typeface="Times New Roman" panose="02020603050405020304" pitchFamily="18" charset="0"/>
                <a:ea typeface="楷体" panose="02010609060101010101" pitchFamily="49" charset="-122"/>
                <a:cs typeface="Times New Roman" panose="02020603050405020304" pitchFamily="18" charset="0"/>
              </a:rPr>
              <a:t>对于一个复杂的分类任务，可以将其分解为若干子任务，然后将若干子任务完成方法综合，最终完成该复杂任务。</a:t>
            </a:r>
            <a:endParaRPr lang="en-US" altLang="zh-CN" dirty="0">
              <a:latin typeface="Times New Roman" panose="02020603050405020304" pitchFamily="18" charset="0"/>
              <a:ea typeface="楷体" panose="02010609060101010101" pitchFamily="49" charset="-122"/>
              <a:cs typeface="Times New Roman" panose="02020603050405020304" pitchFamily="18" charset="0"/>
            </a:endParaRPr>
          </a:p>
          <a:p>
            <a:pPr marL="342900" indent="-342900" algn="just">
              <a:buFont typeface="Wingdings" panose="05000000000000000000" pitchFamily="2" charset="2"/>
              <a:buChar char="p"/>
            </a:pPr>
            <a:endParaRPr lang="en-US" altLang="zh-CN" dirty="0">
              <a:latin typeface="Times New Roman" panose="02020603050405020304" pitchFamily="18" charset="0"/>
              <a:ea typeface="楷体" panose="02010609060101010101" pitchFamily="49" charset="-122"/>
              <a:cs typeface="Times New Roman" panose="02020603050405020304" pitchFamily="18" charset="0"/>
            </a:endParaRPr>
          </a:p>
          <a:p>
            <a:pPr marL="342900" indent="-342900" algn="just">
              <a:buFont typeface="Wingdings" panose="05000000000000000000" pitchFamily="2" charset="2"/>
              <a:buChar char="p"/>
            </a:pPr>
            <a:endParaRPr lang="en-US" altLang="zh-CN" dirty="0">
              <a:latin typeface="Times New Roman" panose="02020603050405020304" pitchFamily="18" charset="0"/>
              <a:ea typeface="楷体" panose="02010609060101010101" pitchFamily="49" charset="-122"/>
              <a:cs typeface="Times New Roman" panose="02020603050405020304" pitchFamily="18" charset="0"/>
            </a:endParaRPr>
          </a:p>
          <a:p>
            <a:pPr marL="342900" indent="-342900" algn="just">
              <a:buFont typeface="Wingdings" panose="05000000000000000000" pitchFamily="2" charset="2"/>
              <a:buChar char="p"/>
            </a:pPr>
            <a:r>
              <a:rPr lang="zh-CN" altLang="en-US" dirty="0">
                <a:latin typeface="Times New Roman" panose="02020603050405020304" pitchFamily="18" charset="0"/>
                <a:ea typeface="楷体" panose="02010609060101010101" pitchFamily="49" charset="-122"/>
                <a:cs typeface="Times New Roman" panose="02020603050405020304" pitchFamily="18" charset="0"/>
              </a:rPr>
              <a:t>将若干个弱分类器</a:t>
            </a:r>
            <a:r>
              <a:rPr lang="en-US" altLang="zh-CN" dirty="0">
                <a:latin typeface="Times New Roman" panose="02020603050405020304" pitchFamily="18" charset="0"/>
                <a:ea typeface="楷体" panose="02010609060101010101" pitchFamily="49" charset="-122"/>
                <a:cs typeface="Times New Roman" panose="02020603050405020304" pitchFamily="18" charset="0"/>
              </a:rPr>
              <a:t>(weak classifiers)</a:t>
            </a:r>
            <a:r>
              <a:rPr lang="zh-CN" altLang="en-US" dirty="0">
                <a:latin typeface="Times New Roman" panose="02020603050405020304" pitchFamily="18" charset="0"/>
                <a:ea typeface="楷体" panose="02010609060101010101" pitchFamily="49" charset="-122"/>
                <a:cs typeface="Times New Roman" panose="02020603050405020304" pitchFamily="18" charset="0"/>
              </a:rPr>
              <a:t>组合起来，形成一个强分类器</a:t>
            </a:r>
            <a:r>
              <a:rPr lang="en-US" altLang="zh-CN" dirty="0">
                <a:latin typeface="Times New Roman" panose="02020603050405020304" pitchFamily="18" charset="0"/>
                <a:ea typeface="楷体" panose="02010609060101010101" pitchFamily="49" charset="-122"/>
                <a:cs typeface="Times New Roman" panose="02020603050405020304" pitchFamily="18" charset="0"/>
              </a:rPr>
              <a:t>(strong classifier)</a:t>
            </a:r>
            <a:r>
              <a:rPr lang="zh-CN" altLang="en-US" dirty="0">
                <a:latin typeface="Times New Roman" panose="02020603050405020304" pitchFamily="18" charset="0"/>
                <a:ea typeface="楷体" panose="02010609060101010101" pitchFamily="49" charset="-122"/>
                <a:cs typeface="Times New Roman" panose="02020603050405020304" pitchFamily="18" charset="0"/>
              </a:rPr>
              <a:t>。</a:t>
            </a:r>
            <a:endParaRPr lang="en-US" altLang="zh-CN" dirty="0">
              <a:latin typeface="Times New Roman" panose="02020603050405020304" pitchFamily="18" charset="0"/>
              <a:ea typeface="楷体" panose="02010609060101010101" pitchFamily="49" charset="-122"/>
              <a:cs typeface="Times New Roman" panose="02020603050405020304" pitchFamily="18" charset="0"/>
            </a:endParaRPr>
          </a:p>
          <a:p>
            <a:pPr marL="342900" indent="-342900" algn="just">
              <a:buFont typeface="Wingdings" panose="05000000000000000000" pitchFamily="2" charset="2"/>
              <a:buChar char="p"/>
            </a:pPr>
            <a:endParaRPr lang="en-US" altLang="zh-CN"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endParaRPr>
          </a:p>
          <a:p>
            <a:pPr marL="342900" indent="-342900" algn="just">
              <a:buFont typeface="Wingdings" panose="05000000000000000000" pitchFamily="2" charset="2"/>
              <a:buChar char="p"/>
            </a:pPr>
            <a:r>
              <a:rPr lang="zh-CN" altLang="en-US" dirty="0">
                <a:latin typeface="Times New Roman" panose="02020603050405020304" pitchFamily="18" charset="0"/>
                <a:ea typeface="楷体" panose="02010609060101010101" pitchFamily="49" charset="-122"/>
                <a:cs typeface="Times New Roman" panose="02020603050405020304" pitchFamily="18" charset="0"/>
              </a:rPr>
              <a:t>能用众力，则无敌于天下矣；</a:t>
            </a:r>
            <a:r>
              <a:rPr lang="zh-CN" altLang="en-US" b="1"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能用众智，则无畏于圣人矣</a:t>
            </a:r>
            <a:r>
              <a:rPr lang="en-US" altLang="zh-CN"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dirty="0">
                <a:latin typeface="Times New Roman" panose="02020603050405020304" pitchFamily="18" charset="0"/>
                <a:ea typeface="楷体" panose="02010609060101010101" pitchFamily="49" charset="-122"/>
                <a:cs typeface="Times New Roman" panose="02020603050405020304" pitchFamily="18" charset="0"/>
              </a:rPr>
              <a:t>语出</a:t>
            </a:r>
            <a:r>
              <a:rPr lang="en-US" altLang="zh-CN"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dirty="0">
                <a:latin typeface="Times New Roman" panose="02020603050405020304" pitchFamily="18" charset="0"/>
                <a:ea typeface="楷体" panose="02010609060101010101" pitchFamily="49" charset="-122"/>
                <a:cs typeface="Times New Roman" panose="02020603050405020304" pitchFamily="18" charset="0"/>
              </a:rPr>
              <a:t>三国志</a:t>
            </a:r>
            <a:r>
              <a:rPr lang="en-US" altLang="zh-CN"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dirty="0">
                <a:latin typeface="Times New Roman" panose="02020603050405020304" pitchFamily="18" charset="0"/>
                <a:ea typeface="楷体" panose="02010609060101010101" pitchFamily="49" charset="-122"/>
                <a:cs typeface="Times New Roman" panose="02020603050405020304" pitchFamily="18" charset="0"/>
              </a:rPr>
              <a:t>吴志</a:t>
            </a:r>
            <a:r>
              <a:rPr lang="en-US" altLang="zh-CN"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dirty="0">
                <a:latin typeface="Times New Roman" panose="02020603050405020304" pitchFamily="18" charset="0"/>
                <a:ea typeface="楷体" panose="02010609060101010101" pitchFamily="49" charset="-122"/>
                <a:cs typeface="Times New Roman" panose="02020603050405020304" pitchFamily="18" charset="0"/>
              </a:rPr>
              <a:t>孙权传</a:t>
            </a:r>
            <a:r>
              <a:rPr lang="en-US" altLang="zh-CN" dirty="0">
                <a:latin typeface="Times New Roman" panose="02020603050405020304" pitchFamily="18" charset="0"/>
                <a:ea typeface="楷体" panose="02010609060101010101" pitchFamily="49" charset="-122"/>
                <a:cs typeface="Times New Roman" panose="02020603050405020304" pitchFamily="18" charset="0"/>
              </a:rPr>
              <a:t>》)</a:t>
            </a:r>
          </a:p>
          <a:p>
            <a:pPr>
              <a:spcBef>
                <a:spcPct val="20000"/>
              </a:spcBef>
              <a:buClr>
                <a:schemeClr val="accent2"/>
              </a:buClr>
              <a:buFont typeface="Wingdings" pitchFamily="2" charset="2"/>
              <a:buChar char="o"/>
            </a:pPr>
            <a:endParaRPr lang="en-US" altLang="zh-CN" sz="1600"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8" name="矩形 7"/>
          <p:cNvSpPr/>
          <p:nvPr/>
        </p:nvSpPr>
        <p:spPr>
          <a:xfrm>
            <a:off x="427145" y="5562335"/>
            <a:ext cx="8004219" cy="738664"/>
          </a:xfrm>
          <a:prstGeom prst="rect">
            <a:avLst/>
          </a:prstGeom>
        </p:spPr>
        <p:txBody>
          <a:bodyPr wrap="square">
            <a:spAutoFit/>
          </a:bodyPr>
          <a:lstStyle/>
          <a:p>
            <a:pPr algn="just"/>
            <a:r>
              <a:rPr lang="en-US" altLang="zh-CN" sz="1400" dirty="0">
                <a:latin typeface="Times New Roman" panose="02020603050405020304" pitchFamily="18" charset="0"/>
                <a:ea typeface="楷体" panose="02010609060101010101" pitchFamily="49" charset="-122"/>
                <a:cs typeface="Times New Roman" panose="02020603050405020304" pitchFamily="18" charset="0"/>
              </a:rPr>
              <a:t>Freund, Yoav; </a:t>
            </a:r>
            <a:r>
              <a:rPr lang="en-US" altLang="zh-CN" sz="1400" dirty="0" err="1">
                <a:latin typeface="Times New Roman" panose="02020603050405020304" pitchFamily="18" charset="0"/>
                <a:ea typeface="楷体" panose="02010609060101010101" pitchFamily="49" charset="-122"/>
                <a:cs typeface="Times New Roman" panose="02020603050405020304" pitchFamily="18" charset="0"/>
              </a:rPr>
              <a:t>Schapire</a:t>
            </a:r>
            <a:r>
              <a:rPr lang="en-US" altLang="zh-CN" sz="1400" dirty="0">
                <a:latin typeface="Times New Roman" panose="02020603050405020304" pitchFamily="18" charset="0"/>
                <a:ea typeface="楷体" panose="02010609060101010101" pitchFamily="49" charset="-122"/>
                <a:cs typeface="Times New Roman" panose="02020603050405020304" pitchFamily="18" charset="0"/>
              </a:rPr>
              <a:t>, Robert E (1997), A decision-theoretic generalization of on-line learning and an application to boosting, Journal of Computer and System Sciences (original paper of Yoav Freund and Robert </a:t>
            </a:r>
            <a:r>
              <a:rPr lang="en-US" altLang="zh-CN" sz="1400" dirty="0" err="1">
                <a:latin typeface="Times New Roman" panose="02020603050405020304" pitchFamily="18" charset="0"/>
                <a:ea typeface="楷体" panose="02010609060101010101" pitchFamily="49" charset="-122"/>
                <a:cs typeface="Times New Roman" panose="02020603050405020304" pitchFamily="18" charset="0"/>
              </a:rPr>
              <a:t>E.Schapire</a:t>
            </a:r>
            <a:r>
              <a:rPr lang="en-US" altLang="zh-CN" sz="1400" dirty="0">
                <a:latin typeface="Times New Roman" panose="02020603050405020304" pitchFamily="18" charset="0"/>
                <a:ea typeface="楷体" panose="02010609060101010101" pitchFamily="49" charset="-122"/>
                <a:cs typeface="Times New Roman" panose="02020603050405020304" pitchFamily="18" charset="0"/>
              </a:rPr>
              <a:t> where AdaBoost is first introduced.)</a:t>
            </a:r>
            <a:endParaRPr lang="zh-CN" altLang="en-US" sz="1400"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5" name="标题 3"/>
          <p:cNvSpPr>
            <a:spLocks noGrp="1"/>
          </p:cNvSpPr>
          <p:nvPr>
            <p:ph type="title"/>
          </p:nvPr>
        </p:nvSpPr>
        <p:spPr>
          <a:xfrm>
            <a:off x="923658" y="98431"/>
            <a:ext cx="7507706" cy="657727"/>
          </a:xfrm>
        </p:spPr>
        <p:txBody>
          <a:bodyPr/>
          <a:lstStyle/>
          <a:p>
            <a:pPr marL="0" defTabSz="914400" fontAlgn="base">
              <a:spcAft>
                <a:spcPct val="0"/>
              </a:spcAft>
              <a:defRPr/>
            </a:pPr>
            <a:r>
              <a:rPr lang="en-US" altLang="zh-CN" sz="3200" dirty="0">
                <a:latin typeface="Times New Roman" panose="02020603050405020304" pitchFamily="18" charset="0"/>
                <a:cs typeface="Times New Roman" panose="02020603050405020304" pitchFamily="18" charset="0"/>
              </a:rPr>
              <a:t>Boosting  </a:t>
            </a:r>
            <a:r>
              <a:rPr lang="en-US" altLang="zh-CN" sz="2000" kern="0" dirty="0">
                <a:solidFill>
                  <a:srgbClr val="0070C0"/>
                </a:solidFill>
                <a:latin typeface="Times New Roman" pitchFamily="18" charset="0"/>
                <a:cs typeface="Times New Roman" pitchFamily="18" charset="0"/>
              </a:rPr>
              <a:t>(adaptive boosting, </a:t>
            </a:r>
            <a:r>
              <a:rPr lang="zh-CN" altLang="en-US" sz="2000" kern="0" dirty="0">
                <a:solidFill>
                  <a:srgbClr val="0070C0"/>
                </a:solidFill>
                <a:latin typeface="Times New Roman" pitchFamily="18" charset="0"/>
                <a:cs typeface="Times New Roman" pitchFamily="18" charset="0"/>
              </a:rPr>
              <a:t>自适应提升</a:t>
            </a:r>
            <a:r>
              <a:rPr lang="en-US" altLang="zh-CN" sz="2000" kern="0" dirty="0">
                <a:solidFill>
                  <a:srgbClr val="0070C0"/>
                </a:solidFill>
                <a:latin typeface="Times New Roman" pitchFamily="18" charset="0"/>
                <a:cs typeface="Times New Roman" pitchFamily="18" charset="0"/>
              </a:rPr>
              <a:t>)</a:t>
            </a:r>
          </a:p>
        </p:txBody>
      </p:sp>
    </p:spTree>
    <p:extLst>
      <p:ext uri="{BB962C8B-B14F-4D97-AF65-F5344CB8AC3E}">
        <p14:creationId xmlns:p14="http://schemas.microsoft.com/office/powerpoint/2010/main" val="24550317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a:spLocks noGrp="1"/>
          </p:cNvSpPr>
          <p:nvPr>
            <p:ph type="title"/>
          </p:nvPr>
        </p:nvSpPr>
        <p:spPr>
          <a:xfrm>
            <a:off x="639463" y="143993"/>
            <a:ext cx="7507706" cy="657727"/>
          </a:xfrm>
        </p:spPr>
        <p:txBody>
          <a:bodyPr/>
          <a:lstStyle/>
          <a:p>
            <a:r>
              <a:rPr lang="zh-CN" altLang="en-US" sz="2800" dirty="0">
                <a:latin typeface="黑体" panose="02010609060101010101" pitchFamily="49" charset="-122"/>
                <a:ea typeface="黑体" panose="02010609060101010101" pitchFamily="49" charset="-122"/>
                <a:cs typeface="Times New Roman" panose="02020603050405020304" pitchFamily="18" charset="0"/>
              </a:rPr>
              <a:t>监督学习的重要元素</a:t>
            </a:r>
          </a:p>
        </p:txBody>
      </p:sp>
      <p:grpSp>
        <p:nvGrpSpPr>
          <p:cNvPr id="7" name="组合 6"/>
          <p:cNvGrpSpPr/>
          <p:nvPr/>
        </p:nvGrpSpPr>
        <p:grpSpPr>
          <a:xfrm>
            <a:off x="1390918" y="1950786"/>
            <a:ext cx="6336405" cy="2953693"/>
            <a:chOff x="110017" y="1733659"/>
            <a:chExt cx="6007536" cy="2953693"/>
          </a:xfrm>
        </p:grpSpPr>
        <p:sp>
          <p:nvSpPr>
            <p:cNvPr id="8" name="圆角矩形 7"/>
            <p:cNvSpPr/>
            <p:nvPr/>
          </p:nvSpPr>
          <p:spPr bwMode="auto">
            <a:xfrm>
              <a:off x="2990033" y="2905116"/>
              <a:ext cx="3127519" cy="700609"/>
            </a:xfrm>
            <a:prstGeom prst="roundRect">
              <a:avLst/>
            </a:prstGeom>
            <a:gradFill rotWithShape="1">
              <a:gsLst>
                <a:gs pos="0">
                  <a:srgbClr val="FFCF01">
                    <a:tint val="50000"/>
                    <a:satMod val="300000"/>
                  </a:srgbClr>
                </a:gs>
                <a:gs pos="35000">
                  <a:srgbClr val="FFCF01">
                    <a:tint val="37000"/>
                    <a:satMod val="300000"/>
                  </a:srgbClr>
                </a:gs>
                <a:gs pos="100000">
                  <a:srgbClr val="FFCF01">
                    <a:tint val="15000"/>
                    <a:satMod val="350000"/>
                  </a:srgbClr>
                </a:gs>
              </a:gsLst>
              <a:lin ang="16200000" scaled="1"/>
            </a:gradFill>
            <a:ln w="9525" cap="flat" cmpd="sng" algn="ctr">
              <a:solidFill>
                <a:srgbClr val="FFCF01">
                  <a:shade val="95000"/>
                  <a:satMod val="105000"/>
                </a:srgbClr>
              </a:solidFill>
              <a:prstDash val="solid"/>
              <a:headEnd type="none" w="med" len="med"/>
              <a:tailEnd type="none" w="med" len="med"/>
            </a:ln>
            <a:effectLst>
              <a:outerShdw blurRad="40000" dist="20000" dir="5400000" rotWithShape="0">
                <a:srgbClr val="000000">
                  <a:alpha val="38000"/>
                </a:srgbClr>
              </a:outerShdw>
            </a:effectLst>
            <a:scene3d>
              <a:camera prst="orthographicFront"/>
              <a:lightRig rig="threePt" dir="t"/>
            </a:scene3d>
            <a:sp3d>
              <a:bevelT w="190500" h="63500"/>
            </a:sp3d>
          </p:spPr>
          <p:txBody>
            <a:bodyPr wrap="none" tIns="0" bIns="0" anchor="ctr"/>
            <a:lstStyle/>
            <a:p>
              <a:pPr marL="0" lvl="1" indent="-442913" fontAlgn="base">
                <a:spcBef>
                  <a:spcPct val="0"/>
                </a:spcBef>
                <a:spcAft>
                  <a:spcPct val="0"/>
                </a:spcAft>
                <a:buClr>
                  <a:srgbClr val="FF0000"/>
                </a:buClr>
                <a:buFont typeface="Wingdings" pitchFamily="2" charset="2"/>
                <a:buChar char="n"/>
                <a:defRPr/>
              </a:pPr>
              <a:r>
                <a:rPr lang="zh-CN" altLang="en-US" kern="0" dirty="0">
                  <a:solidFill>
                    <a:srgbClr val="000000"/>
                  </a:solidFill>
                  <a:latin typeface="黑体" panose="02010609060101010101" pitchFamily="49" charset="-122"/>
                  <a:ea typeface="黑体" panose="02010609060101010101" pitchFamily="49" charset="-122"/>
                  <a:cs typeface="Times New Roman" panose="02020603050405020304" pitchFamily="18" charset="0"/>
                </a:rPr>
                <a:t>如何学习得到映射模型</a:t>
              </a:r>
              <a:endParaRPr lang="en-US" altLang="zh-CN" kern="0" dirty="0">
                <a:solidFill>
                  <a:srgbClr val="000000"/>
                </a:solidFill>
                <a:latin typeface="黑体" panose="02010609060101010101" pitchFamily="49" charset="-122"/>
                <a:ea typeface="黑体" panose="02010609060101010101" pitchFamily="49" charset="-122"/>
                <a:cs typeface="Times New Roman" panose="02020603050405020304" pitchFamily="18" charset="0"/>
              </a:endParaRPr>
            </a:p>
            <a:p>
              <a:pPr marL="0" lvl="1" fontAlgn="base">
                <a:spcBef>
                  <a:spcPct val="0"/>
                </a:spcBef>
                <a:spcAft>
                  <a:spcPct val="0"/>
                </a:spcAft>
                <a:buClr>
                  <a:srgbClr val="FF0000"/>
                </a:buClr>
                <a:defRPr/>
              </a:pPr>
              <a:r>
                <a:rPr lang="en-US" altLang="zh-CN" sz="1600" b="1" kern="0" dirty="0">
                  <a:solidFill>
                    <a:srgbClr val="4F80BD"/>
                  </a:solidFill>
                  <a:latin typeface="黑体" panose="02010609060101010101" pitchFamily="49" charset="-122"/>
                  <a:ea typeface="黑体" panose="02010609060101010101" pitchFamily="49" charset="-122"/>
                  <a:cs typeface="Times New Roman" panose="02020603050405020304" pitchFamily="18" charset="0"/>
                </a:rPr>
                <a:t>	      </a:t>
              </a:r>
              <a:r>
                <a:rPr lang="zh-CN" altLang="en-US" sz="1600" b="1" kern="0" dirty="0">
                  <a:solidFill>
                    <a:srgbClr val="4F80BD"/>
                  </a:solidFill>
                  <a:latin typeface="黑体" panose="02010609060101010101" pitchFamily="49" charset="-122"/>
                  <a:ea typeface="黑体" panose="02010609060101010101" pitchFamily="49" charset="-122"/>
                  <a:cs typeface="Times New Roman" panose="02020603050405020304" pitchFamily="18" charset="0"/>
                </a:rPr>
                <a:t>如何学</a:t>
              </a:r>
              <a:endParaRPr lang="en-US" altLang="zh-CN" sz="1600" b="1" kern="0" dirty="0">
                <a:solidFill>
                  <a:srgbClr val="4F80BD"/>
                </a:solidFill>
                <a:latin typeface="黑体" panose="02010609060101010101" pitchFamily="49" charset="-122"/>
                <a:ea typeface="黑体" panose="02010609060101010101" pitchFamily="49" charset="-122"/>
                <a:cs typeface="Times New Roman" panose="02020603050405020304" pitchFamily="18" charset="0"/>
              </a:endParaRPr>
            </a:p>
          </p:txBody>
        </p:sp>
        <p:sp>
          <p:nvSpPr>
            <p:cNvPr id="9" name="圆角矩形 8"/>
            <p:cNvSpPr/>
            <p:nvPr/>
          </p:nvSpPr>
          <p:spPr>
            <a:xfrm>
              <a:off x="110017" y="1733659"/>
              <a:ext cx="2599316" cy="2953693"/>
            </a:xfrm>
            <a:prstGeom prst="roundRect">
              <a:avLst>
                <a:gd name="adj" fmla="val 4639"/>
              </a:avLst>
            </a:prstGeom>
            <a:gradFill rotWithShape="1">
              <a:gsLst>
                <a:gs pos="0">
                  <a:srgbClr val="AAEFD1">
                    <a:tint val="50000"/>
                    <a:satMod val="300000"/>
                  </a:srgbClr>
                </a:gs>
                <a:gs pos="35000">
                  <a:srgbClr val="AAEFD1">
                    <a:tint val="37000"/>
                    <a:satMod val="300000"/>
                  </a:srgbClr>
                </a:gs>
                <a:gs pos="100000">
                  <a:srgbClr val="AAEFD1">
                    <a:tint val="15000"/>
                    <a:satMod val="350000"/>
                  </a:srgbClr>
                </a:gs>
              </a:gsLst>
              <a:lin ang="16200000" scaled="1"/>
            </a:gradFill>
            <a:ln w="9525" cap="flat" cmpd="sng" algn="ctr">
              <a:solidFill>
                <a:srgbClr val="AAEFD1">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2400" b="0" i="0" u="none" strike="noStrike" kern="0" cap="none" spc="0" normalizeH="0" baseline="0" noProof="0">
                <a:ln>
                  <a:noFill/>
                </a:ln>
                <a:solidFill>
                  <a:srgbClr val="FFFFFF"/>
                </a:solidFill>
                <a:effectLst/>
                <a:uLnTx/>
                <a:uFillTx/>
                <a:latin typeface="Tahoma"/>
                <a:ea typeface="宋体"/>
                <a:cs typeface="+mn-cs"/>
              </a:endParaRPr>
            </a:p>
          </p:txBody>
        </p:sp>
        <p:sp>
          <p:nvSpPr>
            <p:cNvPr id="10" name="圆角矩形 9"/>
            <p:cNvSpPr/>
            <p:nvPr/>
          </p:nvSpPr>
          <p:spPr bwMode="auto">
            <a:xfrm>
              <a:off x="257785" y="2107865"/>
              <a:ext cx="2270926" cy="376715"/>
            </a:xfrm>
            <a:prstGeom prst="roundRect">
              <a:avLst/>
            </a:prstGeom>
            <a:gradFill rotWithShape="1">
              <a:gsLst>
                <a:gs pos="0">
                  <a:srgbClr val="FFFFFF">
                    <a:tint val="50000"/>
                    <a:satMod val="300000"/>
                  </a:srgbClr>
                </a:gs>
                <a:gs pos="35000">
                  <a:srgbClr val="FFFFFF">
                    <a:tint val="37000"/>
                    <a:satMod val="300000"/>
                  </a:srgbClr>
                </a:gs>
                <a:gs pos="100000">
                  <a:srgbClr val="FFFFFF">
                    <a:tint val="15000"/>
                    <a:satMod val="350000"/>
                  </a:srgbClr>
                </a:gs>
              </a:gsLst>
              <a:lin ang="16200000" scaled="1"/>
            </a:gradFill>
            <a:ln w="9525" cap="flat" cmpd="sng" algn="ctr">
              <a:solidFill>
                <a:srgbClr val="FFFFFF">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wrap="none" tIns="0" bIns="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2000" b="1" i="0" u="none" strike="noStrike" kern="0" cap="none" spc="0" normalizeH="0" baseline="0" noProof="0" dirty="0">
                  <a:ln>
                    <a:noFill/>
                  </a:ln>
                  <a:solidFill>
                    <a:srgbClr val="0070C0"/>
                  </a:solidFill>
                  <a:effectLst/>
                  <a:uLnTx/>
                  <a:uFillTx/>
                  <a:latin typeface="Times New Roman" pitchFamily="18" charset="0"/>
                  <a:ea typeface="微软雅黑" pitchFamily="34" charset="-122"/>
                  <a:cs typeface="Times New Roman" pitchFamily="18" charset="0"/>
                </a:rPr>
                <a:t>标注数据</a:t>
              </a:r>
              <a:endParaRPr kumimoji="0" lang="en-US" altLang="zh-CN" sz="2000" b="1" i="0" u="none" strike="noStrike" kern="0" cap="none" spc="0" normalizeH="0" baseline="0" noProof="0" dirty="0">
                <a:ln>
                  <a:noFill/>
                </a:ln>
                <a:solidFill>
                  <a:srgbClr val="0070C0"/>
                </a:solidFill>
                <a:effectLst/>
                <a:uLnTx/>
                <a:uFillTx/>
                <a:latin typeface="Times New Roman" pitchFamily="18" charset="0"/>
                <a:ea typeface="微软雅黑" pitchFamily="34" charset="-122"/>
                <a:cs typeface="Times New Roman" pitchFamily="18" charset="0"/>
              </a:endParaRPr>
            </a:p>
          </p:txBody>
        </p:sp>
        <p:sp>
          <p:nvSpPr>
            <p:cNvPr id="11" name="圆角矩形 10"/>
            <p:cNvSpPr/>
            <p:nvPr/>
          </p:nvSpPr>
          <p:spPr bwMode="auto">
            <a:xfrm>
              <a:off x="257785" y="3001546"/>
              <a:ext cx="2270926" cy="376715"/>
            </a:xfrm>
            <a:prstGeom prst="roundRect">
              <a:avLst/>
            </a:prstGeom>
            <a:gradFill rotWithShape="1">
              <a:gsLst>
                <a:gs pos="0">
                  <a:srgbClr val="FFFFFF">
                    <a:tint val="50000"/>
                    <a:satMod val="300000"/>
                  </a:srgbClr>
                </a:gs>
                <a:gs pos="35000">
                  <a:srgbClr val="FFFFFF">
                    <a:tint val="37000"/>
                    <a:satMod val="300000"/>
                  </a:srgbClr>
                </a:gs>
                <a:gs pos="100000">
                  <a:srgbClr val="FFFFFF">
                    <a:tint val="15000"/>
                    <a:satMod val="350000"/>
                  </a:srgbClr>
                </a:gs>
              </a:gsLst>
              <a:lin ang="16200000" scaled="1"/>
            </a:gradFill>
            <a:ln w="9525" cap="flat" cmpd="sng" algn="ctr">
              <a:solidFill>
                <a:srgbClr val="FFFFFF">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wrap="none" tIns="0" bIns="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2000" b="1" i="0" u="none" strike="noStrike" kern="0" cap="none" spc="0" normalizeH="0" baseline="0" noProof="0" dirty="0">
                  <a:ln>
                    <a:noFill/>
                  </a:ln>
                  <a:solidFill>
                    <a:srgbClr val="0070C0"/>
                  </a:solidFill>
                  <a:effectLst/>
                  <a:uLnTx/>
                  <a:uFillTx/>
                  <a:latin typeface="Times New Roman" pitchFamily="18" charset="0"/>
                  <a:ea typeface="微软雅黑" pitchFamily="34" charset="-122"/>
                  <a:cs typeface="Times New Roman" pitchFamily="18" charset="0"/>
                </a:rPr>
                <a:t>学习模型</a:t>
              </a:r>
              <a:endParaRPr kumimoji="0" lang="en-US" altLang="zh-CN" sz="2000" b="1" i="0" u="none" strike="noStrike" kern="0" cap="none" spc="0" normalizeH="0" baseline="0" noProof="0" dirty="0">
                <a:ln>
                  <a:noFill/>
                </a:ln>
                <a:solidFill>
                  <a:srgbClr val="0070C0"/>
                </a:solidFill>
                <a:effectLst/>
                <a:uLnTx/>
                <a:uFillTx/>
                <a:latin typeface="Times New Roman" pitchFamily="18" charset="0"/>
                <a:ea typeface="微软雅黑" pitchFamily="34" charset="-122"/>
                <a:cs typeface="Times New Roman" pitchFamily="18" charset="0"/>
              </a:endParaRPr>
            </a:p>
          </p:txBody>
        </p:sp>
        <p:sp>
          <p:nvSpPr>
            <p:cNvPr id="14" name="圆角矩形 13"/>
            <p:cNvSpPr/>
            <p:nvPr/>
          </p:nvSpPr>
          <p:spPr bwMode="auto">
            <a:xfrm>
              <a:off x="2956586" y="1987085"/>
              <a:ext cx="3160966" cy="737291"/>
            </a:xfrm>
            <a:prstGeom prst="roundRect">
              <a:avLst/>
            </a:prstGeom>
            <a:gradFill rotWithShape="1">
              <a:gsLst>
                <a:gs pos="0">
                  <a:srgbClr val="FFCF01">
                    <a:tint val="50000"/>
                    <a:satMod val="300000"/>
                  </a:srgbClr>
                </a:gs>
                <a:gs pos="35000">
                  <a:srgbClr val="FFCF01">
                    <a:tint val="37000"/>
                    <a:satMod val="300000"/>
                  </a:srgbClr>
                </a:gs>
                <a:gs pos="100000">
                  <a:srgbClr val="FFCF01">
                    <a:tint val="15000"/>
                    <a:satMod val="350000"/>
                  </a:srgbClr>
                </a:gs>
              </a:gsLst>
              <a:lin ang="16200000" scaled="1"/>
            </a:gradFill>
            <a:ln w="9525" cap="flat" cmpd="sng" algn="ctr">
              <a:solidFill>
                <a:srgbClr val="FFCF01">
                  <a:shade val="95000"/>
                  <a:satMod val="105000"/>
                </a:srgbClr>
              </a:solidFill>
              <a:prstDash val="solid"/>
              <a:headEnd type="none" w="med" len="med"/>
              <a:tailEnd type="none" w="med" len="med"/>
            </a:ln>
            <a:effectLst>
              <a:outerShdw blurRad="40000" dist="20000" dir="5400000" rotWithShape="0">
                <a:srgbClr val="000000">
                  <a:alpha val="38000"/>
                </a:srgbClr>
              </a:outerShdw>
            </a:effectLst>
            <a:scene3d>
              <a:camera prst="orthographicFront"/>
              <a:lightRig rig="threePt" dir="t"/>
            </a:scene3d>
            <a:sp3d>
              <a:bevelT w="190500" h="63500"/>
            </a:sp3d>
          </p:spPr>
          <p:txBody>
            <a:bodyPr wrap="none" tIns="0" bIns="0" anchor="ctr"/>
            <a:lstStyle/>
            <a:p>
              <a:pPr marL="0" marR="0" lvl="1" indent="-442913" defTabSz="914400" eaLnBrk="1" fontAlgn="base" latinLnBrk="0" hangingPunct="1">
                <a:spcBef>
                  <a:spcPct val="0"/>
                </a:spcBef>
                <a:spcAft>
                  <a:spcPct val="0"/>
                </a:spcAft>
                <a:buClr>
                  <a:srgbClr val="FF0000"/>
                </a:buClr>
                <a:buSzTx/>
                <a:buFont typeface="Wingdings" pitchFamily="2" charset="2"/>
                <a:buChar char="n"/>
                <a:tabLst/>
                <a:defRPr/>
              </a:pPr>
              <a:r>
                <a:rPr kumimoji="0" lang="zh-CN" altLang="en-US" sz="1800" b="0" i="0" u="none" strike="noStrike" kern="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Times New Roman" panose="02020603050405020304" pitchFamily="18" charset="0"/>
                </a:rPr>
                <a:t>标识了类别信息的数据</a:t>
              </a:r>
              <a:endParaRPr kumimoji="0" lang="en-US" altLang="zh-CN" sz="1800" b="0" i="0" u="none" strike="noStrike" kern="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Times New Roman" panose="02020603050405020304" pitchFamily="18" charset="0"/>
              </a:endParaRPr>
            </a:p>
            <a:p>
              <a:pPr marL="0" marR="0" lvl="1" defTabSz="914400" eaLnBrk="1" fontAlgn="base" latinLnBrk="0" hangingPunct="1">
                <a:spcBef>
                  <a:spcPct val="0"/>
                </a:spcBef>
                <a:spcAft>
                  <a:spcPct val="0"/>
                </a:spcAft>
                <a:buClr>
                  <a:srgbClr val="FF0000"/>
                </a:buClr>
                <a:buSzTx/>
                <a:tabLst/>
                <a:defRPr/>
              </a:pPr>
              <a:r>
                <a:rPr lang="en-US" altLang="zh-CN" kern="0" dirty="0">
                  <a:solidFill>
                    <a:srgbClr val="000000"/>
                  </a:solidFill>
                  <a:latin typeface="黑体" panose="02010609060101010101" pitchFamily="49" charset="-122"/>
                  <a:ea typeface="黑体" panose="02010609060101010101" pitchFamily="49" charset="-122"/>
                  <a:cs typeface="Times New Roman" panose="02020603050405020304" pitchFamily="18" charset="0"/>
                </a:rPr>
                <a:t>             </a:t>
              </a:r>
              <a:r>
                <a:rPr lang="zh-CN" altLang="en-US" sz="1600" b="1" kern="0" dirty="0">
                  <a:solidFill>
                    <a:srgbClr val="4F80BD"/>
                  </a:solidFill>
                  <a:latin typeface="黑体" panose="02010609060101010101" pitchFamily="49" charset="-122"/>
                  <a:ea typeface="黑体" panose="02010609060101010101" pitchFamily="49" charset="-122"/>
                  <a:cs typeface="Times New Roman" panose="02020603050405020304" pitchFamily="18" charset="0"/>
                </a:rPr>
                <a:t>学什么</a:t>
              </a:r>
              <a:endParaRPr kumimoji="0" lang="en-US" altLang="zh-CN" sz="1600" b="1" i="0" u="none" strike="noStrike" kern="0" cap="none" spc="0" normalizeH="0" baseline="0" noProof="0" dirty="0">
                <a:ln>
                  <a:noFill/>
                </a:ln>
                <a:solidFill>
                  <a:srgbClr val="4F80BD"/>
                </a:solidFill>
                <a:effectLst/>
                <a:uLnTx/>
                <a:uFillTx/>
                <a:latin typeface="黑体" panose="02010609060101010101" pitchFamily="49" charset="-122"/>
                <a:ea typeface="黑体" panose="02010609060101010101" pitchFamily="49" charset="-122"/>
                <a:cs typeface="Times New Roman" panose="02020603050405020304" pitchFamily="18" charset="0"/>
              </a:endParaRPr>
            </a:p>
          </p:txBody>
        </p:sp>
        <p:sp>
          <p:nvSpPr>
            <p:cNvPr id="15" name="圆角矩形 14"/>
            <p:cNvSpPr/>
            <p:nvPr/>
          </p:nvSpPr>
          <p:spPr bwMode="auto">
            <a:xfrm>
              <a:off x="3006813" y="3799738"/>
              <a:ext cx="3110740" cy="720388"/>
            </a:xfrm>
            <a:prstGeom prst="roundRect">
              <a:avLst/>
            </a:prstGeom>
            <a:gradFill rotWithShape="1">
              <a:gsLst>
                <a:gs pos="0">
                  <a:srgbClr val="FFCF01">
                    <a:tint val="50000"/>
                    <a:satMod val="300000"/>
                  </a:srgbClr>
                </a:gs>
                <a:gs pos="35000">
                  <a:srgbClr val="FFCF01">
                    <a:tint val="37000"/>
                    <a:satMod val="300000"/>
                  </a:srgbClr>
                </a:gs>
                <a:gs pos="100000">
                  <a:srgbClr val="FFCF01">
                    <a:tint val="15000"/>
                    <a:satMod val="350000"/>
                  </a:srgbClr>
                </a:gs>
              </a:gsLst>
              <a:lin ang="16200000" scaled="1"/>
            </a:gradFill>
            <a:ln w="9525" cap="flat" cmpd="sng" algn="ctr">
              <a:solidFill>
                <a:srgbClr val="FFCF01">
                  <a:shade val="95000"/>
                  <a:satMod val="105000"/>
                </a:srgbClr>
              </a:solidFill>
              <a:prstDash val="solid"/>
              <a:headEnd type="none" w="med" len="med"/>
              <a:tailEnd type="none" w="med" len="med"/>
            </a:ln>
            <a:effectLst>
              <a:outerShdw blurRad="40000" dist="20000" dir="5400000" rotWithShape="0">
                <a:srgbClr val="000000">
                  <a:alpha val="38000"/>
                </a:srgbClr>
              </a:outerShdw>
            </a:effectLst>
            <a:scene3d>
              <a:camera prst="orthographicFront"/>
              <a:lightRig rig="threePt" dir="t"/>
            </a:scene3d>
            <a:sp3d>
              <a:bevelT w="190500" h="63500"/>
            </a:sp3d>
          </p:spPr>
          <p:txBody>
            <a:bodyPr wrap="none" tIns="0" bIns="0" anchor="ctr"/>
            <a:lstStyle/>
            <a:p>
              <a:pPr marL="0" marR="0" lvl="1" indent="-442913" defTabSz="914400" eaLnBrk="1" fontAlgn="base" latinLnBrk="0" hangingPunct="1">
                <a:lnSpc>
                  <a:spcPct val="150000"/>
                </a:lnSpc>
                <a:spcBef>
                  <a:spcPct val="0"/>
                </a:spcBef>
                <a:spcAft>
                  <a:spcPct val="0"/>
                </a:spcAft>
                <a:buClr>
                  <a:srgbClr val="FF0000"/>
                </a:buClr>
                <a:buSzTx/>
                <a:buFont typeface="Wingdings" pitchFamily="2" charset="2"/>
                <a:buChar char="n"/>
                <a:tabLst/>
                <a:defRPr/>
              </a:pPr>
              <a:r>
                <a:rPr kumimoji="0" lang="zh-CN" altLang="en-US" sz="1800" b="0" i="0" u="none" strike="noStrike" kern="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Times New Roman" panose="02020603050405020304" pitchFamily="18" charset="0"/>
                </a:rPr>
                <a:t>如何对学习结果进行度量</a:t>
              </a:r>
              <a:endParaRPr kumimoji="0" lang="en-US" altLang="zh-CN" sz="1800" b="0" i="0" u="none" strike="noStrike" kern="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Times New Roman" panose="02020603050405020304" pitchFamily="18" charset="0"/>
              </a:endParaRPr>
            </a:p>
            <a:p>
              <a:pPr marL="0" marR="0" lvl="1" defTabSz="914400" eaLnBrk="1" fontAlgn="base" latinLnBrk="0" hangingPunct="1">
                <a:lnSpc>
                  <a:spcPct val="150000"/>
                </a:lnSpc>
                <a:spcBef>
                  <a:spcPct val="0"/>
                </a:spcBef>
                <a:spcAft>
                  <a:spcPct val="0"/>
                </a:spcAft>
                <a:buClr>
                  <a:srgbClr val="FF0000"/>
                </a:buClr>
                <a:buSzTx/>
                <a:tabLst/>
                <a:defRPr/>
              </a:pPr>
              <a:r>
                <a:rPr lang="en-US" altLang="zh-CN" kern="0" noProof="0" dirty="0">
                  <a:solidFill>
                    <a:srgbClr val="000000"/>
                  </a:solidFill>
                  <a:latin typeface="黑体" panose="02010609060101010101" pitchFamily="49" charset="-122"/>
                  <a:ea typeface="黑体" panose="02010609060101010101" pitchFamily="49" charset="-122"/>
                  <a:cs typeface="Times New Roman" panose="02020603050405020304" pitchFamily="18" charset="0"/>
                </a:rPr>
                <a:t>              </a:t>
              </a:r>
              <a:r>
                <a:rPr lang="zh-CN" altLang="en-US" sz="1600" b="1" kern="0" dirty="0">
                  <a:solidFill>
                    <a:srgbClr val="4F80BD"/>
                  </a:solidFill>
                  <a:latin typeface="黑体" panose="02010609060101010101" pitchFamily="49" charset="-122"/>
                  <a:ea typeface="黑体" panose="02010609060101010101" pitchFamily="49" charset="-122"/>
                  <a:cs typeface="Times New Roman" panose="02020603050405020304" pitchFamily="18" charset="0"/>
                </a:rPr>
                <a:t>学到否</a:t>
              </a:r>
              <a:endParaRPr lang="en-US" altLang="zh-CN" sz="1600" b="1" kern="0" dirty="0">
                <a:solidFill>
                  <a:srgbClr val="4F80BD"/>
                </a:solidFill>
                <a:latin typeface="黑体" panose="02010609060101010101" pitchFamily="49" charset="-122"/>
                <a:ea typeface="黑体" panose="02010609060101010101" pitchFamily="49" charset="-122"/>
                <a:cs typeface="Times New Roman" panose="02020603050405020304" pitchFamily="18" charset="0"/>
              </a:endParaRPr>
            </a:p>
          </p:txBody>
        </p:sp>
        <p:sp>
          <p:nvSpPr>
            <p:cNvPr id="16" name="圆角矩形 15"/>
            <p:cNvSpPr/>
            <p:nvPr/>
          </p:nvSpPr>
          <p:spPr bwMode="auto">
            <a:xfrm>
              <a:off x="271579" y="3848684"/>
              <a:ext cx="2257132" cy="376715"/>
            </a:xfrm>
            <a:prstGeom prst="roundRect">
              <a:avLst/>
            </a:prstGeom>
            <a:gradFill rotWithShape="1">
              <a:gsLst>
                <a:gs pos="0">
                  <a:srgbClr val="FFFFFF">
                    <a:tint val="50000"/>
                    <a:satMod val="300000"/>
                  </a:srgbClr>
                </a:gs>
                <a:gs pos="35000">
                  <a:srgbClr val="FFFFFF">
                    <a:tint val="37000"/>
                    <a:satMod val="300000"/>
                  </a:srgbClr>
                </a:gs>
                <a:gs pos="100000">
                  <a:srgbClr val="FFFFFF">
                    <a:tint val="15000"/>
                    <a:satMod val="350000"/>
                  </a:srgbClr>
                </a:gs>
              </a:gsLst>
              <a:lin ang="16200000" scaled="1"/>
            </a:gradFill>
            <a:ln w="9525" cap="flat" cmpd="sng" algn="ctr">
              <a:solidFill>
                <a:srgbClr val="FFFFFF">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wrap="none" tIns="0" bIns="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lang="zh-CN" altLang="en-US" sz="2000" b="1" kern="0" noProof="0" dirty="0">
                  <a:solidFill>
                    <a:srgbClr val="0070C0"/>
                  </a:solidFill>
                  <a:latin typeface="Times New Roman" pitchFamily="18" charset="0"/>
                  <a:ea typeface="微软雅黑" pitchFamily="34" charset="-122"/>
                  <a:cs typeface="Times New Roman" pitchFamily="18" charset="0"/>
                </a:rPr>
                <a:t>损失</a:t>
              </a:r>
              <a:r>
                <a:rPr kumimoji="0" lang="zh-CN" altLang="en-US" sz="2000" b="1" i="0" u="none" strike="noStrike" kern="0" cap="none" spc="0" normalizeH="0" baseline="0" noProof="0" dirty="0">
                  <a:ln>
                    <a:noFill/>
                  </a:ln>
                  <a:solidFill>
                    <a:srgbClr val="0070C0"/>
                  </a:solidFill>
                  <a:effectLst/>
                  <a:uLnTx/>
                  <a:uFillTx/>
                  <a:latin typeface="Times New Roman" pitchFamily="18" charset="0"/>
                  <a:ea typeface="微软雅黑" pitchFamily="34" charset="-122"/>
                  <a:cs typeface="Times New Roman" pitchFamily="18" charset="0"/>
                </a:rPr>
                <a:t>函数</a:t>
              </a:r>
              <a:endParaRPr kumimoji="0" lang="en-US" altLang="zh-CN" sz="2000" b="1" i="0" u="none" strike="noStrike" kern="0" cap="none" spc="0" normalizeH="0" baseline="0" noProof="0" dirty="0">
                <a:ln>
                  <a:noFill/>
                </a:ln>
                <a:solidFill>
                  <a:srgbClr val="0070C0"/>
                </a:solidFill>
                <a:effectLst/>
                <a:uLnTx/>
                <a:uFillTx/>
                <a:latin typeface="Times New Roman" pitchFamily="18" charset="0"/>
                <a:ea typeface="微软雅黑" pitchFamily="34" charset="-122"/>
                <a:cs typeface="Times New Roman" pitchFamily="18" charset="0"/>
              </a:endParaRPr>
            </a:p>
          </p:txBody>
        </p:sp>
      </p:grpSp>
    </p:spTree>
    <p:extLst>
      <p:ext uri="{BB962C8B-B14F-4D97-AF65-F5344CB8AC3E}">
        <p14:creationId xmlns:p14="http://schemas.microsoft.com/office/powerpoint/2010/main" val="10760690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3"/>
          <p:cNvSpPr>
            <a:spLocks noGrp="1"/>
          </p:cNvSpPr>
          <p:nvPr>
            <p:ph type="title"/>
          </p:nvPr>
        </p:nvSpPr>
        <p:spPr>
          <a:xfrm>
            <a:off x="865715" y="107216"/>
            <a:ext cx="7507706" cy="657727"/>
          </a:xfrm>
        </p:spPr>
        <p:txBody>
          <a:bodyPr/>
          <a:lstStyle/>
          <a:p>
            <a:pPr marL="0" defTabSz="914400" fontAlgn="base">
              <a:spcAft>
                <a:spcPct val="0"/>
              </a:spcAft>
              <a:defRPr/>
            </a:pPr>
            <a:r>
              <a:rPr lang="zh-CN" altLang="en-US" sz="2800" dirty="0">
                <a:latin typeface="Times New Roman" panose="02020603050405020304" pitchFamily="18" charset="0"/>
                <a:cs typeface="Times New Roman" panose="02020603050405020304" pitchFamily="18" charset="0"/>
              </a:rPr>
              <a:t>计算学习理论 </a:t>
            </a:r>
            <a:r>
              <a:rPr lang="en-US" altLang="zh-CN" sz="2400" dirty="0">
                <a:latin typeface="Times New Roman" panose="02020603050405020304" pitchFamily="18" charset="0"/>
                <a:cs typeface="Times New Roman" panose="02020603050405020304" pitchFamily="18" charset="0"/>
              </a:rPr>
              <a:t>( Computational Learning Theory)</a:t>
            </a:r>
            <a:endParaRPr lang="en-US" altLang="zh-CN" sz="2400" kern="0" dirty="0">
              <a:solidFill>
                <a:srgbClr val="0070C0"/>
              </a:solidFill>
              <a:latin typeface="Times New Roman" pitchFamily="18" charset="0"/>
              <a:cs typeface="Times New Roman" pitchFamily="18" charset="0"/>
            </a:endParaRPr>
          </a:p>
        </p:txBody>
      </p:sp>
      <p:sp>
        <p:nvSpPr>
          <p:cNvPr id="2" name="矩形 1"/>
          <p:cNvSpPr/>
          <p:nvPr/>
        </p:nvSpPr>
        <p:spPr>
          <a:xfrm>
            <a:off x="526467" y="1813173"/>
            <a:ext cx="8091065" cy="3231654"/>
          </a:xfrm>
          <a:prstGeom prst="rect">
            <a:avLst/>
          </a:prstGeom>
        </p:spPr>
        <p:txBody>
          <a:bodyPr wrap="square">
            <a:spAutoFit/>
          </a:bodyPr>
          <a:lstStyle/>
          <a:p>
            <a:pPr marL="285750" indent="-285750">
              <a:lnSpc>
                <a:spcPct val="150000"/>
              </a:lnSpc>
              <a:buFont typeface="Wingdings" panose="05000000000000000000" pitchFamily="2" charset="2"/>
              <a:buChar char="l"/>
            </a:pPr>
            <a:r>
              <a:rPr lang="zh-CN" altLang="en-US" sz="2000" b="1" dirty="0">
                <a:latin typeface="Times New Roman" panose="02020603050405020304" pitchFamily="18" charset="0"/>
                <a:ea typeface="楷体" panose="02010609060101010101" pitchFamily="49" charset="-122"/>
                <a:cs typeface="Times New Roman" panose="02020603050405020304" pitchFamily="18" charset="0"/>
              </a:rPr>
              <a:t>可计算：什么任务是可以计算的？</a:t>
            </a:r>
            <a:r>
              <a:rPr lang="zh-CN" altLang="en-US" sz="2000" b="1"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图灵可停机</a:t>
            </a:r>
            <a:endParaRPr lang="en-US" altLang="zh-CN" sz="2000" b="1"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endParaRPr>
          </a:p>
          <a:p>
            <a:pPr marL="285750" indent="-285750">
              <a:lnSpc>
                <a:spcPct val="150000"/>
              </a:lnSpc>
              <a:buFont typeface="Wingdings" panose="05000000000000000000" pitchFamily="2" charset="2"/>
              <a:buChar char="l"/>
            </a:pPr>
            <a:endParaRPr lang="en-US" altLang="zh-CN" sz="2000" b="1"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endParaRPr>
          </a:p>
          <a:p>
            <a:pPr marL="285750" indent="-285750">
              <a:lnSpc>
                <a:spcPct val="150000"/>
              </a:lnSpc>
              <a:buFont typeface="Wingdings" panose="05000000000000000000" pitchFamily="2" charset="2"/>
              <a:buChar char="l"/>
            </a:pPr>
            <a:r>
              <a:rPr lang="zh-CN" altLang="en-US" sz="2000" b="1" dirty="0">
                <a:latin typeface="Times New Roman" panose="02020603050405020304" pitchFamily="18" charset="0"/>
                <a:ea typeface="楷体" panose="02010609060101010101" pitchFamily="49" charset="-122"/>
                <a:cs typeface="Times New Roman" panose="02020603050405020304" pitchFamily="18" charset="0"/>
              </a:rPr>
              <a:t>可学习：什么任务是可以被学习的、从而被学习模型来完成？</a:t>
            </a:r>
            <a:endParaRPr lang="en-US" altLang="zh-CN" sz="2000" b="1" dirty="0">
              <a:latin typeface="Times New Roman" panose="02020603050405020304" pitchFamily="18" charset="0"/>
              <a:ea typeface="楷体" panose="02010609060101010101" pitchFamily="49" charset="-122"/>
              <a:cs typeface="Times New Roman" panose="02020603050405020304" pitchFamily="18" charset="0"/>
            </a:endParaRPr>
          </a:p>
          <a:p>
            <a:pPr marL="285750" indent="-285750">
              <a:lnSpc>
                <a:spcPct val="150000"/>
              </a:lnSpc>
              <a:buFont typeface="Wingdings" panose="05000000000000000000" pitchFamily="2" charset="2"/>
              <a:buChar char="l"/>
            </a:pPr>
            <a:endParaRPr lang="en-US" altLang="zh-CN" sz="2000" b="1" dirty="0">
              <a:latin typeface="Times New Roman" panose="02020603050405020304" pitchFamily="18" charset="0"/>
              <a:ea typeface="楷体" panose="02010609060101010101" pitchFamily="49" charset="-122"/>
              <a:cs typeface="Times New Roman" panose="02020603050405020304" pitchFamily="18" charset="0"/>
            </a:endParaRPr>
          </a:p>
          <a:p>
            <a:pPr marL="285750" indent="-285750">
              <a:lnSpc>
                <a:spcPct val="150000"/>
              </a:lnSpc>
              <a:buFont typeface="Wingdings" panose="05000000000000000000" pitchFamily="2" charset="2"/>
              <a:buChar char="l"/>
            </a:pPr>
            <a:r>
              <a:rPr lang="en-US" altLang="zh-CN" sz="2000" b="1" dirty="0">
                <a:latin typeface="Times New Roman" panose="02020603050405020304" pitchFamily="18" charset="0"/>
                <a:ea typeface="楷体" panose="02010609060101010101" pitchFamily="49" charset="-122"/>
                <a:cs typeface="Times New Roman" panose="02020603050405020304" pitchFamily="18" charset="0"/>
              </a:rPr>
              <a:t>Leslie Valiant (2010</a:t>
            </a:r>
            <a:r>
              <a:rPr lang="zh-CN" altLang="en-US" sz="2000" b="1" dirty="0">
                <a:latin typeface="Times New Roman" panose="02020603050405020304" pitchFamily="18" charset="0"/>
                <a:ea typeface="楷体" panose="02010609060101010101" pitchFamily="49" charset="-122"/>
                <a:cs typeface="Times New Roman" panose="02020603050405020304" pitchFamily="18" charset="0"/>
              </a:rPr>
              <a:t>年图灵奖获得者</a:t>
            </a:r>
            <a:r>
              <a:rPr lang="en-US" altLang="zh-CN" sz="2000" b="1"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000" b="1" dirty="0">
                <a:latin typeface="Times New Roman" panose="02020603050405020304" pitchFamily="18" charset="0"/>
                <a:ea typeface="楷体" panose="02010609060101010101" pitchFamily="49" charset="-122"/>
                <a:cs typeface="Times New Roman" panose="02020603050405020304" pitchFamily="18" charset="0"/>
              </a:rPr>
              <a:t>和其学生</a:t>
            </a:r>
            <a:r>
              <a:rPr lang="en-US" altLang="zh-CN" sz="2000" b="1" dirty="0">
                <a:latin typeface="Times New Roman" panose="02020603050405020304" pitchFamily="18" charset="0"/>
                <a:ea typeface="楷体" panose="02010609060101010101" pitchFamily="49" charset="-122"/>
                <a:cs typeface="Times New Roman" panose="02020603050405020304" pitchFamily="18" charset="0"/>
              </a:rPr>
              <a:t>Michael Kearns </a:t>
            </a:r>
            <a:r>
              <a:rPr lang="zh-CN" altLang="en-US" sz="2000" b="1" dirty="0">
                <a:latin typeface="Times New Roman" panose="02020603050405020304" pitchFamily="18" charset="0"/>
                <a:ea typeface="楷体" panose="02010609060101010101" pitchFamily="49" charset="-122"/>
                <a:cs typeface="Times New Roman" panose="02020603050405020304" pitchFamily="18" charset="0"/>
              </a:rPr>
              <a:t>两位学者提出了这个问题并进行了有益探索，逐渐完善了计算学习理论。</a:t>
            </a:r>
            <a:endParaRPr lang="en-US" altLang="zh-CN" sz="2000" b="1" dirty="0">
              <a:latin typeface="Times New Roman" panose="02020603050405020304" pitchFamily="18" charset="0"/>
              <a:ea typeface="楷体" panose="02010609060101010101" pitchFamily="49" charset="-122"/>
              <a:cs typeface="Times New Roman" panose="02020603050405020304" pitchFamily="18" charset="0"/>
            </a:endParaRPr>
          </a:p>
          <a:p>
            <a:endParaRPr lang="zh-CN" altLang="en-US" sz="2400" b="1" dirty="0">
              <a:latin typeface="Times New Roman" panose="02020603050405020304" pitchFamily="18" charset="0"/>
              <a:ea typeface="楷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402234332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3"/>
          <p:cNvSpPr>
            <a:spLocks noGrp="1"/>
          </p:cNvSpPr>
          <p:nvPr>
            <p:ph type="title"/>
          </p:nvPr>
        </p:nvSpPr>
        <p:spPr>
          <a:xfrm>
            <a:off x="662524" y="150120"/>
            <a:ext cx="7507706" cy="657727"/>
          </a:xfrm>
        </p:spPr>
        <p:txBody>
          <a:bodyPr/>
          <a:lstStyle/>
          <a:p>
            <a:pPr marL="0" defTabSz="914400" fontAlgn="base">
              <a:spcAft>
                <a:spcPct val="0"/>
              </a:spcAft>
              <a:defRPr/>
            </a:pPr>
            <a:r>
              <a:rPr lang="zh-CN" altLang="en-US" sz="2400" dirty="0">
                <a:latin typeface="Times New Roman" panose="02020603050405020304" pitchFamily="18" charset="0"/>
                <a:cs typeface="Times New Roman" panose="02020603050405020304" pitchFamily="18" charset="0"/>
              </a:rPr>
              <a:t>计算学习理论：</a:t>
            </a:r>
            <a:r>
              <a:rPr lang="zh-CN" altLang="en-US" sz="2000" kern="0" dirty="0">
                <a:solidFill>
                  <a:srgbClr val="0070C0"/>
                </a:solidFill>
                <a:latin typeface="Times New Roman" pitchFamily="18" charset="0"/>
                <a:cs typeface="Times New Roman" pitchFamily="18" charset="0"/>
              </a:rPr>
              <a:t>霍夫丁不等式</a:t>
            </a:r>
            <a:r>
              <a:rPr lang="en-US" altLang="zh-CN" sz="2000" kern="0" dirty="0">
                <a:solidFill>
                  <a:srgbClr val="0070C0"/>
                </a:solidFill>
                <a:latin typeface="Times New Roman" pitchFamily="18" charset="0"/>
                <a:cs typeface="Times New Roman" pitchFamily="18" charset="0"/>
              </a:rPr>
              <a:t>(</a:t>
            </a:r>
            <a:r>
              <a:rPr lang="en-US" altLang="zh-CN" sz="2000" kern="0" dirty="0" err="1">
                <a:solidFill>
                  <a:srgbClr val="0070C0"/>
                </a:solidFill>
                <a:latin typeface="Times New Roman" pitchFamily="18" charset="0"/>
                <a:cs typeface="Times New Roman" pitchFamily="18" charset="0"/>
              </a:rPr>
              <a:t>Hoeffding’s</a:t>
            </a:r>
            <a:r>
              <a:rPr lang="en-US" altLang="zh-CN" sz="2000" kern="0" dirty="0">
                <a:solidFill>
                  <a:srgbClr val="0070C0"/>
                </a:solidFill>
                <a:latin typeface="Times New Roman" pitchFamily="18" charset="0"/>
                <a:cs typeface="Times New Roman" pitchFamily="18" charset="0"/>
              </a:rPr>
              <a:t> inequality)</a:t>
            </a:r>
            <a:br>
              <a:rPr lang="en-US" altLang="zh-CN" sz="2000" kern="0" dirty="0">
                <a:solidFill>
                  <a:srgbClr val="0070C0"/>
                </a:solidFill>
                <a:latin typeface="Times New Roman" pitchFamily="18" charset="0"/>
                <a:cs typeface="Times New Roman" pitchFamily="18" charset="0"/>
              </a:rPr>
            </a:br>
            <a:endParaRPr lang="en-US" altLang="zh-CN" sz="2000" kern="0" dirty="0">
              <a:solidFill>
                <a:srgbClr val="0070C0"/>
              </a:solidFill>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2" name="矩形 1"/>
              <p:cNvSpPr/>
              <p:nvPr/>
            </p:nvSpPr>
            <p:spPr>
              <a:xfrm>
                <a:off x="249382" y="981886"/>
                <a:ext cx="8550234" cy="3938066"/>
              </a:xfrm>
              <a:prstGeom prst="rect">
                <a:avLst/>
              </a:prstGeom>
            </p:spPr>
            <p:txBody>
              <a:bodyPr wrap="square">
                <a:spAutoFit/>
              </a:bodyPr>
              <a:lstStyle/>
              <a:p>
                <a:pPr marL="742950" lvl="1" indent="-285750">
                  <a:lnSpc>
                    <a:spcPct val="200000"/>
                  </a:lnSpc>
                  <a:buFont typeface="Wingdings" panose="05000000000000000000" pitchFamily="2" charset="2"/>
                  <a:buChar char="l"/>
                </a:pPr>
                <a:r>
                  <a:rPr lang="zh-CN" altLang="en-US" b="1" dirty="0">
                    <a:latin typeface="Times New Roman" panose="02020603050405020304" pitchFamily="18" charset="0"/>
                    <a:ea typeface="楷体" panose="02010609060101010101" pitchFamily="49" charset="-122"/>
                    <a:cs typeface="Times New Roman" panose="02020603050405020304" pitchFamily="18" charset="0"/>
                  </a:rPr>
                  <a:t>学习任务：统计某个电视节目在全国的收视率。</a:t>
                </a:r>
                <a:endParaRPr lang="en-US" altLang="zh-CN" b="1" dirty="0">
                  <a:latin typeface="Times New Roman" panose="02020603050405020304" pitchFamily="18" charset="0"/>
                  <a:ea typeface="楷体" panose="02010609060101010101" pitchFamily="49" charset="-122"/>
                  <a:cs typeface="Times New Roman" panose="02020603050405020304" pitchFamily="18" charset="0"/>
                </a:endParaRPr>
              </a:p>
              <a:p>
                <a:pPr marL="742950" lvl="1" indent="-285750">
                  <a:lnSpc>
                    <a:spcPct val="200000"/>
                  </a:lnSpc>
                  <a:buFont typeface="Wingdings" panose="05000000000000000000" pitchFamily="2" charset="2"/>
                  <a:buChar char="l"/>
                </a:pPr>
                <a:r>
                  <a:rPr lang="zh-CN" altLang="en-US" b="1" dirty="0">
                    <a:latin typeface="Times New Roman" panose="02020603050405020304" pitchFamily="18" charset="0"/>
                    <a:ea typeface="楷体" panose="02010609060101010101" pitchFamily="49" charset="-122"/>
                    <a:cs typeface="Times New Roman" panose="02020603050405020304" pitchFamily="18" charset="0"/>
                  </a:rPr>
                  <a:t>方法：不可能去统计整个国家中每个人是否观看电视节目、进而算出收视率。只能抽样一部分人口，然后将抽样人口中观看该电视节目的比例作为该电视节目的全国收视率。</a:t>
                </a:r>
                <a:endParaRPr lang="en-US" altLang="zh-CN" b="1" dirty="0">
                  <a:latin typeface="Times New Roman" panose="02020603050405020304" pitchFamily="18" charset="0"/>
                  <a:ea typeface="楷体" panose="02010609060101010101" pitchFamily="49" charset="-122"/>
                  <a:cs typeface="Times New Roman" panose="02020603050405020304" pitchFamily="18" charset="0"/>
                </a:endParaRPr>
              </a:p>
              <a:p>
                <a:pPr marL="742950" lvl="1" indent="-285750">
                  <a:lnSpc>
                    <a:spcPct val="200000"/>
                  </a:lnSpc>
                  <a:buFont typeface="Wingdings" panose="05000000000000000000" pitchFamily="2" charset="2"/>
                  <a:buChar char="l"/>
                </a:pPr>
                <a:r>
                  <a:rPr lang="zh-CN" altLang="en-US" b="1" dirty="0">
                    <a:latin typeface="Times New Roman" panose="02020603050405020304" pitchFamily="18" charset="0"/>
                    <a:ea typeface="楷体" panose="02010609060101010101" pitchFamily="49" charset="-122"/>
                    <a:cs typeface="Times New Roman" panose="02020603050405020304" pitchFamily="18" charset="0"/>
                  </a:rPr>
                  <a:t>霍夫丁不等式：全国人口中看该电视节目的人口比例（记作</a:t>
                </a:r>
                <a14:m>
                  <m:oMath xmlns:m="http://schemas.openxmlformats.org/officeDocument/2006/math">
                    <m:r>
                      <a:rPr lang="en-US" altLang="zh-CN" b="1" i="1" smtClean="0">
                        <a:latin typeface="Cambria Math"/>
                        <a:ea typeface="黑体" panose="02010609060101010101" pitchFamily="49" charset="-122"/>
                        <a:cs typeface="Times New Roman" panose="02020603050405020304" pitchFamily="18" charset="0"/>
                      </a:rPr>
                      <m:t>𝒙</m:t>
                    </m:r>
                  </m:oMath>
                </a14:m>
                <a:r>
                  <a:rPr lang="zh-CN" altLang="en-US" b="1" dirty="0">
                    <a:latin typeface="Times New Roman" panose="02020603050405020304" pitchFamily="18" charset="0"/>
                    <a:ea typeface="楷体" panose="02010609060101010101" pitchFamily="49" charset="-122"/>
                    <a:cs typeface="Times New Roman" panose="02020603050405020304" pitchFamily="18" charset="0"/>
                  </a:rPr>
                  <a:t>）与抽样人口中观看该电视节目的人口比例（记作</a:t>
                </a:r>
                <a14:m>
                  <m:oMath xmlns:m="http://schemas.openxmlformats.org/officeDocument/2006/math">
                    <m:r>
                      <a:rPr lang="en-US" altLang="zh-CN" b="1" i="1" smtClean="0">
                        <a:latin typeface="Cambria Math"/>
                        <a:ea typeface="黑体" panose="02010609060101010101" pitchFamily="49" charset="-122"/>
                        <a:cs typeface="Times New Roman" panose="02020603050405020304" pitchFamily="18" charset="0"/>
                      </a:rPr>
                      <m:t>𝒚</m:t>
                    </m:r>
                  </m:oMath>
                </a14:m>
                <a:r>
                  <a:rPr lang="zh-CN" altLang="en-US" b="1" dirty="0">
                    <a:latin typeface="Times New Roman" panose="02020603050405020304" pitchFamily="18" charset="0"/>
                    <a:ea typeface="楷体" panose="02010609060101010101" pitchFamily="49" charset="-122"/>
                    <a:cs typeface="Times New Roman" panose="02020603050405020304" pitchFamily="18" charset="0"/>
                  </a:rPr>
                  <a:t>）满足如下关系：</a:t>
                </a:r>
                <a:endParaRPr lang="en-US" altLang="zh-CN" b="1" dirty="0">
                  <a:latin typeface="Times New Roman" panose="02020603050405020304" pitchFamily="18" charset="0"/>
                  <a:ea typeface="楷体" panose="02010609060101010101" pitchFamily="49" charset="-122"/>
                  <a:cs typeface="Times New Roman" panose="02020603050405020304" pitchFamily="18" charset="0"/>
                </a:endParaRPr>
              </a:p>
              <a:p>
                <a:pPr lvl="1">
                  <a:lnSpc>
                    <a:spcPct val="200000"/>
                  </a:lnSpc>
                </a:pPr>
                <a:r>
                  <a:rPr lang="en-US" altLang="zh-CN" sz="2000" b="1" dirty="0">
                    <a:latin typeface="Times New Roman" panose="02020603050405020304" pitchFamily="18" charset="0"/>
                    <a:ea typeface="楷体" panose="02010609060101010101" pitchFamily="49" charset="-122"/>
                    <a:cs typeface="Times New Roman" panose="02020603050405020304" pitchFamily="18" charset="0"/>
                  </a:rPr>
                  <a:t> </a:t>
                </a:r>
                <a14:m>
                  <m:oMath xmlns:m="http://schemas.openxmlformats.org/officeDocument/2006/math">
                    <m:r>
                      <a:rPr lang="en-US" altLang="zh-CN" sz="1600" b="1" i="1" smtClean="0">
                        <a:latin typeface="Cambria Math"/>
                        <a:ea typeface="黑体" panose="02010609060101010101" pitchFamily="49" charset="-122"/>
                        <a:cs typeface="Times New Roman" panose="02020603050405020304" pitchFamily="18" charset="0"/>
                      </a:rPr>
                      <m:t>𝑷</m:t>
                    </m:r>
                    <m:r>
                      <a:rPr lang="en-US" altLang="zh-CN" sz="1600" b="1" i="1" smtClean="0">
                        <a:latin typeface="Cambria Math"/>
                        <a:ea typeface="黑体" panose="02010609060101010101" pitchFamily="49" charset="-122"/>
                        <a:cs typeface="Times New Roman" panose="02020603050405020304" pitchFamily="18" charset="0"/>
                      </a:rPr>
                      <m:t>(|</m:t>
                    </m:r>
                    <m:r>
                      <a:rPr lang="en-US" altLang="zh-CN" sz="1600" b="1" i="1" smtClean="0">
                        <a:latin typeface="Cambria Math"/>
                        <a:ea typeface="黑体" panose="02010609060101010101" pitchFamily="49" charset="-122"/>
                        <a:cs typeface="Times New Roman" panose="02020603050405020304" pitchFamily="18" charset="0"/>
                      </a:rPr>
                      <m:t>𝒙</m:t>
                    </m:r>
                    <m:r>
                      <a:rPr lang="en-US" altLang="zh-CN" sz="1600" b="1" i="1" smtClean="0">
                        <a:latin typeface="Cambria Math"/>
                        <a:ea typeface="黑体" panose="02010609060101010101" pitchFamily="49" charset="-122"/>
                        <a:cs typeface="Times New Roman" panose="02020603050405020304" pitchFamily="18" charset="0"/>
                      </a:rPr>
                      <m:t>−</m:t>
                    </m:r>
                    <m:r>
                      <a:rPr lang="en-US" altLang="zh-CN" sz="1600" b="1" i="1" smtClean="0">
                        <a:latin typeface="Cambria Math"/>
                        <a:ea typeface="黑体" panose="02010609060101010101" pitchFamily="49" charset="-122"/>
                        <a:cs typeface="Times New Roman" panose="02020603050405020304" pitchFamily="18" charset="0"/>
                      </a:rPr>
                      <m:t>𝒚</m:t>
                    </m:r>
                    <m:r>
                      <a:rPr lang="en-US" altLang="zh-CN" sz="1600" b="1" i="1" smtClean="0">
                        <a:latin typeface="Cambria Math"/>
                        <a:ea typeface="黑体" panose="02010609060101010101" pitchFamily="49" charset="-122"/>
                        <a:cs typeface="Times New Roman" panose="02020603050405020304" pitchFamily="18" charset="0"/>
                      </a:rPr>
                      <m:t>|≥</m:t>
                    </m:r>
                    <m:r>
                      <a:rPr lang="zh-CN" altLang="en-US" sz="1600" b="1" i="1" smtClean="0">
                        <a:latin typeface="Cambria Math"/>
                        <a:ea typeface="Cambria Math"/>
                        <a:cs typeface="Times New Roman" panose="02020603050405020304" pitchFamily="18" charset="0"/>
                      </a:rPr>
                      <m:t>𝝐</m:t>
                    </m:r>
                    <m:r>
                      <a:rPr lang="en-US" altLang="zh-CN" sz="1600" b="1" i="1" smtClean="0">
                        <a:latin typeface="Cambria Math"/>
                        <a:ea typeface="黑体" panose="02010609060101010101" pitchFamily="49" charset="-122"/>
                        <a:cs typeface="Times New Roman" panose="02020603050405020304" pitchFamily="18" charset="0"/>
                      </a:rPr>
                      <m:t>)</m:t>
                    </m:r>
                    <m:r>
                      <a:rPr lang="en-US" altLang="zh-CN" sz="1600" b="1" i="1" smtClean="0">
                        <a:latin typeface="Cambria Math"/>
                        <a:ea typeface="Cambria Math"/>
                        <a:cs typeface="Times New Roman" panose="02020603050405020304" pitchFamily="18" charset="0"/>
                      </a:rPr>
                      <m:t>≤</m:t>
                    </m:r>
                    <m:r>
                      <a:rPr lang="en-US" altLang="zh-CN" sz="1600" b="1" i="1" smtClean="0">
                        <a:latin typeface="Cambria Math"/>
                        <a:ea typeface="Cambria Math"/>
                        <a:cs typeface="Times New Roman" panose="02020603050405020304" pitchFamily="18" charset="0"/>
                      </a:rPr>
                      <m:t>𝟐</m:t>
                    </m:r>
                    <m:sSup>
                      <m:sSupPr>
                        <m:ctrlPr>
                          <a:rPr lang="en-US" altLang="zh-CN" sz="1600" b="1" i="1" smtClean="0">
                            <a:latin typeface="Cambria Math" panose="02040503050406030204" pitchFamily="18" charset="0"/>
                            <a:ea typeface="Cambria Math"/>
                            <a:cs typeface="Times New Roman" panose="02020603050405020304" pitchFamily="18" charset="0"/>
                          </a:rPr>
                        </m:ctrlPr>
                      </m:sSupPr>
                      <m:e>
                        <m:r>
                          <a:rPr lang="en-US" altLang="zh-CN" sz="1600" b="1" i="1" smtClean="0">
                            <a:latin typeface="Cambria Math"/>
                            <a:ea typeface="Cambria Math"/>
                            <a:cs typeface="Times New Roman" panose="02020603050405020304" pitchFamily="18" charset="0"/>
                          </a:rPr>
                          <m:t>𝒆</m:t>
                        </m:r>
                      </m:e>
                      <m:sup>
                        <m:r>
                          <a:rPr lang="en-US" altLang="zh-CN" sz="1600" b="1" i="1" smtClean="0">
                            <a:latin typeface="Cambria Math"/>
                            <a:ea typeface="Cambria Math"/>
                            <a:cs typeface="Times New Roman" panose="02020603050405020304" pitchFamily="18" charset="0"/>
                          </a:rPr>
                          <m:t>−</m:t>
                        </m:r>
                        <m:r>
                          <a:rPr lang="en-US" altLang="zh-CN" sz="1600" b="1" i="1" smtClean="0">
                            <a:latin typeface="Cambria Math"/>
                            <a:ea typeface="Cambria Math"/>
                            <a:cs typeface="Times New Roman" panose="02020603050405020304" pitchFamily="18" charset="0"/>
                          </a:rPr>
                          <m:t>𝟐</m:t>
                        </m:r>
                        <m:r>
                          <a:rPr lang="en-US" altLang="zh-CN" sz="1600" b="1" i="1" smtClean="0">
                            <a:latin typeface="Cambria Math"/>
                            <a:ea typeface="Cambria Math"/>
                            <a:cs typeface="Times New Roman" panose="02020603050405020304" pitchFamily="18" charset="0"/>
                          </a:rPr>
                          <m:t>𝑵</m:t>
                        </m:r>
                        <m:sSup>
                          <m:sSupPr>
                            <m:ctrlPr>
                              <a:rPr lang="en-US" altLang="zh-CN" sz="1600" b="1" i="1" smtClean="0">
                                <a:latin typeface="Cambria Math" panose="02040503050406030204" pitchFamily="18" charset="0"/>
                                <a:ea typeface="Cambria Math"/>
                                <a:cs typeface="Times New Roman" panose="02020603050405020304" pitchFamily="18" charset="0"/>
                              </a:rPr>
                            </m:ctrlPr>
                          </m:sSupPr>
                          <m:e>
                            <m:r>
                              <a:rPr lang="zh-CN" altLang="en-US" sz="1600" b="1" i="1" smtClean="0">
                                <a:latin typeface="Cambria Math"/>
                                <a:ea typeface="Cambria Math"/>
                                <a:cs typeface="Times New Roman" panose="02020603050405020304" pitchFamily="18" charset="0"/>
                              </a:rPr>
                              <m:t>𝝐</m:t>
                            </m:r>
                          </m:e>
                          <m:sup>
                            <m:r>
                              <a:rPr lang="en-US" altLang="zh-CN" sz="1600" b="1" i="1" smtClean="0">
                                <a:latin typeface="Cambria Math"/>
                                <a:ea typeface="Cambria Math"/>
                                <a:cs typeface="Times New Roman" panose="02020603050405020304" pitchFamily="18" charset="0"/>
                              </a:rPr>
                              <m:t>𝟐</m:t>
                            </m:r>
                          </m:sup>
                        </m:sSup>
                      </m:sup>
                    </m:sSup>
                  </m:oMath>
                </a14:m>
                <a:r>
                  <a:rPr lang="en-US" altLang="zh-CN" sz="1600" b="1" dirty="0">
                    <a:latin typeface="Times New Roman" panose="02020603050405020304" pitchFamily="18" charset="0"/>
                    <a:ea typeface="楷体" panose="02010609060101010101" pitchFamily="49" charset="-122"/>
                    <a:cs typeface="Times New Roman" panose="02020603050405020304" pitchFamily="18" charset="0"/>
                  </a:rPr>
                  <a:t>(</a:t>
                </a:r>
                <a14:m>
                  <m:oMath xmlns:m="http://schemas.openxmlformats.org/officeDocument/2006/math">
                    <m:r>
                      <a:rPr lang="en-US" altLang="zh-CN" sz="1600" b="1" i="1" dirty="0" smtClean="0">
                        <a:latin typeface="Cambria Math"/>
                        <a:ea typeface="黑体" panose="02010609060101010101" pitchFamily="49" charset="-122"/>
                        <a:cs typeface="Times New Roman" panose="02020603050405020304" pitchFamily="18" charset="0"/>
                      </a:rPr>
                      <m:t>𝑵</m:t>
                    </m:r>
                  </m:oMath>
                </a14:m>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是采样人口总数、</a:t>
                </a:r>
                <a14:m>
                  <m:oMath xmlns:m="http://schemas.openxmlformats.org/officeDocument/2006/math">
                    <m:r>
                      <a:rPr lang="zh-CN" altLang="en-US" sz="1600" b="1" i="1">
                        <a:latin typeface="Cambria Math"/>
                        <a:ea typeface="Cambria Math"/>
                        <a:cs typeface="Times New Roman" panose="02020603050405020304" pitchFamily="18" charset="0"/>
                      </a:rPr>
                      <m:t>𝝐</m:t>
                    </m:r>
                    <m:r>
                      <a:rPr lang="zh-CN" altLang="en-US" sz="1600" b="1" i="1">
                        <a:latin typeface="Cambria Math"/>
                        <a:ea typeface="黑体" panose="02010609060101010101" pitchFamily="49" charset="-122"/>
                        <a:cs typeface="Times New Roman" panose="02020603050405020304" pitchFamily="18" charset="0"/>
                      </a:rPr>
                      <m:t>∈(</m:t>
                    </m:r>
                    <m:r>
                      <a:rPr lang="zh-CN" altLang="en-US" sz="1600" b="1" i="1">
                        <a:latin typeface="Cambria Math"/>
                        <a:ea typeface="黑体" panose="02010609060101010101" pitchFamily="49" charset="-122"/>
                        <a:cs typeface="Times New Roman" panose="02020603050405020304" pitchFamily="18" charset="0"/>
                      </a:rPr>
                      <m:t>𝟎</m:t>
                    </m:r>
                    <m:r>
                      <a:rPr lang="zh-CN" altLang="en-US" sz="1600" b="1" i="1">
                        <a:latin typeface="Cambria Math"/>
                        <a:ea typeface="黑体" panose="02010609060101010101" pitchFamily="49" charset="-122"/>
                        <a:cs typeface="Times New Roman" panose="02020603050405020304" pitchFamily="18" charset="0"/>
                      </a:rPr>
                      <m:t>,</m:t>
                    </m:r>
                    <m:r>
                      <a:rPr lang="zh-CN" altLang="en-US" sz="1600" b="1" i="1">
                        <a:latin typeface="Cambria Math"/>
                        <a:ea typeface="黑体" panose="02010609060101010101" pitchFamily="49" charset="-122"/>
                        <a:cs typeface="Times New Roman" panose="02020603050405020304" pitchFamily="18" charset="0"/>
                      </a:rPr>
                      <m:t>𝟏</m:t>
                    </m:r>
                    <m:r>
                      <a:rPr lang="en-US" altLang="zh-CN" sz="1600" b="1" i="1">
                        <a:latin typeface="Cambria Math"/>
                        <a:ea typeface="黑体" panose="02010609060101010101" pitchFamily="49" charset="-122"/>
                        <a:cs typeface="Times New Roman" panose="02020603050405020304" pitchFamily="18" charset="0"/>
                      </a:rPr>
                      <m:t>)</m:t>
                    </m:r>
                  </m:oMath>
                </a14:m>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是所设定的可容忍误差范围</a:t>
                </a:r>
                <a:r>
                  <a:rPr lang="en-US" altLang="zh-CN" sz="1600" b="1" dirty="0">
                    <a:latin typeface="Times New Roman" panose="02020603050405020304" pitchFamily="18" charset="0"/>
                    <a:ea typeface="楷体" panose="02010609060101010101" pitchFamily="49" charset="-122"/>
                    <a:cs typeface="Times New Roman" panose="02020603050405020304" pitchFamily="18" charset="0"/>
                  </a:rPr>
                  <a:t>)</a:t>
                </a:r>
                <a:endParaRPr lang="en-US" altLang="zh-CN" sz="1600" b="1"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2" name="矩形 1"/>
              <p:cNvSpPr>
                <a:spLocks noRot="1" noChangeAspect="1" noMove="1" noResize="1" noEditPoints="1" noAdjustHandles="1" noChangeArrowheads="1" noChangeShapeType="1" noTextEdit="1"/>
              </p:cNvSpPr>
              <p:nvPr/>
            </p:nvSpPr>
            <p:spPr>
              <a:xfrm>
                <a:off x="249382" y="981886"/>
                <a:ext cx="8550234" cy="3938066"/>
              </a:xfrm>
              <a:prstGeom prst="rect">
                <a:avLst/>
              </a:prstGeom>
              <a:blipFill>
                <a:blip r:embed="rId3"/>
                <a:stretch>
                  <a:fillRect r="-2922" b="-77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矩形 2"/>
              <p:cNvSpPr/>
              <p:nvPr/>
            </p:nvSpPr>
            <p:spPr>
              <a:xfrm>
                <a:off x="605642" y="5570309"/>
                <a:ext cx="7873340" cy="646331"/>
              </a:xfrm>
              <a:prstGeom prst="rect">
                <a:avLst/>
              </a:prstGeom>
              <a:solidFill>
                <a:srgbClr val="FFFF00"/>
              </a:solidFill>
            </p:spPr>
            <p:txBody>
              <a:bodyPr wrap="square">
                <a:spAutoFit/>
              </a:bodyPr>
              <a:lstStyle/>
              <a:p>
                <a:pPr algn="ctr"/>
                <a:r>
                  <a:rPr lang="zh-CN" altLang="en-US" b="1" dirty="0">
                    <a:latin typeface="Times New Roman" panose="02020603050405020304" pitchFamily="18" charset="0"/>
                    <a:ea typeface="楷体" panose="02010609060101010101" pitchFamily="49" charset="-122"/>
                    <a:cs typeface="Times New Roman" panose="02020603050405020304" pitchFamily="18" charset="0"/>
                  </a:rPr>
                  <a:t>当</a:t>
                </a:r>
                <a14:m>
                  <m:oMath xmlns:m="http://schemas.openxmlformats.org/officeDocument/2006/math">
                    <m:r>
                      <a:rPr lang="en-US" altLang="zh-CN" b="1" i="1" dirty="0">
                        <a:latin typeface="Cambria Math"/>
                        <a:ea typeface="黑体" panose="02010609060101010101" pitchFamily="49" charset="-122"/>
                        <a:cs typeface="Times New Roman" panose="02020603050405020304" pitchFamily="18" charset="0"/>
                      </a:rPr>
                      <m:t>𝑵</m:t>
                    </m:r>
                  </m:oMath>
                </a14:m>
                <a:r>
                  <a:rPr lang="zh-CN" altLang="en-US" b="1" dirty="0">
                    <a:latin typeface="Times New Roman" panose="02020603050405020304" pitchFamily="18" charset="0"/>
                    <a:ea typeface="楷体" panose="02010609060101010101" pitchFamily="49" charset="-122"/>
                    <a:cs typeface="Times New Roman" panose="02020603050405020304" pitchFamily="18" charset="0"/>
                  </a:rPr>
                  <a:t>足够大时，“全国人口中电视节目收视率”与“样本人口中电视节目收视率”差值超过误差范围</a:t>
                </a:r>
                <a14:m>
                  <m:oMath xmlns:m="http://schemas.openxmlformats.org/officeDocument/2006/math">
                    <m:r>
                      <a:rPr lang="zh-CN" altLang="en-US" b="1" i="1">
                        <a:latin typeface="Cambria Math"/>
                        <a:ea typeface="Cambria Math"/>
                        <a:cs typeface="Times New Roman" panose="02020603050405020304" pitchFamily="18" charset="0"/>
                      </a:rPr>
                      <m:t>𝝐</m:t>
                    </m:r>
                  </m:oMath>
                </a14:m>
                <a:r>
                  <a:rPr lang="zh-CN" altLang="en-US" b="1" dirty="0">
                    <a:latin typeface="Times New Roman" panose="02020603050405020304" pitchFamily="18" charset="0"/>
                    <a:ea typeface="楷体" panose="02010609060101010101" pitchFamily="49" charset="-122"/>
                    <a:cs typeface="Times New Roman" panose="02020603050405020304" pitchFamily="18" charset="0"/>
                  </a:rPr>
                  <a:t>的概率非常小。</a:t>
                </a:r>
              </a:p>
            </p:txBody>
          </p:sp>
        </mc:Choice>
        <mc:Fallback xmlns="">
          <p:sp>
            <p:nvSpPr>
              <p:cNvPr id="3" name="矩形 2"/>
              <p:cNvSpPr>
                <a:spLocks noRot="1" noChangeAspect="1" noMove="1" noResize="1" noEditPoints="1" noAdjustHandles="1" noChangeArrowheads="1" noChangeShapeType="1" noTextEdit="1"/>
              </p:cNvSpPr>
              <p:nvPr/>
            </p:nvSpPr>
            <p:spPr>
              <a:xfrm>
                <a:off x="605642" y="5570309"/>
                <a:ext cx="7873340" cy="646331"/>
              </a:xfrm>
              <a:prstGeom prst="rect">
                <a:avLst/>
              </a:prstGeom>
              <a:blipFill>
                <a:blip r:embed="rId4"/>
                <a:stretch>
                  <a:fillRect t="-7547" b="-1226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11542279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68941" y="1203559"/>
            <a:ext cx="8696769" cy="5230727"/>
          </a:xfrm>
          <a:prstGeom prst="rect">
            <a:avLst/>
          </a:prstGeom>
        </p:spPr>
        <p:txBody>
          <a:bodyPr wrap="square">
            <a:spAutoFit/>
          </a:bodyPr>
          <a:lstStyle/>
          <a:p>
            <a:pPr marL="742950" lvl="1" indent="-285750">
              <a:lnSpc>
                <a:spcPct val="250000"/>
              </a:lnSpc>
              <a:buFont typeface="Wingdings" panose="05000000000000000000" pitchFamily="2" charset="2"/>
              <a:buChar char="l"/>
            </a:pPr>
            <a:r>
              <a:rPr lang="zh-CN" altLang="en-US" sz="2000" b="1" dirty="0">
                <a:latin typeface="Times New Roman" panose="02020603050405020304" pitchFamily="18" charset="0"/>
                <a:ea typeface="楷体" panose="02010609060101010101" pitchFamily="49" charset="-122"/>
                <a:cs typeface="Times New Roman" panose="02020603050405020304" pitchFamily="18" charset="0"/>
              </a:rPr>
              <a:t>对于统计电视节目收视率这样的任务，可以通过不同的采样方法（即不同模型）来计算收视率。</a:t>
            </a:r>
            <a:endParaRPr lang="en-US" altLang="zh-CN" sz="2000" b="1" dirty="0">
              <a:latin typeface="Times New Roman" panose="02020603050405020304" pitchFamily="18" charset="0"/>
              <a:ea typeface="楷体" panose="02010609060101010101" pitchFamily="49" charset="-122"/>
              <a:cs typeface="Times New Roman" panose="02020603050405020304" pitchFamily="18" charset="0"/>
            </a:endParaRPr>
          </a:p>
          <a:p>
            <a:pPr marL="742950" lvl="1" indent="-285750">
              <a:lnSpc>
                <a:spcPct val="250000"/>
              </a:lnSpc>
              <a:buFont typeface="Wingdings" panose="05000000000000000000" pitchFamily="2" charset="2"/>
              <a:buChar char="l"/>
            </a:pPr>
            <a:r>
              <a:rPr lang="zh-CN" altLang="en-US" sz="2000" b="1" dirty="0">
                <a:latin typeface="Times New Roman" panose="02020603050405020304" pitchFamily="18" charset="0"/>
                <a:ea typeface="楷体" panose="02010609060101010101" pitchFamily="49" charset="-122"/>
                <a:cs typeface="Times New Roman" panose="02020603050405020304" pitchFamily="18" charset="0"/>
              </a:rPr>
              <a:t>每个模型会产生不同的误差。</a:t>
            </a:r>
            <a:endParaRPr lang="en-US" altLang="zh-CN" sz="2000" b="1" dirty="0">
              <a:latin typeface="Times New Roman" panose="02020603050405020304" pitchFamily="18" charset="0"/>
              <a:ea typeface="楷体" panose="02010609060101010101" pitchFamily="49" charset="-122"/>
              <a:cs typeface="Times New Roman" panose="02020603050405020304" pitchFamily="18" charset="0"/>
            </a:endParaRPr>
          </a:p>
          <a:p>
            <a:pPr marL="742950" lvl="1" indent="-285750">
              <a:lnSpc>
                <a:spcPct val="250000"/>
              </a:lnSpc>
              <a:buFont typeface="Wingdings" panose="05000000000000000000" pitchFamily="2" charset="2"/>
              <a:buChar char="l"/>
            </a:pPr>
            <a:r>
              <a:rPr lang="zh-CN" altLang="en-US" sz="2000" b="1" dirty="0">
                <a:latin typeface="Times New Roman" panose="02020603050405020304" pitchFamily="18" charset="0"/>
                <a:ea typeface="楷体" panose="02010609060101010101" pitchFamily="49" charset="-122"/>
                <a:cs typeface="Times New Roman" panose="02020603050405020304" pitchFamily="18" charset="0"/>
              </a:rPr>
              <a:t>问题：如果得到完成该任务的若干“弱模型”，是否可以将这些弱模型组合起来，形成一个“强模型”。该“强模型” 产生误差很小呢？这就是概率近似正确（</a:t>
            </a:r>
            <a:r>
              <a:rPr lang="en-US" altLang="zh-CN" sz="2000" b="1" dirty="0">
                <a:latin typeface="Times New Roman" panose="02020603050405020304" pitchFamily="18" charset="0"/>
                <a:ea typeface="楷体" panose="02010609060101010101" pitchFamily="49" charset="-122"/>
                <a:cs typeface="Times New Roman" panose="02020603050405020304" pitchFamily="18" charset="0"/>
              </a:rPr>
              <a:t>PAC</a:t>
            </a:r>
            <a:r>
              <a:rPr lang="zh-CN" altLang="en-US" sz="2000" b="1" dirty="0">
                <a:latin typeface="Times New Roman" panose="02020603050405020304" pitchFamily="18" charset="0"/>
                <a:ea typeface="楷体" panose="02010609060101010101" pitchFamily="49" charset="-122"/>
                <a:cs typeface="Times New Roman" panose="02020603050405020304" pitchFamily="18" charset="0"/>
              </a:rPr>
              <a:t>）要回答的问题。</a:t>
            </a:r>
            <a:endParaRPr lang="en-US" altLang="zh-CN" sz="2000" b="1" dirty="0">
              <a:latin typeface="Times New Roman" panose="02020603050405020304" pitchFamily="18" charset="0"/>
              <a:ea typeface="楷体" panose="02010609060101010101" pitchFamily="49" charset="-122"/>
              <a:cs typeface="Times New Roman" panose="02020603050405020304" pitchFamily="18" charset="0"/>
            </a:endParaRPr>
          </a:p>
          <a:p>
            <a:pPr marL="285750" indent="-285750">
              <a:lnSpc>
                <a:spcPct val="200000"/>
              </a:lnSpc>
              <a:buFont typeface="Wingdings" panose="05000000000000000000" pitchFamily="2" charset="2"/>
              <a:buChar char="l"/>
            </a:pPr>
            <a:endParaRPr lang="en-US" altLang="zh-CN" sz="2000" b="1"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3" name="AutoShape 2" descr="https://pic4.zhimg.com/80/v2-1ae7db2dbae44f369788b5e1086077ff_hd.jpg"/>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 name="标题 3"/>
          <p:cNvSpPr>
            <a:spLocks noGrp="1"/>
          </p:cNvSpPr>
          <p:nvPr>
            <p:ph type="title"/>
          </p:nvPr>
        </p:nvSpPr>
        <p:spPr>
          <a:xfrm>
            <a:off x="155575" y="155299"/>
            <a:ext cx="8770986" cy="657727"/>
          </a:xfrm>
        </p:spPr>
        <p:txBody>
          <a:bodyPr/>
          <a:lstStyle/>
          <a:p>
            <a:pPr marL="0" defTabSz="914400" fontAlgn="base">
              <a:spcAft>
                <a:spcPct val="0"/>
              </a:spcAft>
              <a:defRPr/>
            </a:pPr>
            <a:r>
              <a:rPr lang="zh-CN" altLang="en-US" sz="2400" dirty="0">
                <a:latin typeface="Times New Roman" panose="02020603050405020304" pitchFamily="18" charset="0"/>
                <a:cs typeface="Times New Roman" panose="02020603050405020304" pitchFamily="18" charset="0"/>
              </a:rPr>
              <a:t>计算学习理论：</a:t>
            </a:r>
            <a:r>
              <a:rPr lang="zh-CN" altLang="en-US" sz="2000" kern="0" dirty="0">
                <a:solidFill>
                  <a:srgbClr val="0070C0"/>
                </a:solidFill>
                <a:latin typeface="Times New Roman" pitchFamily="18" charset="0"/>
                <a:cs typeface="Times New Roman" pitchFamily="18" charset="0"/>
              </a:rPr>
              <a:t>概率近似正确 </a:t>
            </a:r>
            <a:r>
              <a:rPr lang="en-US" altLang="zh-CN" sz="2000" kern="0" dirty="0">
                <a:solidFill>
                  <a:srgbClr val="0070C0"/>
                </a:solidFill>
                <a:latin typeface="Times New Roman" pitchFamily="18" charset="0"/>
                <a:cs typeface="Times New Roman" pitchFamily="18" charset="0"/>
              </a:rPr>
              <a:t>(probably approximately correct, PAC)</a:t>
            </a:r>
            <a:br>
              <a:rPr lang="en-US" altLang="zh-CN" sz="2000" kern="0" dirty="0">
                <a:solidFill>
                  <a:srgbClr val="0070C0"/>
                </a:solidFill>
                <a:latin typeface="Times New Roman" pitchFamily="18" charset="0"/>
                <a:cs typeface="Times New Roman" pitchFamily="18" charset="0"/>
              </a:rPr>
            </a:br>
            <a:endParaRPr lang="en-US" altLang="zh-CN" sz="2000" kern="0" dirty="0">
              <a:solidFill>
                <a:srgbClr val="0070C0"/>
              </a:solidFill>
              <a:latin typeface="Times New Roman" pitchFamily="18" charset="0"/>
              <a:cs typeface="Times New Roman" pitchFamily="18" charset="0"/>
            </a:endParaRPr>
          </a:p>
        </p:txBody>
      </p:sp>
    </p:spTree>
    <p:extLst>
      <p:ext uri="{BB962C8B-B14F-4D97-AF65-F5344CB8AC3E}">
        <p14:creationId xmlns:p14="http://schemas.microsoft.com/office/powerpoint/2010/main" val="367643761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表格 6"/>
          <p:cNvGraphicFramePr>
            <a:graphicFrameLocks noGrp="1"/>
          </p:cNvGraphicFramePr>
          <p:nvPr>
            <p:extLst>
              <p:ext uri="{D42A27DB-BD31-4B8C-83A1-F6EECF244321}">
                <p14:modId xmlns:p14="http://schemas.microsoft.com/office/powerpoint/2010/main" val="1162207751"/>
              </p:ext>
            </p:extLst>
          </p:nvPr>
        </p:nvGraphicFramePr>
        <p:xfrm>
          <a:off x="367512" y="1767659"/>
          <a:ext cx="8431481" cy="4193898"/>
        </p:xfrm>
        <a:graphic>
          <a:graphicData uri="http://schemas.openxmlformats.org/drawingml/2006/table">
            <a:tbl>
              <a:tblPr firstRow="1" bandRow="1">
                <a:tableStyleId>{5C22544A-7EE6-4342-B048-85BDC9FD1C3A}</a:tableStyleId>
              </a:tblPr>
              <a:tblGrid>
                <a:gridCol w="2626420">
                  <a:extLst>
                    <a:ext uri="{9D8B030D-6E8A-4147-A177-3AD203B41FA5}">
                      <a16:colId xmlns:a16="http://schemas.microsoft.com/office/drawing/2014/main" val="20000"/>
                    </a:ext>
                  </a:extLst>
                </a:gridCol>
                <a:gridCol w="5805061">
                  <a:extLst>
                    <a:ext uri="{9D8B030D-6E8A-4147-A177-3AD203B41FA5}">
                      <a16:colId xmlns:a16="http://schemas.microsoft.com/office/drawing/2014/main" val="20001"/>
                    </a:ext>
                  </a:extLst>
                </a:gridCol>
              </a:tblGrid>
              <a:tr h="1150513">
                <a:tc>
                  <a:txBody>
                    <a:bodyPr/>
                    <a:lstStyle/>
                    <a:p>
                      <a:pPr marL="0" marR="0" indent="0" algn="ctr" defTabSz="685800" rtl="0" eaLnBrk="1" fontAlgn="auto" latinLnBrk="0" hangingPunct="1">
                        <a:lnSpc>
                          <a:spcPct val="150000"/>
                        </a:lnSpc>
                        <a:spcBef>
                          <a:spcPts val="0"/>
                        </a:spcBef>
                        <a:spcAft>
                          <a:spcPts val="0"/>
                        </a:spcAft>
                        <a:buClrTx/>
                        <a:buSzTx/>
                        <a:buFontTx/>
                        <a:buNone/>
                        <a:tabLst/>
                        <a:defRPr/>
                      </a:pPr>
                      <a:r>
                        <a:rPr lang="zh-CN" altLang="en-US" sz="2000" b="1" kern="1200"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强可学习</a:t>
                      </a:r>
                    </a:p>
                    <a:p>
                      <a:pPr algn="ctr">
                        <a:lnSpc>
                          <a:spcPct val="150000"/>
                        </a:lnSpc>
                      </a:pPr>
                      <a:r>
                        <a:rPr lang="en-US" altLang="zh-CN" sz="2000" b="1" kern="1200"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(strongly learnable)</a:t>
                      </a:r>
                      <a:endParaRPr lang="zh-CN" altLang="en-US" sz="2000" b="1" kern="1200"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285750" indent="-285750" algn="ctr" defTabSz="685800" rtl="0" eaLnBrk="1" latinLnBrk="0" hangingPunct="1">
                        <a:lnSpc>
                          <a:spcPct val="150000"/>
                        </a:lnSpc>
                        <a:buFont typeface="Wingdings" panose="05000000000000000000" pitchFamily="2" charset="2"/>
                        <a:buChar char="l"/>
                      </a:pPr>
                      <a:r>
                        <a:rPr lang="zh-CN" altLang="en-US" sz="2000" b="1" kern="12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学习模型能够以较高精度对绝大多数样本完成识别分类任务</a:t>
                      </a:r>
                      <a:endParaRPr lang="en-US" altLang="zh-CN" sz="2000" b="1" kern="12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1150513">
                <a:tc>
                  <a:txBody>
                    <a:bodyPr/>
                    <a:lstStyle/>
                    <a:p>
                      <a:pPr algn="ctr">
                        <a:lnSpc>
                          <a:spcPct val="150000"/>
                        </a:lnSpc>
                      </a:pPr>
                      <a:r>
                        <a:rPr lang="zh-CN" altLang="en-US" sz="2000" b="1" kern="1200"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弱可学习</a:t>
                      </a:r>
                      <a:endParaRPr lang="en-US" altLang="zh-CN" sz="2000" b="1" kern="1200"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endParaRPr>
                    </a:p>
                    <a:p>
                      <a:pPr algn="ctr">
                        <a:lnSpc>
                          <a:spcPct val="150000"/>
                        </a:lnSpc>
                      </a:pPr>
                      <a:r>
                        <a:rPr lang="en-US" altLang="zh-CN" sz="2000" b="1" kern="1200"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(weakly learnable)</a:t>
                      </a:r>
                      <a:endParaRPr lang="zh-CN" altLang="en-US" sz="2000" b="1" kern="1200"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685800" rtl="0" eaLnBrk="1" latinLnBrk="0" hangingPunct="1">
                        <a:lnSpc>
                          <a:spcPct val="150000"/>
                        </a:lnSpc>
                      </a:pPr>
                      <a:r>
                        <a:rPr lang="zh-CN" altLang="en-US" sz="2000" b="1" kern="12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学习模型仅能完成若干部分样本识别与分类，其精度略高于随机猜测。</a:t>
                      </a: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1767840">
                <a:tc gridSpan="2">
                  <a:txBody>
                    <a:bodyPr/>
                    <a:lstStyle/>
                    <a:p>
                      <a:pPr algn="just">
                        <a:lnSpc>
                          <a:spcPct val="150000"/>
                        </a:lnSpc>
                      </a:pPr>
                      <a:r>
                        <a:rPr lang="zh-CN" altLang="en-US" sz="2000" b="1" kern="1200" dirty="0">
                          <a:solidFill>
                            <a:schemeClr val="tx2"/>
                          </a:solidFill>
                          <a:latin typeface="Times New Roman" panose="02020603050405020304" pitchFamily="18" charset="0"/>
                          <a:ea typeface="楷体" panose="02010609060101010101" pitchFamily="49" charset="-122"/>
                          <a:cs typeface="Times New Roman" panose="02020603050405020304" pitchFamily="18" charset="0"/>
                        </a:rPr>
                        <a:t>强可学习和弱可学习是等价的，也就是说，如果已经发现了“弱学习算法”，可将其提升（</a:t>
                      </a:r>
                      <a:r>
                        <a:rPr lang="en-US" altLang="zh-CN" sz="2000" b="1" kern="1200" dirty="0">
                          <a:solidFill>
                            <a:schemeClr val="tx2"/>
                          </a:solidFill>
                          <a:latin typeface="Times New Roman" panose="02020603050405020304" pitchFamily="18" charset="0"/>
                          <a:ea typeface="楷体" panose="02010609060101010101" pitchFamily="49" charset="-122"/>
                          <a:cs typeface="Times New Roman" panose="02020603050405020304" pitchFamily="18" charset="0"/>
                        </a:rPr>
                        <a:t>boosting</a:t>
                      </a:r>
                      <a:r>
                        <a:rPr lang="zh-CN" altLang="en-US" sz="2000" b="1" kern="1200" dirty="0">
                          <a:solidFill>
                            <a:schemeClr val="tx2"/>
                          </a:solidFill>
                          <a:latin typeface="Times New Roman" panose="02020603050405020304" pitchFamily="18" charset="0"/>
                          <a:ea typeface="楷体" panose="02010609060101010101" pitchFamily="49" charset="-122"/>
                          <a:cs typeface="Times New Roman" panose="02020603050405020304" pitchFamily="18" charset="0"/>
                        </a:rPr>
                        <a:t>）为“强学习算法”。</a:t>
                      </a:r>
                      <a:r>
                        <a:rPr lang="en-US" altLang="zh-CN" sz="2000" b="1" kern="1200" dirty="0">
                          <a:solidFill>
                            <a:schemeClr val="tx2"/>
                          </a:solidFill>
                          <a:latin typeface="Times New Roman" panose="02020603050405020304" pitchFamily="18" charset="0"/>
                          <a:ea typeface="楷体" panose="02010609060101010101" pitchFamily="49" charset="-122"/>
                          <a:cs typeface="Times New Roman" panose="02020603050405020304" pitchFamily="18" charset="0"/>
                        </a:rPr>
                        <a:t>Ada Boosting</a:t>
                      </a:r>
                      <a:r>
                        <a:rPr lang="zh-CN" altLang="en-US" sz="2000" b="1" kern="1200" dirty="0">
                          <a:solidFill>
                            <a:schemeClr val="tx2"/>
                          </a:solidFill>
                          <a:latin typeface="Times New Roman" panose="02020603050405020304" pitchFamily="18" charset="0"/>
                          <a:ea typeface="楷体" panose="02010609060101010101" pitchFamily="49" charset="-122"/>
                          <a:cs typeface="Times New Roman" panose="02020603050405020304" pitchFamily="18" charset="0"/>
                        </a:rPr>
                        <a:t>算法就是这样的方法。具体而言，</a:t>
                      </a:r>
                      <a:r>
                        <a:rPr lang="en-US" altLang="zh-CN" sz="2000" b="1" kern="1200" dirty="0">
                          <a:solidFill>
                            <a:schemeClr val="tx2"/>
                          </a:solidFill>
                          <a:latin typeface="Times New Roman" panose="02020603050405020304" pitchFamily="18" charset="0"/>
                          <a:ea typeface="楷体" panose="02010609060101010101" pitchFamily="49" charset="-122"/>
                          <a:cs typeface="Times New Roman" panose="02020603050405020304" pitchFamily="18" charset="0"/>
                        </a:rPr>
                        <a:t>Ada Boosting</a:t>
                      </a:r>
                      <a:r>
                        <a:rPr lang="zh-CN" altLang="en-US" sz="2000" b="1" kern="1200" dirty="0">
                          <a:solidFill>
                            <a:schemeClr val="tx2"/>
                          </a:solidFill>
                          <a:latin typeface="Times New Roman" panose="02020603050405020304" pitchFamily="18" charset="0"/>
                          <a:ea typeface="楷体" panose="02010609060101010101" pitchFamily="49" charset="-122"/>
                          <a:cs typeface="Times New Roman" panose="02020603050405020304" pitchFamily="18" charset="0"/>
                        </a:rPr>
                        <a:t>将一系列弱分类器组合起来，构成一个强分类器。</a:t>
                      </a: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algn="ctr" defTabSz="685800" rtl="0" eaLnBrk="1" latinLnBrk="0" hangingPunct="1">
                        <a:lnSpc>
                          <a:spcPct val="150000"/>
                        </a:lnSpc>
                      </a:pPr>
                      <a:endParaRPr lang="zh-CN" altLang="en-US" sz="1600" b="0" kern="12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bl>
          </a:graphicData>
        </a:graphic>
      </p:graphicFrame>
      <p:sp>
        <p:nvSpPr>
          <p:cNvPr id="6" name="标题 3"/>
          <p:cNvSpPr>
            <a:spLocks noGrp="1"/>
          </p:cNvSpPr>
          <p:nvPr>
            <p:ph type="title"/>
          </p:nvPr>
        </p:nvSpPr>
        <p:spPr>
          <a:xfrm>
            <a:off x="610522" y="245451"/>
            <a:ext cx="8770986" cy="657727"/>
          </a:xfrm>
        </p:spPr>
        <p:txBody>
          <a:bodyPr/>
          <a:lstStyle/>
          <a:p>
            <a:pPr marL="0" defTabSz="914400" fontAlgn="base">
              <a:spcAft>
                <a:spcPct val="0"/>
              </a:spcAft>
              <a:defRPr/>
            </a:pPr>
            <a:r>
              <a:rPr lang="zh-CN" altLang="en-US" sz="2400" dirty="0">
                <a:latin typeface="Times New Roman" panose="02020603050405020304" pitchFamily="18" charset="0"/>
                <a:cs typeface="Times New Roman" panose="02020603050405020304" pitchFamily="18" charset="0"/>
              </a:rPr>
              <a:t>计算学习理论：</a:t>
            </a:r>
            <a:r>
              <a:rPr lang="zh-CN" altLang="en-US" sz="2000" kern="0" dirty="0">
                <a:solidFill>
                  <a:srgbClr val="0070C0"/>
                </a:solidFill>
                <a:latin typeface="Times New Roman" pitchFamily="18" charset="0"/>
                <a:cs typeface="Times New Roman" pitchFamily="18" charset="0"/>
              </a:rPr>
              <a:t>概率近似正确 </a:t>
            </a:r>
            <a:r>
              <a:rPr lang="en-US" altLang="zh-CN" sz="2000" kern="0" dirty="0">
                <a:solidFill>
                  <a:srgbClr val="0070C0"/>
                </a:solidFill>
                <a:latin typeface="Times New Roman" pitchFamily="18" charset="0"/>
                <a:cs typeface="Times New Roman" pitchFamily="18" charset="0"/>
              </a:rPr>
              <a:t>(probably approximately correct, PAC)</a:t>
            </a:r>
            <a:br>
              <a:rPr lang="en-US" altLang="zh-CN" sz="2000" kern="0" dirty="0">
                <a:solidFill>
                  <a:srgbClr val="0070C0"/>
                </a:solidFill>
                <a:latin typeface="Times New Roman" pitchFamily="18" charset="0"/>
                <a:cs typeface="Times New Roman" pitchFamily="18" charset="0"/>
              </a:rPr>
            </a:br>
            <a:endParaRPr lang="en-US" altLang="zh-CN" sz="2000" kern="0" dirty="0">
              <a:solidFill>
                <a:srgbClr val="0070C0"/>
              </a:solidFill>
              <a:latin typeface="Times New Roman" pitchFamily="18" charset="0"/>
              <a:cs typeface="Times New Roman" pitchFamily="18" charset="0"/>
            </a:endParaRPr>
          </a:p>
        </p:txBody>
      </p:sp>
      <p:sp>
        <p:nvSpPr>
          <p:cNvPr id="3" name="矩形 2"/>
          <p:cNvSpPr/>
          <p:nvPr/>
        </p:nvSpPr>
        <p:spPr>
          <a:xfrm>
            <a:off x="367512" y="1001279"/>
            <a:ext cx="6878806" cy="369332"/>
          </a:xfrm>
          <a:prstGeom prst="rect">
            <a:avLst/>
          </a:prstGeom>
        </p:spPr>
        <p:txBody>
          <a:bodyPr wrap="none">
            <a:spAutoFit/>
          </a:bodyPr>
          <a:lstStyle/>
          <a:p>
            <a:r>
              <a:rPr lang="zh-CN" altLang="en-US" b="1" dirty="0">
                <a:latin typeface="Times New Roman" panose="02020603050405020304" pitchFamily="18" charset="0"/>
                <a:ea typeface="楷体" panose="02010609060101010101" pitchFamily="49" charset="-122"/>
                <a:cs typeface="Times New Roman" panose="02020603050405020304" pitchFamily="18" charset="0"/>
              </a:rPr>
              <a:t>在概率近似正确背景下，有“强可学习模型”和“弱可学习模型”</a:t>
            </a:r>
          </a:p>
        </p:txBody>
      </p:sp>
    </p:spTree>
    <p:extLst>
      <p:ext uri="{BB962C8B-B14F-4D97-AF65-F5344CB8AC3E}">
        <p14:creationId xmlns:p14="http://schemas.microsoft.com/office/powerpoint/2010/main" val="340162366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3"/>
          <p:cNvSpPr>
            <a:spLocks noGrp="1"/>
          </p:cNvSpPr>
          <p:nvPr>
            <p:ph type="title"/>
          </p:nvPr>
        </p:nvSpPr>
        <p:spPr>
          <a:xfrm>
            <a:off x="818147" y="55648"/>
            <a:ext cx="7507706" cy="657727"/>
          </a:xfrm>
        </p:spPr>
        <p:txBody>
          <a:bodyPr/>
          <a:lstStyle/>
          <a:p>
            <a:pPr marL="0" defTabSz="914400" fontAlgn="base">
              <a:spcAft>
                <a:spcPct val="0"/>
              </a:spcAft>
              <a:defRPr/>
            </a:pPr>
            <a:r>
              <a:rPr lang="en-US" altLang="zh-CN" sz="2400" dirty="0">
                <a:latin typeface="Times New Roman" panose="02020603050405020304" pitchFamily="18" charset="0"/>
                <a:cs typeface="Times New Roman" panose="02020603050405020304" pitchFamily="18" charset="0"/>
              </a:rPr>
              <a:t>Ada Boosting</a:t>
            </a:r>
            <a:r>
              <a:rPr lang="zh-CN" altLang="en-US" sz="2400" dirty="0">
                <a:latin typeface="Times New Roman" panose="02020603050405020304" pitchFamily="18" charset="0"/>
                <a:cs typeface="Times New Roman" panose="02020603050405020304" pitchFamily="18" charset="0"/>
              </a:rPr>
              <a:t>：</a:t>
            </a:r>
            <a:r>
              <a:rPr lang="zh-CN" altLang="en-US" sz="2000" kern="0" dirty="0">
                <a:solidFill>
                  <a:srgbClr val="0070C0"/>
                </a:solidFill>
                <a:latin typeface="Times New Roman" pitchFamily="18" charset="0"/>
                <a:cs typeface="Times New Roman" pitchFamily="18" charset="0"/>
              </a:rPr>
              <a:t>思路描述</a:t>
            </a:r>
            <a:r>
              <a:rPr lang="en-US" altLang="zh-CN" sz="2000" kern="0" dirty="0">
                <a:solidFill>
                  <a:srgbClr val="0070C0"/>
                </a:solidFill>
                <a:latin typeface="Times New Roman" pitchFamily="18" charset="0"/>
                <a:cs typeface="Times New Roman" pitchFamily="18" charset="0"/>
              </a:rPr>
              <a:t>   </a:t>
            </a:r>
          </a:p>
        </p:txBody>
      </p:sp>
      <p:pic>
        <p:nvPicPr>
          <p:cNvPr id="4" name="图片 3" descr="C:\Users\34460\AppData\Local\Microsoft\Windows\INetCache\Content.Word\AdaBoosting.jpg">
            <a:extLst>
              <a:ext uri="{FF2B5EF4-FFF2-40B4-BE49-F238E27FC236}">
                <a16:creationId xmlns:a16="http://schemas.microsoft.com/office/drawing/2014/main" id="{170FB82D-02D2-4129-9085-255DAA8BA724}"/>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68835" y="1667924"/>
            <a:ext cx="5406329" cy="2884516"/>
          </a:xfrm>
          <a:prstGeom prst="rect">
            <a:avLst/>
          </a:prstGeom>
          <a:noFill/>
          <a:ln>
            <a:noFill/>
          </a:ln>
        </p:spPr>
      </p:pic>
      <p:sp>
        <p:nvSpPr>
          <p:cNvPr id="2" name="矩形 1">
            <a:extLst>
              <a:ext uri="{FF2B5EF4-FFF2-40B4-BE49-F238E27FC236}">
                <a16:creationId xmlns:a16="http://schemas.microsoft.com/office/drawing/2014/main" id="{0F3763EF-49AD-4691-B4FF-D4B3F248E5E5}"/>
              </a:ext>
            </a:extLst>
          </p:cNvPr>
          <p:cNvSpPr/>
          <p:nvPr/>
        </p:nvSpPr>
        <p:spPr>
          <a:xfrm>
            <a:off x="2745697" y="5322323"/>
            <a:ext cx="4102470" cy="369332"/>
          </a:xfrm>
          <a:prstGeom prst="rect">
            <a:avLst/>
          </a:prstGeom>
        </p:spPr>
        <p:txBody>
          <a:bodyPr wrap="none">
            <a:spAutoFit/>
          </a:bodyPr>
          <a:lstStyle/>
          <a:p>
            <a:r>
              <a:rPr lang="zh-CN" altLang="en-US" dirty="0"/>
              <a:t>图4.9 Ada Boosting算法学习过程示意图</a:t>
            </a:r>
          </a:p>
        </p:txBody>
      </p:sp>
    </p:spTree>
    <p:extLst>
      <p:ext uri="{BB962C8B-B14F-4D97-AF65-F5344CB8AC3E}">
        <p14:creationId xmlns:p14="http://schemas.microsoft.com/office/powerpoint/2010/main" val="219164631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3"/>
          <p:cNvSpPr>
            <a:spLocks noGrp="1"/>
          </p:cNvSpPr>
          <p:nvPr>
            <p:ph type="title"/>
          </p:nvPr>
        </p:nvSpPr>
        <p:spPr>
          <a:xfrm>
            <a:off x="818147" y="55648"/>
            <a:ext cx="7507706" cy="657727"/>
          </a:xfrm>
        </p:spPr>
        <p:txBody>
          <a:bodyPr/>
          <a:lstStyle/>
          <a:p>
            <a:pPr marL="0" defTabSz="914400" fontAlgn="base">
              <a:spcAft>
                <a:spcPct val="0"/>
              </a:spcAft>
              <a:defRPr/>
            </a:pPr>
            <a:r>
              <a:rPr lang="en-US" altLang="zh-CN" sz="2400" dirty="0">
                <a:latin typeface="Times New Roman" panose="02020603050405020304" pitchFamily="18" charset="0"/>
                <a:cs typeface="Times New Roman" panose="02020603050405020304" pitchFamily="18" charset="0"/>
              </a:rPr>
              <a:t>Ada Boosting</a:t>
            </a:r>
            <a:r>
              <a:rPr lang="zh-CN" altLang="en-US" sz="2400" dirty="0">
                <a:latin typeface="Times New Roman" panose="02020603050405020304" pitchFamily="18" charset="0"/>
                <a:cs typeface="Times New Roman" panose="02020603050405020304" pitchFamily="18" charset="0"/>
              </a:rPr>
              <a:t>：</a:t>
            </a:r>
            <a:r>
              <a:rPr lang="zh-CN" altLang="en-US" sz="2000" kern="0" dirty="0">
                <a:solidFill>
                  <a:srgbClr val="0070C0"/>
                </a:solidFill>
                <a:latin typeface="Times New Roman" pitchFamily="18" charset="0"/>
                <a:cs typeface="Times New Roman" pitchFamily="18" charset="0"/>
              </a:rPr>
              <a:t>思路描述</a:t>
            </a:r>
            <a:r>
              <a:rPr lang="en-US" altLang="zh-CN" sz="2000" kern="0" dirty="0">
                <a:solidFill>
                  <a:srgbClr val="0070C0"/>
                </a:solidFill>
                <a:latin typeface="Times New Roman" pitchFamily="18" charset="0"/>
                <a:cs typeface="Times New Roman" pitchFamily="18" charset="0"/>
              </a:rPr>
              <a:t>   </a:t>
            </a:r>
          </a:p>
        </p:txBody>
      </p:sp>
      <p:sp>
        <p:nvSpPr>
          <p:cNvPr id="9" name="矩形 8"/>
          <p:cNvSpPr/>
          <p:nvPr/>
        </p:nvSpPr>
        <p:spPr>
          <a:xfrm>
            <a:off x="0" y="1325836"/>
            <a:ext cx="8965710" cy="4401205"/>
          </a:xfrm>
          <a:prstGeom prst="rect">
            <a:avLst/>
          </a:prstGeom>
        </p:spPr>
        <p:txBody>
          <a:bodyPr wrap="square">
            <a:spAutoFit/>
          </a:bodyPr>
          <a:lstStyle/>
          <a:p>
            <a:pPr marL="742950" lvl="1" indent="-285750">
              <a:lnSpc>
                <a:spcPct val="200000"/>
              </a:lnSpc>
              <a:buFont typeface="Wingdings" panose="05000000000000000000" pitchFamily="2" charset="2"/>
              <a:buChar char="l"/>
            </a:pPr>
            <a:r>
              <a:rPr lang="en-US" altLang="zh-CN" sz="2000" b="1" dirty="0">
                <a:latin typeface="Times New Roman" panose="02020603050405020304" pitchFamily="18" charset="0"/>
                <a:ea typeface="楷体" panose="02010609060101010101" pitchFamily="49" charset="-122"/>
                <a:cs typeface="Times New Roman" panose="02020603050405020304" pitchFamily="18" charset="0"/>
              </a:rPr>
              <a:t>Ada Boosting</a:t>
            </a:r>
            <a:r>
              <a:rPr lang="zh-CN" altLang="en-US" sz="2000" b="1" dirty="0">
                <a:latin typeface="Times New Roman" panose="02020603050405020304" pitchFamily="18" charset="0"/>
                <a:ea typeface="楷体" panose="02010609060101010101" pitchFamily="49" charset="-122"/>
                <a:cs typeface="Times New Roman" panose="02020603050405020304" pitchFamily="18" charset="0"/>
              </a:rPr>
              <a:t>算法中两个核心问题：</a:t>
            </a:r>
            <a:endParaRPr lang="en-US" altLang="zh-CN" sz="2000" b="1" dirty="0">
              <a:latin typeface="Times New Roman" panose="02020603050405020304" pitchFamily="18" charset="0"/>
              <a:ea typeface="楷体" panose="02010609060101010101" pitchFamily="49" charset="-122"/>
              <a:cs typeface="Times New Roman" panose="02020603050405020304" pitchFamily="18" charset="0"/>
            </a:endParaRPr>
          </a:p>
          <a:p>
            <a:pPr marL="1200150" lvl="2" indent="-285750">
              <a:lnSpc>
                <a:spcPct val="200000"/>
              </a:lnSpc>
              <a:buFont typeface="Wingdings" panose="05000000000000000000" pitchFamily="2" charset="2"/>
              <a:buChar char="l"/>
            </a:pPr>
            <a:r>
              <a:rPr lang="zh-CN" altLang="en-US" sz="2000" b="1" dirty="0">
                <a:latin typeface="Times New Roman" panose="02020603050405020304" pitchFamily="18" charset="0"/>
                <a:ea typeface="楷体" panose="02010609060101010101" pitchFamily="49" charset="-122"/>
                <a:cs typeface="Times New Roman" panose="02020603050405020304" pitchFamily="18" charset="0"/>
              </a:rPr>
              <a:t>在每个弱分类器学习过程中，如何改变训练数据的权重：提高在上一轮中分类错误样本的权重。</a:t>
            </a:r>
            <a:endParaRPr lang="en-US" altLang="zh-CN" sz="2000" b="1" dirty="0">
              <a:latin typeface="Times New Roman" panose="02020603050405020304" pitchFamily="18" charset="0"/>
              <a:ea typeface="楷体" panose="02010609060101010101" pitchFamily="49" charset="-122"/>
              <a:cs typeface="Times New Roman" panose="02020603050405020304" pitchFamily="18" charset="0"/>
            </a:endParaRPr>
          </a:p>
          <a:p>
            <a:pPr marL="1200150" lvl="2" indent="-285750">
              <a:lnSpc>
                <a:spcPct val="200000"/>
              </a:lnSpc>
              <a:buFont typeface="Wingdings" panose="05000000000000000000" pitchFamily="2" charset="2"/>
              <a:buChar char="l"/>
            </a:pPr>
            <a:r>
              <a:rPr lang="zh-CN" altLang="en-US" sz="2000" b="1" dirty="0">
                <a:latin typeface="Times New Roman" panose="02020603050405020304" pitchFamily="18" charset="0"/>
                <a:ea typeface="楷体" panose="02010609060101010101" pitchFamily="49" charset="-122"/>
                <a:cs typeface="Times New Roman" panose="02020603050405020304" pitchFamily="18" charset="0"/>
              </a:rPr>
              <a:t>如何将一系列弱分类器组合成强分类器：通过加权多数表决方法来提高分类误差小的弱分类器的权重，让其在最终分类中起到更大作用。同时减少分类误差大的弱分类器的权重，让其在最终分类中仅起到较小作用。</a:t>
            </a:r>
            <a:endParaRPr lang="en-US" altLang="zh-CN" sz="2000" b="1" dirty="0">
              <a:latin typeface="Times New Roman" panose="02020603050405020304" pitchFamily="18" charset="0"/>
              <a:ea typeface="楷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294107084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3"/>
          <p:cNvSpPr>
            <a:spLocks noGrp="1"/>
          </p:cNvSpPr>
          <p:nvPr>
            <p:ph type="title"/>
          </p:nvPr>
        </p:nvSpPr>
        <p:spPr>
          <a:xfrm>
            <a:off x="818147" y="113603"/>
            <a:ext cx="7507706" cy="657727"/>
          </a:xfrm>
        </p:spPr>
        <p:txBody>
          <a:bodyPr/>
          <a:lstStyle/>
          <a:p>
            <a:pPr marL="0" defTabSz="914400" fontAlgn="base">
              <a:spcAft>
                <a:spcPct val="0"/>
              </a:spcAft>
              <a:defRPr/>
            </a:pPr>
            <a:r>
              <a:rPr lang="en-US" altLang="zh-CN" sz="2400" dirty="0">
                <a:latin typeface="Times New Roman" panose="02020603050405020304" pitchFamily="18" charset="0"/>
                <a:cs typeface="Times New Roman" panose="02020603050405020304" pitchFamily="18" charset="0"/>
              </a:rPr>
              <a:t>Ada Boosting</a:t>
            </a:r>
            <a:r>
              <a:rPr lang="zh-CN" altLang="en-US" sz="2400" dirty="0">
                <a:latin typeface="Times New Roman" panose="02020603050405020304" pitchFamily="18" charset="0"/>
                <a:cs typeface="Times New Roman" panose="02020603050405020304" pitchFamily="18" charset="0"/>
              </a:rPr>
              <a:t>：</a:t>
            </a:r>
            <a:r>
              <a:rPr lang="zh-CN" altLang="en-US" sz="2000" kern="0" dirty="0">
                <a:solidFill>
                  <a:srgbClr val="0070C0"/>
                </a:solidFill>
                <a:latin typeface="Times New Roman" pitchFamily="18" charset="0"/>
                <a:cs typeface="Times New Roman" pitchFamily="18" charset="0"/>
              </a:rPr>
              <a:t>算法描述</a:t>
            </a:r>
            <a:r>
              <a:rPr lang="en-US" altLang="zh-CN" sz="2000" kern="0" dirty="0">
                <a:solidFill>
                  <a:srgbClr val="0070C0"/>
                </a:solidFill>
                <a:latin typeface="Times New Roman" pitchFamily="18" charset="0"/>
                <a:cs typeface="Times New Roman" pitchFamily="18" charset="0"/>
              </a:rPr>
              <a:t>---</a:t>
            </a:r>
            <a:r>
              <a:rPr lang="zh-CN" altLang="en-US" sz="1800" kern="0" dirty="0">
                <a:solidFill>
                  <a:srgbClr val="0070C0"/>
                </a:solidFill>
                <a:latin typeface="Times New Roman" pitchFamily="18" charset="0"/>
                <a:cs typeface="Times New Roman" pitchFamily="18" charset="0"/>
              </a:rPr>
              <a:t>数据样本权重初始化</a:t>
            </a:r>
            <a:endParaRPr lang="en-US" altLang="zh-CN" sz="1800" kern="0" dirty="0">
              <a:solidFill>
                <a:srgbClr val="0070C0"/>
              </a:solidFill>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5" name="矩形 4"/>
              <p:cNvSpPr/>
              <p:nvPr/>
            </p:nvSpPr>
            <p:spPr>
              <a:xfrm>
                <a:off x="0" y="1231183"/>
                <a:ext cx="8965710" cy="4039311"/>
              </a:xfrm>
              <a:prstGeom prst="rect">
                <a:avLst/>
              </a:prstGeom>
            </p:spPr>
            <p:txBody>
              <a:bodyPr wrap="square">
                <a:spAutoFit/>
              </a:bodyPr>
              <a:lstStyle/>
              <a:p>
                <a:pPr marL="742950" lvl="1" indent="-285750">
                  <a:lnSpc>
                    <a:spcPct val="200000"/>
                  </a:lnSpc>
                  <a:buFont typeface="Wingdings" panose="05000000000000000000" pitchFamily="2" charset="2"/>
                  <a:buChar char="l"/>
                </a:pPr>
                <a:r>
                  <a:rPr lang="zh-CN" altLang="en-US" sz="2000" b="1" dirty="0">
                    <a:latin typeface="Times New Roman" panose="02020603050405020304" pitchFamily="18" charset="0"/>
                    <a:ea typeface="楷体" panose="02010609060101010101" pitchFamily="49" charset="-122"/>
                    <a:cs typeface="Times New Roman" panose="02020603050405020304" pitchFamily="18" charset="0"/>
                  </a:rPr>
                  <a:t>给定包含</a:t>
                </a:r>
                <a14:m>
                  <m:oMath xmlns:m="http://schemas.openxmlformats.org/officeDocument/2006/math">
                    <m:r>
                      <a:rPr lang="en-US" altLang="zh-CN" sz="2000" b="1" i="1" smtClean="0">
                        <a:latin typeface="Cambria Math"/>
                        <a:ea typeface="黑体" panose="02010609060101010101" pitchFamily="49" charset="-122"/>
                        <a:cs typeface="Times New Roman" panose="02020603050405020304" pitchFamily="18" charset="0"/>
                      </a:rPr>
                      <m:t>𝑵</m:t>
                    </m:r>
                  </m:oMath>
                </a14:m>
                <a:r>
                  <a:rPr lang="zh-CN" altLang="en-US" sz="2000" b="1" dirty="0">
                    <a:latin typeface="Times New Roman" panose="02020603050405020304" pitchFamily="18" charset="0"/>
                    <a:ea typeface="楷体" panose="02010609060101010101" pitchFamily="49" charset="-122"/>
                    <a:cs typeface="Times New Roman" panose="02020603050405020304" pitchFamily="18" charset="0"/>
                  </a:rPr>
                  <a:t>个标注数据的训练集合</a:t>
                </a:r>
                <a14:m>
                  <m:oMath xmlns:m="http://schemas.openxmlformats.org/officeDocument/2006/math">
                    <m:r>
                      <a:rPr lang="el-GR" altLang="zh-CN" sz="2000" b="1" i="1" smtClean="0">
                        <a:latin typeface="Cambria Math"/>
                        <a:ea typeface="Cambria Math"/>
                        <a:cs typeface="Times New Roman" panose="02020603050405020304" pitchFamily="18" charset="0"/>
                      </a:rPr>
                      <m:t>𝜞</m:t>
                    </m:r>
                  </m:oMath>
                </a14:m>
                <a:r>
                  <a:rPr lang="zh-CN" altLang="en-US" sz="2000" b="1" dirty="0">
                    <a:latin typeface="Times New Roman" panose="02020603050405020304" pitchFamily="18" charset="0"/>
                    <a:ea typeface="楷体" panose="02010609060101010101" pitchFamily="49" charset="-122"/>
                    <a:cs typeface="Times New Roman" panose="02020603050405020304" pitchFamily="18" charset="0"/>
                  </a:rPr>
                  <a:t>，</a:t>
                </a:r>
                <a:r>
                  <a:rPr lang="el-GR" altLang="zh-CN" sz="2000" b="1" dirty="0">
                    <a:latin typeface="Times New Roman" panose="02020603050405020304" pitchFamily="18" charset="0"/>
                    <a:ea typeface="楷体" panose="02010609060101010101" pitchFamily="49" charset="-122"/>
                    <a:cs typeface="Times New Roman" panose="02020603050405020304" pitchFamily="18" charset="0"/>
                  </a:rPr>
                  <a:t> </a:t>
                </a:r>
                <a14:m>
                  <m:oMath xmlns:m="http://schemas.openxmlformats.org/officeDocument/2006/math">
                    <m:r>
                      <a:rPr lang="el-GR" altLang="zh-CN" sz="2000" b="1" i="1">
                        <a:latin typeface="Cambria Math"/>
                        <a:ea typeface="Cambria Math"/>
                        <a:cs typeface="Times New Roman" panose="02020603050405020304" pitchFamily="18" charset="0"/>
                      </a:rPr>
                      <m:t>𝜞</m:t>
                    </m:r>
                    <m:r>
                      <a:rPr lang="en-US" altLang="zh-CN" sz="2000" b="1" i="1" smtClean="0">
                        <a:latin typeface="Cambria Math"/>
                        <a:ea typeface="Cambria Math"/>
                        <a:cs typeface="Times New Roman" panose="02020603050405020304" pitchFamily="18" charset="0"/>
                      </a:rPr>
                      <m:t>=</m:t>
                    </m:r>
                    <m:d>
                      <m:dPr>
                        <m:begChr m:val="{"/>
                        <m:endChr m:val="}"/>
                        <m:ctrlPr>
                          <a:rPr lang="en-US" altLang="zh-CN" sz="2000" b="1" i="1" smtClean="0">
                            <a:latin typeface="Cambria Math" panose="02040503050406030204" pitchFamily="18" charset="0"/>
                            <a:ea typeface="Cambria Math"/>
                            <a:cs typeface="Times New Roman" panose="02020603050405020304" pitchFamily="18" charset="0"/>
                          </a:rPr>
                        </m:ctrlPr>
                      </m:dPr>
                      <m:e>
                        <m:d>
                          <m:dPr>
                            <m:ctrlPr>
                              <a:rPr lang="en-US" altLang="zh-CN" sz="2000" b="1" i="1" smtClean="0">
                                <a:latin typeface="Cambria Math" panose="02040503050406030204" pitchFamily="18" charset="0"/>
                                <a:ea typeface="Cambria Math"/>
                                <a:cs typeface="Times New Roman" panose="02020603050405020304" pitchFamily="18" charset="0"/>
                              </a:rPr>
                            </m:ctrlPr>
                          </m:dPr>
                          <m:e>
                            <m:sSub>
                              <m:sSubPr>
                                <m:ctrlPr>
                                  <a:rPr lang="en-US" altLang="zh-CN" sz="2000" b="1" i="1" smtClean="0">
                                    <a:latin typeface="Cambria Math" panose="02040503050406030204" pitchFamily="18" charset="0"/>
                                    <a:ea typeface="Cambria Math"/>
                                    <a:cs typeface="Times New Roman" panose="02020603050405020304" pitchFamily="18" charset="0"/>
                                  </a:rPr>
                                </m:ctrlPr>
                              </m:sSubPr>
                              <m:e>
                                <m:r>
                                  <a:rPr lang="en-US" altLang="zh-CN" sz="2000" b="1" i="1" smtClean="0">
                                    <a:latin typeface="Cambria Math"/>
                                    <a:ea typeface="Cambria Math"/>
                                    <a:cs typeface="Times New Roman" panose="02020603050405020304" pitchFamily="18" charset="0"/>
                                  </a:rPr>
                                  <m:t>𝒙</m:t>
                                </m:r>
                              </m:e>
                              <m:sub>
                                <m:r>
                                  <a:rPr lang="en-US" altLang="zh-CN" sz="2000" b="1" i="1" smtClean="0">
                                    <a:latin typeface="Cambria Math"/>
                                    <a:ea typeface="Cambria Math"/>
                                    <a:cs typeface="Times New Roman" panose="02020603050405020304" pitchFamily="18" charset="0"/>
                                  </a:rPr>
                                  <m:t>𝟏</m:t>
                                </m:r>
                              </m:sub>
                            </m:sSub>
                            <m:r>
                              <a:rPr lang="en-US" altLang="zh-CN" sz="2000" b="1" i="1" smtClean="0">
                                <a:latin typeface="Cambria Math"/>
                                <a:ea typeface="Cambria Math"/>
                                <a:cs typeface="Times New Roman" panose="02020603050405020304" pitchFamily="18" charset="0"/>
                              </a:rPr>
                              <m:t>,</m:t>
                            </m:r>
                            <m:sSub>
                              <m:sSubPr>
                                <m:ctrlPr>
                                  <a:rPr lang="en-US" altLang="zh-CN" sz="2000" b="1" i="1" smtClean="0">
                                    <a:latin typeface="Cambria Math" panose="02040503050406030204" pitchFamily="18" charset="0"/>
                                    <a:ea typeface="Cambria Math"/>
                                    <a:cs typeface="Times New Roman" panose="02020603050405020304" pitchFamily="18" charset="0"/>
                                  </a:rPr>
                                </m:ctrlPr>
                              </m:sSubPr>
                              <m:e>
                                <m:r>
                                  <a:rPr lang="en-US" altLang="zh-CN" sz="2000" b="1" i="1" smtClean="0">
                                    <a:latin typeface="Cambria Math"/>
                                    <a:ea typeface="Cambria Math"/>
                                    <a:cs typeface="Times New Roman" panose="02020603050405020304" pitchFamily="18" charset="0"/>
                                  </a:rPr>
                                  <m:t>𝒚</m:t>
                                </m:r>
                              </m:e>
                              <m:sub>
                                <m:r>
                                  <a:rPr lang="en-US" altLang="zh-CN" sz="2000" b="1" i="1" smtClean="0">
                                    <a:latin typeface="Cambria Math"/>
                                    <a:ea typeface="Cambria Math"/>
                                    <a:cs typeface="Times New Roman" panose="02020603050405020304" pitchFamily="18" charset="0"/>
                                  </a:rPr>
                                  <m:t>𝟏</m:t>
                                </m:r>
                              </m:sub>
                            </m:sSub>
                          </m:e>
                        </m:d>
                        <m:r>
                          <a:rPr lang="en-US" altLang="zh-CN" sz="2000" b="1" i="1" smtClean="0">
                            <a:latin typeface="Cambria Math"/>
                            <a:ea typeface="Cambria Math"/>
                            <a:cs typeface="Times New Roman" panose="02020603050405020304" pitchFamily="18" charset="0"/>
                          </a:rPr>
                          <m:t>,…,</m:t>
                        </m:r>
                        <m:d>
                          <m:dPr>
                            <m:ctrlPr>
                              <a:rPr lang="en-US" altLang="zh-CN" sz="2000" b="1" i="1">
                                <a:latin typeface="Cambria Math" panose="02040503050406030204" pitchFamily="18" charset="0"/>
                                <a:ea typeface="Cambria Math"/>
                                <a:cs typeface="Times New Roman" panose="02020603050405020304" pitchFamily="18" charset="0"/>
                              </a:rPr>
                            </m:ctrlPr>
                          </m:dPr>
                          <m:e>
                            <m:sSub>
                              <m:sSubPr>
                                <m:ctrlPr>
                                  <a:rPr lang="en-US" altLang="zh-CN" sz="2000" b="1" i="1">
                                    <a:latin typeface="Cambria Math" panose="02040503050406030204" pitchFamily="18" charset="0"/>
                                    <a:ea typeface="Cambria Math"/>
                                    <a:cs typeface="Times New Roman" panose="02020603050405020304" pitchFamily="18" charset="0"/>
                                  </a:rPr>
                                </m:ctrlPr>
                              </m:sSubPr>
                              <m:e>
                                <m:r>
                                  <a:rPr lang="en-US" altLang="zh-CN" sz="2000" b="1" i="1" smtClean="0">
                                    <a:latin typeface="Cambria Math"/>
                                    <a:ea typeface="Cambria Math"/>
                                    <a:cs typeface="Times New Roman" panose="02020603050405020304" pitchFamily="18" charset="0"/>
                                  </a:rPr>
                                  <m:t>𝒙</m:t>
                                </m:r>
                              </m:e>
                              <m:sub>
                                <m:r>
                                  <a:rPr lang="en-US" altLang="zh-CN" sz="2000" b="1" i="1" smtClean="0">
                                    <a:latin typeface="Cambria Math"/>
                                    <a:ea typeface="Cambria Math"/>
                                    <a:cs typeface="Times New Roman" panose="02020603050405020304" pitchFamily="18" charset="0"/>
                                  </a:rPr>
                                  <m:t>𝑵</m:t>
                                </m:r>
                              </m:sub>
                            </m:sSub>
                            <m:r>
                              <a:rPr lang="en-US" altLang="zh-CN" sz="2000" b="1" i="1">
                                <a:latin typeface="Cambria Math"/>
                                <a:ea typeface="Cambria Math"/>
                                <a:cs typeface="Times New Roman" panose="02020603050405020304" pitchFamily="18" charset="0"/>
                              </a:rPr>
                              <m:t>,</m:t>
                            </m:r>
                            <m:sSub>
                              <m:sSubPr>
                                <m:ctrlPr>
                                  <a:rPr lang="en-US" altLang="zh-CN" sz="2000" b="1" i="1" smtClean="0">
                                    <a:latin typeface="Cambria Math" panose="02040503050406030204" pitchFamily="18" charset="0"/>
                                    <a:ea typeface="Cambria Math"/>
                                    <a:cs typeface="Times New Roman" panose="02020603050405020304" pitchFamily="18" charset="0"/>
                                  </a:rPr>
                                </m:ctrlPr>
                              </m:sSubPr>
                              <m:e>
                                <m:r>
                                  <a:rPr lang="en-US" altLang="zh-CN" sz="2000" b="1" i="1" smtClean="0">
                                    <a:latin typeface="Cambria Math"/>
                                    <a:ea typeface="Cambria Math"/>
                                    <a:cs typeface="Times New Roman" panose="02020603050405020304" pitchFamily="18" charset="0"/>
                                  </a:rPr>
                                  <m:t>𝒚</m:t>
                                </m:r>
                              </m:e>
                              <m:sub>
                                <m:r>
                                  <a:rPr lang="en-US" altLang="zh-CN" sz="2000" b="1" i="1" smtClean="0">
                                    <a:latin typeface="Cambria Math"/>
                                    <a:ea typeface="Cambria Math"/>
                                    <a:cs typeface="Times New Roman" panose="02020603050405020304" pitchFamily="18" charset="0"/>
                                  </a:rPr>
                                  <m:t>𝑵</m:t>
                                </m:r>
                              </m:sub>
                            </m:sSub>
                          </m:e>
                        </m:d>
                      </m:e>
                    </m:d>
                  </m:oMath>
                </a14:m>
                <a:r>
                  <a:rPr lang="zh-CN" altLang="en-US" sz="2000" b="1" dirty="0">
                    <a:latin typeface="Times New Roman" panose="02020603050405020304" pitchFamily="18" charset="0"/>
                    <a:ea typeface="楷体" panose="02010609060101010101" pitchFamily="49" charset="-122"/>
                    <a:cs typeface="Times New Roman" panose="02020603050405020304" pitchFamily="18" charset="0"/>
                  </a:rPr>
                  <a:t>。</a:t>
                </a:r>
                <a14:m>
                  <m:oMath xmlns:m="http://schemas.openxmlformats.org/officeDocument/2006/math">
                    <m:sSub>
                      <m:sSubPr>
                        <m:ctrlPr>
                          <a:rPr lang="en-US" altLang="zh-CN" sz="2000" b="1" i="1" dirty="0" smtClean="0">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2000" b="1" i="1" dirty="0" smtClean="0">
                            <a:latin typeface="Cambria Math"/>
                            <a:ea typeface="黑体" panose="02010609060101010101" pitchFamily="49" charset="-122"/>
                            <a:cs typeface="Times New Roman" panose="02020603050405020304" pitchFamily="18" charset="0"/>
                          </a:rPr>
                          <m:t>𝒙</m:t>
                        </m:r>
                      </m:e>
                      <m:sub>
                        <m:r>
                          <a:rPr lang="en-US" altLang="zh-CN" sz="2000" b="1" i="1" dirty="0" smtClean="0">
                            <a:latin typeface="Cambria Math"/>
                            <a:ea typeface="黑体" panose="02010609060101010101" pitchFamily="49" charset="-122"/>
                            <a:cs typeface="Times New Roman" panose="02020603050405020304" pitchFamily="18" charset="0"/>
                          </a:rPr>
                          <m:t>𝒊</m:t>
                        </m:r>
                      </m:sub>
                    </m:sSub>
                    <m:d>
                      <m:dPr>
                        <m:ctrlPr>
                          <a:rPr lang="en-US" altLang="zh-CN" sz="2000" b="1" i="1" dirty="0" smtClean="0">
                            <a:latin typeface="Cambria Math" panose="02040503050406030204" pitchFamily="18" charset="0"/>
                            <a:ea typeface="黑体" panose="02010609060101010101" pitchFamily="49" charset="-122"/>
                            <a:cs typeface="Times New Roman" panose="02020603050405020304" pitchFamily="18" charset="0"/>
                          </a:rPr>
                        </m:ctrlPr>
                      </m:dPr>
                      <m:e>
                        <m:r>
                          <a:rPr lang="en-US" altLang="zh-CN" sz="2000" b="1" i="1" dirty="0" smtClean="0">
                            <a:latin typeface="Cambria Math"/>
                            <a:ea typeface="黑体" panose="02010609060101010101" pitchFamily="49" charset="-122"/>
                            <a:cs typeface="Times New Roman" panose="02020603050405020304" pitchFamily="18" charset="0"/>
                          </a:rPr>
                          <m:t>𝟏</m:t>
                        </m:r>
                        <m:r>
                          <a:rPr lang="en-US" altLang="zh-CN" sz="2000" b="1" i="1" dirty="0" smtClean="0">
                            <a:latin typeface="Cambria Math"/>
                            <a:ea typeface="Cambria Math"/>
                            <a:cs typeface="Times New Roman" panose="02020603050405020304" pitchFamily="18" charset="0"/>
                          </a:rPr>
                          <m:t>≤</m:t>
                        </m:r>
                        <m:r>
                          <a:rPr lang="en-US" altLang="zh-CN" sz="2000" b="1" i="1" dirty="0" smtClean="0">
                            <a:latin typeface="Cambria Math"/>
                            <a:ea typeface="Cambria Math"/>
                            <a:cs typeface="Times New Roman" panose="02020603050405020304" pitchFamily="18" charset="0"/>
                          </a:rPr>
                          <m:t>𝒊</m:t>
                        </m:r>
                        <m:r>
                          <a:rPr lang="en-US" altLang="zh-CN" sz="2000" b="1" i="1" dirty="0" smtClean="0">
                            <a:latin typeface="Cambria Math"/>
                            <a:ea typeface="Cambria Math"/>
                            <a:cs typeface="Times New Roman" panose="02020603050405020304" pitchFamily="18" charset="0"/>
                          </a:rPr>
                          <m:t>≤</m:t>
                        </m:r>
                        <m:r>
                          <a:rPr lang="en-US" altLang="zh-CN" sz="2000" b="1" i="1" dirty="0" smtClean="0">
                            <a:latin typeface="Cambria Math"/>
                            <a:ea typeface="Cambria Math"/>
                            <a:cs typeface="Times New Roman" panose="02020603050405020304" pitchFamily="18" charset="0"/>
                          </a:rPr>
                          <m:t>𝑵</m:t>
                        </m:r>
                      </m:e>
                    </m:d>
                    <m:r>
                      <a:rPr lang="en-US" altLang="zh-CN" sz="2000" b="1" i="1" dirty="0" smtClean="0">
                        <a:latin typeface="Cambria Math"/>
                        <a:ea typeface="Cambria Math"/>
                        <a:cs typeface="Times New Roman" panose="02020603050405020304" pitchFamily="18" charset="0"/>
                      </a:rPr>
                      <m:t>∈</m:t>
                    </m:r>
                    <m:r>
                      <a:rPr lang="en-US" altLang="zh-CN" sz="2000" b="1" i="1" dirty="0" smtClean="0">
                        <a:latin typeface="Cambria Math"/>
                        <a:ea typeface="Cambria Math"/>
                        <a:cs typeface="Times New Roman" panose="02020603050405020304" pitchFamily="18" charset="0"/>
                      </a:rPr>
                      <m:t>𝑿</m:t>
                    </m:r>
                    <m:r>
                      <a:rPr lang="zh-CN" altLang="en-US" sz="2000" b="1" i="1" dirty="0" smtClean="0">
                        <a:latin typeface="Cambria Math"/>
                        <a:ea typeface="Cambria Math"/>
                        <a:cs typeface="Times New Roman" panose="02020603050405020304" pitchFamily="18" charset="0"/>
                      </a:rPr>
                      <m:t>⊆</m:t>
                    </m:r>
                    <m:sSup>
                      <m:sSupPr>
                        <m:ctrlPr>
                          <a:rPr lang="en-US" altLang="zh-CN" sz="2000" b="1" i="1" dirty="0" smtClean="0">
                            <a:latin typeface="Cambria Math" panose="02040503050406030204" pitchFamily="18" charset="0"/>
                            <a:ea typeface="Cambria Math"/>
                            <a:cs typeface="Times New Roman" panose="02020603050405020304" pitchFamily="18" charset="0"/>
                          </a:rPr>
                        </m:ctrlPr>
                      </m:sSupPr>
                      <m:e>
                        <m:r>
                          <a:rPr lang="en-US" altLang="zh-CN" sz="2000" b="1" i="1" dirty="0" smtClean="0">
                            <a:latin typeface="Cambria Math"/>
                            <a:ea typeface="Cambria Math"/>
                            <a:cs typeface="Times New Roman" panose="02020603050405020304" pitchFamily="18" charset="0"/>
                          </a:rPr>
                          <m:t>𝑹</m:t>
                        </m:r>
                      </m:e>
                      <m:sup>
                        <m:r>
                          <a:rPr lang="en-US" altLang="zh-CN" sz="2000" b="1" i="1" dirty="0" smtClean="0">
                            <a:latin typeface="Cambria Math"/>
                            <a:ea typeface="Cambria Math"/>
                            <a:cs typeface="Times New Roman" panose="02020603050405020304" pitchFamily="18" charset="0"/>
                          </a:rPr>
                          <m:t>𝒏</m:t>
                        </m:r>
                      </m:sup>
                    </m:sSup>
                    <m:r>
                      <a:rPr lang="en-US" altLang="zh-CN" sz="2000" b="1" i="1" dirty="0" smtClean="0">
                        <a:latin typeface="Cambria Math"/>
                        <a:ea typeface="Cambria Math"/>
                        <a:cs typeface="Times New Roman" panose="02020603050405020304" pitchFamily="18" charset="0"/>
                      </a:rPr>
                      <m:t>,</m:t>
                    </m:r>
                    <m:sSub>
                      <m:sSubPr>
                        <m:ctrlPr>
                          <a:rPr lang="en-US" altLang="zh-CN" sz="2000" b="1" i="1" dirty="0" smtClean="0">
                            <a:latin typeface="Cambria Math" panose="02040503050406030204" pitchFamily="18" charset="0"/>
                            <a:ea typeface="Cambria Math"/>
                            <a:cs typeface="Times New Roman" panose="02020603050405020304" pitchFamily="18" charset="0"/>
                          </a:rPr>
                        </m:ctrlPr>
                      </m:sSubPr>
                      <m:e>
                        <m:r>
                          <a:rPr lang="en-US" altLang="zh-CN" sz="2000" b="1" i="1" dirty="0" smtClean="0">
                            <a:latin typeface="Cambria Math"/>
                            <a:ea typeface="Cambria Math"/>
                            <a:cs typeface="Times New Roman" panose="02020603050405020304" pitchFamily="18" charset="0"/>
                          </a:rPr>
                          <m:t>𝒚</m:t>
                        </m:r>
                      </m:e>
                      <m:sub>
                        <m:r>
                          <a:rPr lang="en-US" altLang="zh-CN" sz="2000" b="1" i="1" dirty="0" smtClean="0">
                            <a:latin typeface="Cambria Math"/>
                            <a:ea typeface="Cambria Math"/>
                            <a:cs typeface="Times New Roman" panose="02020603050405020304" pitchFamily="18" charset="0"/>
                          </a:rPr>
                          <m:t>𝒊</m:t>
                        </m:r>
                      </m:sub>
                    </m:sSub>
                    <m:r>
                      <a:rPr lang="en-US" altLang="zh-CN" sz="2000" b="1" i="1" dirty="0" smtClean="0">
                        <a:latin typeface="Cambria Math"/>
                        <a:ea typeface="Cambria Math"/>
                        <a:cs typeface="Times New Roman" panose="02020603050405020304" pitchFamily="18" charset="0"/>
                      </a:rPr>
                      <m:t>∈</m:t>
                    </m:r>
                    <m:r>
                      <a:rPr lang="en-US" altLang="zh-CN" sz="2000" b="1" i="1" dirty="0" smtClean="0">
                        <a:latin typeface="Cambria Math"/>
                        <a:ea typeface="Cambria Math"/>
                        <a:cs typeface="Times New Roman" panose="02020603050405020304" pitchFamily="18" charset="0"/>
                      </a:rPr>
                      <m:t>𝒀</m:t>
                    </m:r>
                    <m:r>
                      <a:rPr lang="en-US" altLang="zh-CN" sz="2000" b="1" i="1" dirty="0" smtClean="0">
                        <a:latin typeface="Cambria Math"/>
                        <a:ea typeface="Cambria Math"/>
                        <a:cs typeface="Times New Roman" panose="02020603050405020304" pitchFamily="18" charset="0"/>
                      </a:rPr>
                      <m:t>={−</m:t>
                    </m:r>
                    <m:r>
                      <a:rPr lang="en-US" altLang="zh-CN" sz="2000" b="1" i="1" dirty="0" smtClean="0">
                        <a:latin typeface="Cambria Math"/>
                        <a:ea typeface="Cambria Math"/>
                        <a:cs typeface="Times New Roman" panose="02020603050405020304" pitchFamily="18" charset="0"/>
                      </a:rPr>
                      <m:t>𝟏</m:t>
                    </m:r>
                    <m:r>
                      <a:rPr lang="en-US" altLang="zh-CN" sz="2000" b="1" i="1" dirty="0" smtClean="0">
                        <a:latin typeface="Cambria Math"/>
                        <a:ea typeface="Cambria Math"/>
                        <a:cs typeface="Times New Roman" panose="02020603050405020304" pitchFamily="18" charset="0"/>
                      </a:rPr>
                      <m:t>,</m:t>
                    </m:r>
                    <m:r>
                      <a:rPr lang="en-US" altLang="zh-CN" sz="2000" b="1" i="1" dirty="0" smtClean="0">
                        <a:latin typeface="Cambria Math"/>
                        <a:ea typeface="Cambria Math"/>
                        <a:cs typeface="Times New Roman" panose="02020603050405020304" pitchFamily="18" charset="0"/>
                      </a:rPr>
                      <m:t>𝟏</m:t>
                    </m:r>
                    <m:r>
                      <a:rPr lang="en-US" altLang="zh-CN" sz="2000" b="1" i="1" dirty="0" smtClean="0">
                        <a:latin typeface="Cambria Math"/>
                        <a:ea typeface="Cambria Math"/>
                        <a:cs typeface="Times New Roman" panose="02020603050405020304" pitchFamily="18" charset="0"/>
                      </a:rPr>
                      <m:t>}</m:t>
                    </m:r>
                  </m:oMath>
                </a14:m>
                <a:endParaRPr lang="en-US" altLang="zh-CN" sz="2000" b="1" dirty="0">
                  <a:latin typeface="Times New Roman" panose="02020603050405020304" pitchFamily="18" charset="0"/>
                  <a:ea typeface="楷体" panose="02010609060101010101" pitchFamily="49" charset="-122"/>
                  <a:cs typeface="Times New Roman" panose="02020603050405020304" pitchFamily="18" charset="0"/>
                </a:endParaRPr>
              </a:p>
              <a:p>
                <a:pPr marL="742950" lvl="1" indent="-285750">
                  <a:lnSpc>
                    <a:spcPct val="200000"/>
                  </a:lnSpc>
                  <a:buFont typeface="Wingdings" panose="05000000000000000000" pitchFamily="2" charset="2"/>
                  <a:buChar char="l"/>
                </a:pPr>
                <a:r>
                  <a:rPr lang="en-US" altLang="zh-CN" sz="2000" b="1" dirty="0">
                    <a:latin typeface="Times New Roman" panose="02020603050405020304" pitchFamily="18" charset="0"/>
                    <a:ea typeface="楷体" panose="02010609060101010101" pitchFamily="49" charset="-122"/>
                    <a:cs typeface="Times New Roman" panose="02020603050405020304" pitchFamily="18" charset="0"/>
                  </a:rPr>
                  <a:t>Ada Boosting</a:t>
                </a:r>
                <a:r>
                  <a:rPr lang="zh-CN" altLang="en-US" sz="2000" b="1" dirty="0">
                    <a:latin typeface="Times New Roman" panose="02020603050405020304" pitchFamily="18" charset="0"/>
                    <a:ea typeface="楷体" panose="02010609060101010101" pitchFamily="49" charset="-122"/>
                    <a:cs typeface="Times New Roman" panose="02020603050405020304" pitchFamily="18" charset="0"/>
                  </a:rPr>
                  <a:t>算法将从这些标注数据出发，训练得到一系列弱分类器，并将这些弱分类器线性组合得到一个强分类器。</a:t>
                </a:r>
                <a:endParaRPr lang="en-US" altLang="zh-CN" sz="2000" b="1" dirty="0">
                  <a:latin typeface="Times New Roman" panose="02020603050405020304" pitchFamily="18" charset="0"/>
                  <a:ea typeface="楷体" panose="02010609060101010101" pitchFamily="49" charset="-122"/>
                  <a:cs typeface="Times New Roman" panose="02020603050405020304" pitchFamily="18" charset="0"/>
                </a:endParaRPr>
              </a:p>
              <a:p>
                <a:pPr marL="1371600" lvl="2" indent="-457200">
                  <a:lnSpc>
                    <a:spcPct val="200000"/>
                  </a:lnSpc>
                  <a:buFont typeface="+mj-lt"/>
                  <a:buAutoNum type="arabicPeriod"/>
                </a:pPr>
                <a:r>
                  <a:rPr lang="zh-CN" altLang="en-US" sz="2000" b="1" dirty="0">
                    <a:latin typeface="Times New Roman" panose="02020603050405020304" pitchFamily="18" charset="0"/>
                    <a:ea typeface="楷体" panose="02010609060101010101" pitchFamily="49" charset="-122"/>
                    <a:cs typeface="Times New Roman" panose="02020603050405020304" pitchFamily="18" charset="0"/>
                  </a:rPr>
                  <a:t>初始化每个训练样本的权重</a:t>
                </a:r>
                <a:endParaRPr lang="en-US" altLang="zh-CN" sz="2000" b="1" dirty="0">
                  <a:latin typeface="Times New Roman" panose="02020603050405020304" pitchFamily="18" charset="0"/>
                  <a:ea typeface="楷体" panose="02010609060101010101" pitchFamily="49" charset="-122"/>
                  <a:cs typeface="Times New Roman" panose="02020603050405020304" pitchFamily="18" charset="0"/>
                </a:endParaRPr>
              </a:p>
              <a:p>
                <a:pPr lvl="2">
                  <a:lnSpc>
                    <a:spcPct val="200000"/>
                  </a:lnSpc>
                </a:pPr>
                <a14:m>
                  <m:oMath xmlns:m="http://schemas.openxmlformats.org/officeDocument/2006/math">
                    <m:sSub>
                      <m:sSubPr>
                        <m:ctrlPr>
                          <a:rPr lang="en-US" altLang="zh-CN" sz="2000" b="1" i="1" smtClean="0">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2000" b="1" i="1" smtClean="0">
                            <a:latin typeface="Cambria Math"/>
                            <a:ea typeface="黑体" panose="02010609060101010101" pitchFamily="49" charset="-122"/>
                            <a:cs typeface="Times New Roman" panose="02020603050405020304" pitchFamily="18" charset="0"/>
                          </a:rPr>
                          <m:t>𝑫</m:t>
                        </m:r>
                      </m:e>
                      <m:sub>
                        <m:r>
                          <a:rPr lang="en-US" altLang="zh-CN" sz="2000" b="1" i="1" smtClean="0">
                            <a:latin typeface="Cambria Math"/>
                            <a:ea typeface="黑体" panose="02010609060101010101" pitchFamily="49" charset="-122"/>
                            <a:cs typeface="Times New Roman" panose="02020603050405020304" pitchFamily="18" charset="0"/>
                          </a:rPr>
                          <m:t>𝟏</m:t>
                        </m:r>
                      </m:sub>
                    </m:sSub>
                    <m:r>
                      <a:rPr lang="en-US" altLang="zh-CN" sz="2000" b="1" i="1" smtClean="0">
                        <a:latin typeface="Cambria Math"/>
                        <a:ea typeface="黑体" panose="02010609060101010101" pitchFamily="49" charset="-122"/>
                        <a:cs typeface="Times New Roman" panose="02020603050405020304" pitchFamily="18" charset="0"/>
                      </a:rPr>
                      <m:t>=</m:t>
                    </m:r>
                    <m:d>
                      <m:dPr>
                        <m:ctrlPr>
                          <a:rPr lang="en-US" altLang="zh-CN" sz="2000" b="1" i="1" smtClean="0">
                            <a:latin typeface="Cambria Math" panose="02040503050406030204" pitchFamily="18" charset="0"/>
                            <a:ea typeface="黑体" panose="02010609060101010101" pitchFamily="49" charset="-122"/>
                            <a:cs typeface="Times New Roman" panose="02020603050405020304" pitchFamily="18" charset="0"/>
                          </a:rPr>
                        </m:ctrlPr>
                      </m:dPr>
                      <m:e>
                        <m:sSub>
                          <m:sSubPr>
                            <m:ctrlPr>
                              <a:rPr lang="en-US" altLang="zh-CN" sz="2000" b="1" i="1" smtClean="0">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2000" b="1" i="1" smtClean="0">
                                <a:latin typeface="Cambria Math"/>
                                <a:ea typeface="黑体" panose="02010609060101010101" pitchFamily="49" charset="-122"/>
                                <a:cs typeface="Times New Roman" panose="02020603050405020304" pitchFamily="18" charset="0"/>
                              </a:rPr>
                              <m:t>𝒘</m:t>
                            </m:r>
                          </m:e>
                          <m:sub>
                            <m:r>
                              <a:rPr lang="en-US" altLang="zh-CN" sz="2000" b="1" i="1" smtClean="0">
                                <a:latin typeface="Cambria Math"/>
                                <a:ea typeface="黑体" panose="02010609060101010101" pitchFamily="49" charset="-122"/>
                                <a:cs typeface="Times New Roman" panose="02020603050405020304" pitchFamily="18" charset="0"/>
                              </a:rPr>
                              <m:t>𝟏𝟏</m:t>
                            </m:r>
                          </m:sub>
                        </m:sSub>
                        <m:r>
                          <a:rPr lang="en-US" altLang="zh-CN" sz="2000" b="1" i="1" smtClean="0">
                            <a:latin typeface="Cambria Math"/>
                            <a:ea typeface="黑体" panose="02010609060101010101" pitchFamily="49" charset="-122"/>
                            <a:cs typeface="Times New Roman" panose="02020603050405020304" pitchFamily="18" charset="0"/>
                          </a:rPr>
                          <m:t>,…,</m:t>
                        </m:r>
                        <m:sSub>
                          <m:sSubPr>
                            <m:ctrlPr>
                              <a:rPr lang="en-US" altLang="zh-CN" sz="2000" b="1" i="1" smtClean="0">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2000" b="1" i="1" smtClean="0">
                                <a:latin typeface="Cambria Math"/>
                                <a:ea typeface="黑体" panose="02010609060101010101" pitchFamily="49" charset="-122"/>
                                <a:cs typeface="Times New Roman" panose="02020603050405020304" pitchFamily="18" charset="0"/>
                              </a:rPr>
                              <m:t>𝒘</m:t>
                            </m:r>
                          </m:e>
                          <m:sub>
                            <m:r>
                              <a:rPr lang="en-US" altLang="zh-CN" sz="2000" b="1" i="1" smtClean="0">
                                <a:latin typeface="Cambria Math"/>
                                <a:ea typeface="黑体" panose="02010609060101010101" pitchFamily="49" charset="-122"/>
                                <a:cs typeface="Times New Roman" panose="02020603050405020304" pitchFamily="18" charset="0"/>
                              </a:rPr>
                              <m:t>𝟏</m:t>
                            </m:r>
                            <m:r>
                              <a:rPr lang="en-US" altLang="zh-CN" sz="2000" b="1" i="1" smtClean="0">
                                <a:latin typeface="Cambria Math"/>
                                <a:ea typeface="黑体" panose="02010609060101010101" pitchFamily="49" charset="-122"/>
                                <a:cs typeface="Times New Roman" panose="02020603050405020304" pitchFamily="18" charset="0"/>
                              </a:rPr>
                              <m:t>𝒊</m:t>
                            </m:r>
                          </m:sub>
                        </m:sSub>
                        <m:r>
                          <a:rPr lang="en-US" altLang="zh-CN" sz="2000" b="1" i="1" smtClean="0">
                            <a:latin typeface="Cambria Math"/>
                            <a:ea typeface="黑体" panose="02010609060101010101" pitchFamily="49" charset="-122"/>
                            <a:cs typeface="Times New Roman" panose="02020603050405020304" pitchFamily="18" charset="0"/>
                          </a:rPr>
                          <m:t>,…,</m:t>
                        </m:r>
                        <m:sSub>
                          <m:sSubPr>
                            <m:ctrlPr>
                              <a:rPr lang="en-US" altLang="zh-CN" sz="2000" b="1" i="1" smtClean="0">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2000" b="1" i="1" smtClean="0">
                                <a:latin typeface="Cambria Math"/>
                                <a:ea typeface="黑体" panose="02010609060101010101" pitchFamily="49" charset="-122"/>
                                <a:cs typeface="Times New Roman" panose="02020603050405020304" pitchFamily="18" charset="0"/>
                              </a:rPr>
                              <m:t>𝒘</m:t>
                            </m:r>
                          </m:e>
                          <m:sub>
                            <m:r>
                              <a:rPr lang="en-US" altLang="zh-CN" sz="2000" b="1" i="1" smtClean="0">
                                <a:latin typeface="Cambria Math"/>
                                <a:ea typeface="黑体" panose="02010609060101010101" pitchFamily="49" charset="-122"/>
                                <a:cs typeface="Times New Roman" panose="02020603050405020304" pitchFamily="18" charset="0"/>
                              </a:rPr>
                              <m:t>𝟏</m:t>
                            </m:r>
                            <m:r>
                              <a:rPr lang="en-US" altLang="zh-CN" sz="2000" b="1" i="1" smtClean="0">
                                <a:latin typeface="Cambria Math"/>
                                <a:ea typeface="黑体" panose="02010609060101010101" pitchFamily="49" charset="-122"/>
                                <a:cs typeface="Times New Roman" panose="02020603050405020304" pitchFamily="18" charset="0"/>
                              </a:rPr>
                              <m:t>𝑵</m:t>
                            </m:r>
                          </m:sub>
                        </m:sSub>
                      </m:e>
                    </m:d>
                  </m:oMath>
                </a14:m>
                <a:r>
                  <a:rPr lang="zh-CN" altLang="en-US" sz="2000" b="1" dirty="0">
                    <a:latin typeface="Times New Roman" panose="02020603050405020304" pitchFamily="18" charset="0"/>
                    <a:ea typeface="楷体" panose="02010609060101010101" pitchFamily="49" charset="-122"/>
                    <a:cs typeface="Times New Roman" panose="02020603050405020304" pitchFamily="18" charset="0"/>
                  </a:rPr>
                  <a:t>，其中 </a:t>
                </a:r>
                <a14:m>
                  <m:oMath xmlns:m="http://schemas.openxmlformats.org/officeDocument/2006/math">
                    <m:sSub>
                      <m:sSubPr>
                        <m:ctrlPr>
                          <a:rPr lang="en-US" altLang="zh-CN" sz="2000" b="1" i="1">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2000" b="1" i="1">
                            <a:latin typeface="Cambria Math"/>
                            <a:ea typeface="黑体" panose="02010609060101010101" pitchFamily="49" charset="-122"/>
                            <a:cs typeface="Times New Roman" panose="02020603050405020304" pitchFamily="18" charset="0"/>
                          </a:rPr>
                          <m:t>𝒘</m:t>
                        </m:r>
                      </m:e>
                      <m:sub>
                        <m:r>
                          <a:rPr lang="en-US" altLang="zh-CN" sz="2000" b="1" i="1">
                            <a:latin typeface="Cambria Math"/>
                            <a:ea typeface="黑体" panose="02010609060101010101" pitchFamily="49" charset="-122"/>
                            <a:cs typeface="Times New Roman" panose="02020603050405020304" pitchFamily="18" charset="0"/>
                          </a:rPr>
                          <m:t>𝟏</m:t>
                        </m:r>
                        <m:r>
                          <a:rPr lang="en-US" altLang="zh-CN" sz="2000" b="1" i="1">
                            <a:latin typeface="Cambria Math"/>
                            <a:ea typeface="黑体" panose="02010609060101010101" pitchFamily="49" charset="-122"/>
                            <a:cs typeface="Times New Roman" panose="02020603050405020304" pitchFamily="18" charset="0"/>
                          </a:rPr>
                          <m:t>𝒊</m:t>
                        </m:r>
                      </m:sub>
                    </m:sSub>
                    <m:r>
                      <a:rPr lang="en-US" altLang="zh-CN" sz="2000" b="1" i="1" smtClean="0">
                        <a:latin typeface="Cambria Math"/>
                        <a:ea typeface="黑体" panose="02010609060101010101" pitchFamily="49" charset="-122"/>
                        <a:cs typeface="Times New Roman" panose="02020603050405020304" pitchFamily="18" charset="0"/>
                      </a:rPr>
                      <m:t>=</m:t>
                    </m:r>
                    <m:f>
                      <m:fPr>
                        <m:ctrlPr>
                          <a:rPr lang="en-US" altLang="zh-CN" sz="2000" b="1" i="1" smtClean="0">
                            <a:latin typeface="Cambria Math" panose="02040503050406030204" pitchFamily="18" charset="0"/>
                            <a:ea typeface="黑体" panose="02010609060101010101" pitchFamily="49" charset="-122"/>
                            <a:cs typeface="Times New Roman" panose="02020603050405020304" pitchFamily="18" charset="0"/>
                          </a:rPr>
                        </m:ctrlPr>
                      </m:fPr>
                      <m:num>
                        <m:r>
                          <a:rPr lang="en-US" altLang="zh-CN" sz="2000" b="1" i="1" smtClean="0">
                            <a:latin typeface="Cambria Math"/>
                            <a:ea typeface="黑体" panose="02010609060101010101" pitchFamily="49" charset="-122"/>
                            <a:cs typeface="Times New Roman" panose="02020603050405020304" pitchFamily="18" charset="0"/>
                          </a:rPr>
                          <m:t>𝟏</m:t>
                        </m:r>
                      </m:num>
                      <m:den>
                        <m:r>
                          <a:rPr lang="en-US" altLang="zh-CN" sz="2000" b="1" i="1" smtClean="0">
                            <a:latin typeface="Cambria Math"/>
                            <a:ea typeface="黑体" panose="02010609060101010101" pitchFamily="49" charset="-122"/>
                            <a:cs typeface="Times New Roman" panose="02020603050405020304" pitchFamily="18" charset="0"/>
                          </a:rPr>
                          <m:t>𝑵</m:t>
                        </m:r>
                      </m:den>
                    </m:f>
                    <m:r>
                      <a:rPr lang="en-US" altLang="zh-CN" sz="2000" b="1" i="0" smtClean="0">
                        <a:latin typeface="Cambria Math"/>
                        <a:ea typeface="黑体" panose="02010609060101010101" pitchFamily="49" charset="-122"/>
                        <a:cs typeface="Times New Roman" panose="02020603050405020304" pitchFamily="18" charset="0"/>
                      </a:rPr>
                      <m:t>(</m:t>
                    </m:r>
                    <m:r>
                      <a:rPr lang="en-US" altLang="zh-CN" sz="2000" b="1" i="0" smtClean="0">
                        <a:latin typeface="Cambria Math"/>
                        <a:ea typeface="黑体" panose="02010609060101010101" pitchFamily="49" charset="-122"/>
                        <a:cs typeface="Times New Roman" panose="02020603050405020304" pitchFamily="18" charset="0"/>
                      </a:rPr>
                      <m:t>𝟏</m:t>
                    </m:r>
                  </m:oMath>
                </a14:m>
                <a:r>
                  <a:rPr lang="en-US" altLang="zh-CN" sz="2000" b="1" dirty="0">
                    <a:latin typeface="Times New Roman" panose="02020603050405020304" pitchFamily="18" charset="0"/>
                    <a:ea typeface="楷体" panose="02010609060101010101" pitchFamily="49" charset="-122"/>
                    <a:cs typeface="Times New Roman" panose="02020603050405020304" pitchFamily="18" charset="0"/>
                  </a:rPr>
                  <a:t> </a:t>
                </a:r>
                <a14:m>
                  <m:oMath xmlns:m="http://schemas.openxmlformats.org/officeDocument/2006/math">
                    <m:r>
                      <a:rPr lang="en-US" altLang="zh-CN" sz="2000" b="1" i="1" dirty="0">
                        <a:latin typeface="Cambria Math"/>
                        <a:ea typeface="Cambria Math"/>
                        <a:cs typeface="Times New Roman" panose="02020603050405020304" pitchFamily="18" charset="0"/>
                      </a:rPr>
                      <m:t>≤</m:t>
                    </m:r>
                    <m:r>
                      <a:rPr lang="en-US" altLang="zh-CN" sz="2000" b="1" i="1" dirty="0">
                        <a:latin typeface="Cambria Math"/>
                        <a:ea typeface="Cambria Math"/>
                        <a:cs typeface="Times New Roman" panose="02020603050405020304" pitchFamily="18" charset="0"/>
                      </a:rPr>
                      <m:t>𝒊</m:t>
                    </m:r>
                    <m:r>
                      <a:rPr lang="en-US" altLang="zh-CN" sz="2000" b="1" i="1" dirty="0">
                        <a:latin typeface="Cambria Math"/>
                        <a:ea typeface="Cambria Math"/>
                        <a:cs typeface="Times New Roman" panose="02020603050405020304" pitchFamily="18" charset="0"/>
                      </a:rPr>
                      <m:t>≤</m:t>
                    </m:r>
                    <m:r>
                      <a:rPr lang="en-US" altLang="zh-CN" sz="2000" b="1" i="1" dirty="0">
                        <a:latin typeface="Cambria Math"/>
                        <a:ea typeface="Cambria Math"/>
                        <a:cs typeface="Times New Roman" panose="02020603050405020304" pitchFamily="18" charset="0"/>
                      </a:rPr>
                      <m:t>𝑵</m:t>
                    </m:r>
                  </m:oMath>
                </a14:m>
                <a:r>
                  <a:rPr lang="en-US" altLang="zh-CN" sz="2000" b="1" dirty="0">
                    <a:latin typeface="Times New Roman" panose="02020603050405020304" pitchFamily="18" charset="0"/>
                    <a:ea typeface="楷体" panose="02010609060101010101" pitchFamily="49" charset="-122"/>
                    <a:cs typeface="Times New Roman" panose="02020603050405020304" pitchFamily="18" charset="0"/>
                  </a:rPr>
                  <a:t>)</a:t>
                </a:r>
              </a:p>
            </p:txBody>
          </p:sp>
        </mc:Choice>
        <mc:Fallback xmlns="">
          <p:sp>
            <p:nvSpPr>
              <p:cNvPr id="5" name="矩形 4"/>
              <p:cNvSpPr>
                <a:spLocks noRot="1" noChangeAspect="1" noMove="1" noResize="1" noEditPoints="1" noAdjustHandles="1" noChangeArrowheads="1" noChangeShapeType="1" noTextEdit="1"/>
              </p:cNvSpPr>
              <p:nvPr/>
            </p:nvSpPr>
            <p:spPr>
              <a:xfrm>
                <a:off x="0" y="1231183"/>
                <a:ext cx="8965710" cy="4039311"/>
              </a:xfrm>
              <a:prstGeom prst="rect">
                <a:avLst/>
              </a:prstGeom>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34604200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矩形 4"/>
              <p:cNvSpPr/>
              <p:nvPr/>
            </p:nvSpPr>
            <p:spPr>
              <a:xfrm>
                <a:off x="244105" y="1036384"/>
                <a:ext cx="9120232" cy="5109732"/>
              </a:xfrm>
              <a:prstGeom prst="rect">
                <a:avLst/>
              </a:prstGeom>
            </p:spPr>
            <p:txBody>
              <a:bodyPr wrap="square">
                <a:spAutoFit/>
              </a:bodyPr>
              <a:lstStyle/>
              <a:p>
                <a:pPr marL="1371600" lvl="2" indent="-457200">
                  <a:lnSpc>
                    <a:spcPct val="200000"/>
                  </a:lnSpc>
                  <a:buFont typeface="+mj-lt"/>
                  <a:buAutoNum type="arabicPeriod" startAt="2"/>
                </a:pP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对</a:t>
                </a:r>
                <a14:m>
                  <m:oMath xmlns:m="http://schemas.openxmlformats.org/officeDocument/2006/math">
                    <m:r>
                      <a:rPr lang="en-US" altLang="zh-CN" sz="1600" b="1" i="1" smtClean="0">
                        <a:latin typeface="Cambria Math"/>
                        <a:ea typeface="黑体" panose="02010609060101010101" pitchFamily="49" charset="-122"/>
                        <a:cs typeface="Times New Roman" panose="02020603050405020304" pitchFamily="18" charset="0"/>
                      </a:rPr>
                      <m:t>𝒎</m:t>
                    </m:r>
                    <m:r>
                      <a:rPr lang="en-US" altLang="zh-CN" sz="1600" b="1" i="1" smtClean="0">
                        <a:latin typeface="Cambria Math"/>
                        <a:ea typeface="黑体" panose="02010609060101010101" pitchFamily="49" charset="-122"/>
                        <a:cs typeface="Times New Roman" panose="02020603050405020304" pitchFamily="18" charset="0"/>
                      </a:rPr>
                      <m:t>=</m:t>
                    </m:r>
                    <m:r>
                      <a:rPr lang="en-US" altLang="zh-CN" sz="1600" b="1" i="1" smtClean="0">
                        <a:latin typeface="Cambria Math"/>
                        <a:ea typeface="黑体" panose="02010609060101010101" pitchFamily="49" charset="-122"/>
                        <a:cs typeface="Times New Roman" panose="02020603050405020304" pitchFamily="18" charset="0"/>
                      </a:rPr>
                      <m:t>𝟏</m:t>
                    </m:r>
                    <m:r>
                      <a:rPr lang="en-US" altLang="zh-CN" sz="1600" b="1" i="1" smtClean="0">
                        <a:latin typeface="Cambria Math"/>
                        <a:ea typeface="黑体" panose="02010609060101010101" pitchFamily="49" charset="-122"/>
                        <a:cs typeface="Times New Roman" panose="02020603050405020304" pitchFamily="18" charset="0"/>
                      </a:rPr>
                      <m:t>,</m:t>
                    </m:r>
                    <m:r>
                      <a:rPr lang="en-US" altLang="zh-CN" sz="1600" b="1" i="1" smtClean="0">
                        <a:latin typeface="Cambria Math"/>
                        <a:ea typeface="黑体" panose="02010609060101010101" pitchFamily="49" charset="-122"/>
                        <a:cs typeface="Times New Roman" panose="02020603050405020304" pitchFamily="18" charset="0"/>
                      </a:rPr>
                      <m:t>𝟐</m:t>
                    </m:r>
                    <m:r>
                      <a:rPr lang="en-US" altLang="zh-CN" sz="1600" b="1" i="1" smtClean="0">
                        <a:latin typeface="Cambria Math"/>
                        <a:ea typeface="黑体" panose="02010609060101010101" pitchFamily="49" charset="-122"/>
                        <a:cs typeface="Times New Roman" panose="02020603050405020304" pitchFamily="18" charset="0"/>
                      </a:rPr>
                      <m:t>,…,</m:t>
                    </m:r>
                    <m:r>
                      <a:rPr lang="en-US" altLang="zh-CN" sz="1600" b="1" i="1" smtClean="0">
                        <a:latin typeface="Cambria Math"/>
                        <a:ea typeface="黑体" panose="02010609060101010101" pitchFamily="49" charset="-122"/>
                        <a:cs typeface="Times New Roman" panose="02020603050405020304" pitchFamily="18" charset="0"/>
                      </a:rPr>
                      <m:t>𝑴</m:t>
                    </m:r>
                  </m:oMath>
                </a14:m>
                <a:endParaRPr lang="en-US" altLang="zh-CN" sz="1600" b="1" dirty="0">
                  <a:latin typeface="Times New Roman" panose="02020603050405020304" pitchFamily="18" charset="0"/>
                  <a:ea typeface="楷体" panose="02010609060101010101" pitchFamily="49" charset="-122"/>
                  <a:cs typeface="Times New Roman" panose="02020603050405020304" pitchFamily="18" charset="0"/>
                </a:endParaRPr>
              </a:p>
              <a:p>
                <a:pPr marL="1371600" lvl="2" indent="-457200">
                  <a:lnSpc>
                    <a:spcPct val="200000"/>
                  </a:lnSpc>
                  <a:buFont typeface="+mj-lt"/>
                  <a:buAutoNum type="alphaLcParenR"/>
                </a:pP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使用具有分布权重</a:t>
                </a:r>
                <a14:m>
                  <m:oMath xmlns:m="http://schemas.openxmlformats.org/officeDocument/2006/math">
                    <m:sSub>
                      <m:sSubPr>
                        <m:ctrlPr>
                          <a:rPr lang="en-US" altLang="zh-CN" sz="1600" b="1" i="1">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1600" b="1" i="1">
                            <a:latin typeface="Cambria Math"/>
                            <a:ea typeface="黑体" panose="02010609060101010101" pitchFamily="49" charset="-122"/>
                            <a:cs typeface="Times New Roman" panose="02020603050405020304" pitchFamily="18" charset="0"/>
                          </a:rPr>
                          <m:t>𝑫</m:t>
                        </m:r>
                      </m:e>
                      <m:sub>
                        <m:r>
                          <a:rPr lang="en-US" altLang="zh-CN" sz="1600" b="1" i="1" smtClean="0">
                            <a:latin typeface="Cambria Math"/>
                            <a:ea typeface="黑体" panose="02010609060101010101" pitchFamily="49" charset="-122"/>
                            <a:cs typeface="Times New Roman" panose="02020603050405020304" pitchFamily="18" charset="0"/>
                          </a:rPr>
                          <m:t>𝒎</m:t>
                        </m:r>
                      </m:sub>
                    </m:sSub>
                  </m:oMath>
                </a14:m>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的训练数据来学习得到第</a:t>
                </a:r>
                <a14:m>
                  <m:oMath xmlns:m="http://schemas.openxmlformats.org/officeDocument/2006/math">
                    <m:r>
                      <a:rPr lang="en-US" altLang="zh-CN" sz="1600" b="1" i="1" smtClean="0">
                        <a:latin typeface="Cambria Math"/>
                        <a:ea typeface="黑体" panose="02010609060101010101" pitchFamily="49" charset="-122"/>
                        <a:cs typeface="Times New Roman" panose="02020603050405020304" pitchFamily="18" charset="0"/>
                      </a:rPr>
                      <m:t>𝒎</m:t>
                    </m:r>
                  </m:oMath>
                </a14:m>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个基分类器（弱分类器）</a:t>
                </a:r>
                <a14:m>
                  <m:oMath xmlns:m="http://schemas.openxmlformats.org/officeDocument/2006/math">
                    <m:sSub>
                      <m:sSubPr>
                        <m:ctrlPr>
                          <a:rPr lang="en-US" altLang="zh-CN" sz="1600" b="1" i="1">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1600" b="1" i="1">
                            <a:latin typeface="Cambria Math"/>
                            <a:ea typeface="黑体" panose="02010609060101010101" pitchFamily="49" charset="-122"/>
                            <a:cs typeface="Times New Roman" panose="02020603050405020304" pitchFamily="18" charset="0"/>
                          </a:rPr>
                          <m:t>𝑮</m:t>
                        </m:r>
                      </m:e>
                      <m:sub>
                        <m:r>
                          <a:rPr lang="en-US" altLang="zh-CN" sz="1600" b="1" i="1">
                            <a:latin typeface="Cambria Math"/>
                            <a:ea typeface="黑体" panose="02010609060101010101" pitchFamily="49" charset="-122"/>
                            <a:cs typeface="Times New Roman" panose="02020603050405020304" pitchFamily="18" charset="0"/>
                          </a:rPr>
                          <m:t>𝒎</m:t>
                        </m:r>
                      </m:sub>
                    </m:sSub>
                  </m:oMath>
                </a14:m>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a:t>
                </a:r>
                <a:endParaRPr lang="en-US" altLang="zh-CN" sz="1600" b="1" i="1" dirty="0">
                  <a:latin typeface="Times New Roman" panose="02020603050405020304" pitchFamily="18" charset="0"/>
                  <a:ea typeface="楷体" panose="02010609060101010101" pitchFamily="49" charset="-122"/>
                  <a:cs typeface="Times New Roman" panose="02020603050405020304" pitchFamily="18" charset="0"/>
                </a:endParaRPr>
              </a:p>
              <a:p>
                <a:pPr lvl="2">
                  <a:lnSpc>
                    <a:spcPct val="200000"/>
                  </a:lnSpc>
                </a:pPr>
                <a14:m>
                  <m:oMathPara xmlns:m="http://schemas.openxmlformats.org/officeDocument/2006/math">
                    <m:oMathParaPr>
                      <m:jc m:val="centerGroup"/>
                    </m:oMathParaPr>
                    <m:oMath xmlns:m="http://schemas.openxmlformats.org/officeDocument/2006/math">
                      <m:sSub>
                        <m:sSubPr>
                          <m:ctrlPr>
                            <a:rPr lang="en-US" altLang="zh-CN" sz="1600" b="1" i="1" smtClean="0">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1600" b="1" i="1" smtClean="0">
                              <a:latin typeface="Cambria Math"/>
                              <a:ea typeface="黑体" panose="02010609060101010101" pitchFamily="49" charset="-122"/>
                              <a:cs typeface="Times New Roman" panose="02020603050405020304" pitchFamily="18" charset="0"/>
                            </a:rPr>
                            <m:t>𝑮</m:t>
                          </m:r>
                        </m:e>
                        <m:sub>
                          <m:r>
                            <a:rPr lang="en-US" altLang="zh-CN" sz="1600" b="1" i="1" smtClean="0">
                              <a:latin typeface="Cambria Math"/>
                              <a:ea typeface="黑体" panose="02010609060101010101" pitchFamily="49" charset="-122"/>
                              <a:cs typeface="Times New Roman" panose="02020603050405020304" pitchFamily="18" charset="0"/>
                            </a:rPr>
                            <m:t>𝒎</m:t>
                          </m:r>
                        </m:sub>
                      </m:sSub>
                      <m:d>
                        <m:dPr>
                          <m:ctrlPr>
                            <a:rPr lang="en-US" altLang="zh-CN" sz="1600" b="1" i="1" smtClean="0">
                              <a:latin typeface="Cambria Math" panose="02040503050406030204" pitchFamily="18" charset="0"/>
                              <a:ea typeface="黑体" panose="02010609060101010101" pitchFamily="49" charset="-122"/>
                              <a:cs typeface="Times New Roman" panose="02020603050405020304" pitchFamily="18" charset="0"/>
                            </a:rPr>
                          </m:ctrlPr>
                        </m:dPr>
                        <m:e>
                          <m:r>
                            <a:rPr lang="en-US" altLang="zh-CN" sz="1600" b="1" i="1" smtClean="0">
                              <a:latin typeface="Cambria Math"/>
                              <a:ea typeface="黑体" panose="02010609060101010101" pitchFamily="49" charset="-122"/>
                              <a:cs typeface="Times New Roman" panose="02020603050405020304" pitchFamily="18" charset="0"/>
                            </a:rPr>
                            <m:t>𝒙</m:t>
                          </m:r>
                        </m:e>
                      </m:d>
                      <m:r>
                        <a:rPr lang="en-US" altLang="zh-CN" sz="1600" b="1" i="1" smtClean="0">
                          <a:latin typeface="Cambria Math"/>
                          <a:ea typeface="黑体" panose="02010609060101010101" pitchFamily="49" charset="-122"/>
                          <a:cs typeface="Times New Roman" panose="02020603050405020304" pitchFamily="18" charset="0"/>
                        </a:rPr>
                        <m:t>:</m:t>
                      </m:r>
                      <m:r>
                        <a:rPr lang="en-US" altLang="zh-CN" sz="1600" b="1" i="1" smtClean="0">
                          <a:latin typeface="Cambria Math"/>
                          <a:ea typeface="黑体" panose="02010609060101010101" pitchFamily="49" charset="-122"/>
                          <a:cs typeface="Times New Roman" panose="02020603050405020304" pitchFamily="18" charset="0"/>
                        </a:rPr>
                        <m:t>𝑿</m:t>
                      </m:r>
                      <m:r>
                        <a:rPr lang="en-US" altLang="zh-CN" sz="1600" b="1" i="1" smtClean="0">
                          <a:latin typeface="Cambria Math"/>
                          <a:ea typeface="Cambria Math"/>
                          <a:cs typeface="Times New Roman" panose="02020603050405020304" pitchFamily="18" charset="0"/>
                        </a:rPr>
                        <m:t>→{−</m:t>
                      </m:r>
                      <m:r>
                        <a:rPr lang="en-US" altLang="zh-CN" sz="1600" b="1" i="1" smtClean="0">
                          <a:latin typeface="Cambria Math"/>
                          <a:ea typeface="Cambria Math"/>
                          <a:cs typeface="Times New Roman" panose="02020603050405020304" pitchFamily="18" charset="0"/>
                        </a:rPr>
                        <m:t>𝟏</m:t>
                      </m:r>
                      <m:r>
                        <a:rPr lang="en-US" altLang="zh-CN" sz="1600" b="1" i="1" smtClean="0">
                          <a:latin typeface="Cambria Math"/>
                          <a:ea typeface="Cambria Math"/>
                          <a:cs typeface="Times New Roman" panose="02020603050405020304" pitchFamily="18" charset="0"/>
                        </a:rPr>
                        <m:t>,</m:t>
                      </m:r>
                      <m:r>
                        <a:rPr lang="en-US" altLang="zh-CN" sz="1600" b="1" i="1" smtClean="0">
                          <a:latin typeface="Cambria Math"/>
                          <a:ea typeface="Cambria Math"/>
                          <a:cs typeface="Times New Roman" panose="02020603050405020304" pitchFamily="18" charset="0"/>
                        </a:rPr>
                        <m:t>𝟏</m:t>
                      </m:r>
                      <m:r>
                        <a:rPr lang="en-US" altLang="zh-CN" sz="1600" b="1" i="1" smtClean="0">
                          <a:latin typeface="Cambria Math"/>
                          <a:ea typeface="Cambria Math"/>
                          <a:cs typeface="Times New Roman" panose="02020603050405020304" pitchFamily="18" charset="0"/>
                        </a:rPr>
                        <m:t>}</m:t>
                      </m:r>
                    </m:oMath>
                  </m:oMathPara>
                </a14:m>
                <a:endParaRPr lang="en-US" altLang="zh-CN" sz="1600" b="1" dirty="0">
                  <a:latin typeface="Times New Roman" panose="02020603050405020304" pitchFamily="18" charset="0"/>
                  <a:ea typeface="楷体" panose="02010609060101010101" pitchFamily="49" charset="-122"/>
                  <a:cs typeface="Times New Roman" panose="02020603050405020304" pitchFamily="18" charset="0"/>
                </a:endParaRPr>
              </a:p>
              <a:p>
                <a:pPr marL="1371600" lvl="2" indent="-457200">
                  <a:lnSpc>
                    <a:spcPct val="200000"/>
                  </a:lnSpc>
                  <a:buFont typeface="+mj-lt"/>
                  <a:buAutoNum type="alphaLcParenR" startAt="2"/>
                </a:pP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计算</a:t>
                </a:r>
                <a14:m>
                  <m:oMath xmlns:m="http://schemas.openxmlformats.org/officeDocument/2006/math">
                    <m:sSub>
                      <m:sSubPr>
                        <m:ctrlPr>
                          <a:rPr lang="en-US" altLang="zh-CN" sz="1600" b="1" i="1">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1600" b="1" i="1">
                            <a:latin typeface="Cambria Math"/>
                            <a:ea typeface="黑体" panose="02010609060101010101" pitchFamily="49" charset="-122"/>
                            <a:cs typeface="Times New Roman" panose="02020603050405020304" pitchFamily="18" charset="0"/>
                          </a:rPr>
                          <m:t>𝑮</m:t>
                        </m:r>
                      </m:e>
                      <m:sub>
                        <m:r>
                          <a:rPr lang="en-US" altLang="zh-CN" sz="1600" b="1" i="1">
                            <a:latin typeface="Cambria Math"/>
                            <a:ea typeface="黑体" panose="02010609060101010101" pitchFamily="49" charset="-122"/>
                            <a:cs typeface="Times New Roman" panose="02020603050405020304" pitchFamily="18" charset="0"/>
                          </a:rPr>
                          <m:t>𝒎</m:t>
                        </m:r>
                      </m:sub>
                    </m:sSub>
                    <m:d>
                      <m:dPr>
                        <m:ctrlPr>
                          <a:rPr lang="en-US" altLang="zh-CN" sz="1600" b="1" i="1">
                            <a:latin typeface="Cambria Math" panose="02040503050406030204" pitchFamily="18" charset="0"/>
                            <a:ea typeface="黑体" panose="02010609060101010101" pitchFamily="49" charset="-122"/>
                            <a:cs typeface="Times New Roman" panose="02020603050405020304" pitchFamily="18" charset="0"/>
                          </a:rPr>
                        </m:ctrlPr>
                      </m:dPr>
                      <m:e>
                        <m:r>
                          <a:rPr lang="en-US" altLang="zh-CN" sz="1600" b="1" i="1">
                            <a:latin typeface="Cambria Math"/>
                            <a:ea typeface="黑体" panose="02010609060101010101" pitchFamily="49" charset="-122"/>
                            <a:cs typeface="Times New Roman" panose="02020603050405020304" pitchFamily="18" charset="0"/>
                          </a:rPr>
                          <m:t>𝒙</m:t>
                        </m:r>
                      </m:e>
                    </m:d>
                  </m:oMath>
                </a14:m>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在训练数据集上的分类误差</a:t>
                </a:r>
                <a:endParaRPr lang="en-US" altLang="zh-CN" sz="1600" b="1" dirty="0">
                  <a:latin typeface="Times New Roman" panose="02020603050405020304" pitchFamily="18" charset="0"/>
                  <a:ea typeface="楷体" panose="02010609060101010101" pitchFamily="49" charset="-122"/>
                  <a:cs typeface="Times New Roman" panose="02020603050405020304" pitchFamily="18" charset="0"/>
                </a:endParaRPr>
              </a:p>
              <a:p>
                <a:pPr lvl="2">
                  <a:lnSpc>
                    <a:spcPct val="200000"/>
                  </a:lnSpc>
                </a:pPr>
                <a14:m>
                  <m:oMath xmlns:m="http://schemas.openxmlformats.org/officeDocument/2006/math">
                    <m:sSub>
                      <m:sSubPr>
                        <m:ctrlPr>
                          <a:rPr lang="en-US" altLang="zh-CN" sz="1600" b="1" i="1" smtClean="0">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1600" b="1" i="1" smtClean="0">
                            <a:latin typeface="Cambria Math"/>
                            <a:ea typeface="黑体" panose="02010609060101010101" pitchFamily="49" charset="-122"/>
                            <a:cs typeface="Times New Roman" panose="02020603050405020304" pitchFamily="18" charset="0"/>
                          </a:rPr>
                          <m:t>𝒆𝒓𝒓</m:t>
                        </m:r>
                      </m:e>
                      <m:sub>
                        <m:r>
                          <a:rPr lang="en-US" altLang="zh-CN" sz="1600" b="1" i="1" smtClean="0">
                            <a:latin typeface="Cambria Math"/>
                            <a:ea typeface="黑体" panose="02010609060101010101" pitchFamily="49" charset="-122"/>
                            <a:cs typeface="Times New Roman" panose="02020603050405020304" pitchFamily="18" charset="0"/>
                          </a:rPr>
                          <m:t>𝒎</m:t>
                        </m:r>
                      </m:sub>
                    </m:sSub>
                    <m:r>
                      <a:rPr lang="en-US" altLang="zh-CN" sz="1600" b="1" i="1" smtClean="0">
                        <a:latin typeface="Cambria Math"/>
                        <a:ea typeface="黑体" panose="02010609060101010101" pitchFamily="49" charset="-122"/>
                        <a:cs typeface="Times New Roman" panose="02020603050405020304" pitchFamily="18" charset="0"/>
                      </a:rPr>
                      <m:t>=</m:t>
                    </m:r>
                    <m:nary>
                      <m:naryPr>
                        <m:chr m:val="∑"/>
                        <m:ctrlPr>
                          <a:rPr lang="en-US" altLang="zh-CN" sz="1600" b="1" i="1" smtClean="0">
                            <a:latin typeface="Cambria Math" panose="02040503050406030204" pitchFamily="18" charset="0"/>
                            <a:ea typeface="黑体" panose="02010609060101010101" pitchFamily="49" charset="-122"/>
                            <a:cs typeface="Times New Roman" panose="02020603050405020304" pitchFamily="18" charset="0"/>
                          </a:rPr>
                        </m:ctrlPr>
                      </m:naryPr>
                      <m:sub>
                        <m:r>
                          <m:rPr>
                            <m:brk m:alnAt="23"/>
                          </m:rPr>
                          <a:rPr lang="en-US" altLang="zh-CN" sz="1600" b="1" i="1" smtClean="0">
                            <a:latin typeface="Cambria Math"/>
                            <a:ea typeface="黑体" panose="02010609060101010101" pitchFamily="49" charset="-122"/>
                            <a:cs typeface="Times New Roman" panose="02020603050405020304" pitchFamily="18" charset="0"/>
                          </a:rPr>
                          <m:t>𝒊</m:t>
                        </m:r>
                        <m:r>
                          <a:rPr lang="en-US" altLang="zh-CN" sz="1600" b="1" i="1" smtClean="0">
                            <a:latin typeface="Cambria Math"/>
                            <a:ea typeface="黑体" panose="02010609060101010101" pitchFamily="49" charset="-122"/>
                            <a:cs typeface="Times New Roman" panose="02020603050405020304" pitchFamily="18" charset="0"/>
                          </a:rPr>
                          <m:t>=</m:t>
                        </m:r>
                        <m:r>
                          <a:rPr lang="en-US" altLang="zh-CN" sz="1600" b="1" i="1" smtClean="0">
                            <a:latin typeface="Cambria Math"/>
                            <a:ea typeface="黑体" panose="02010609060101010101" pitchFamily="49" charset="-122"/>
                            <a:cs typeface="Times New Roman" panose="02020603050405020304" pitchFamily="18" charset="0"/>
                          </a:rPr>
                          <m:t>𝟏</m:t>
                        </m:r>
                      </m:sub>
                      <m:sup>
                        <m:r>
                          <a:rPr lang="en-US" altLang="zh-CN" sz="1600" b="1" i="1" smtClean="0">
                            <a:latin typeface="Cambria Math"/>
                            <a:ea typeface="黑体" panose="02010609060101010101" pitchFamily="49" charset="-122"/>
                            <a:cs typeface="Times New Roman" panose="02020603050405020304" pitchFamily="18" charset="0"/>
                          </a:rPr>
                          <m:t>𝑵</m:t>
                        </m:r>
                      </m:sup>
                      <m:e>
                        <m:sSub>
                          <m:sSubPr>
                            <m:ctrlPr>
                              <a:rPr lang="en-US" altLang="zh-CN" sz="1600" b="1" i="1" smtClean="0">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1600" b="1" i="1" smtClean="0">
                                <a:latin typeface="Cambria Math"/>
                                <a:ea typeface="黑体" panose="02010609060101010101" pitchFamily="49" charset="-122"/>
                                <a:cs typeface="Times New Roman" panose="02020603050405020304" pitchFamily="18" charset="0"/>
                              </a:rPr>
                              <m:t>𝒘</m:t>
                            </m:r>
                          </m:e>
                          <m:sub>
                            <m:r>
                              <a:rPr lang="en-US" altLang="zh-CN" sz="1600" b="1" i="1" smtClean="0">
                                <a:latin typeface="Cambria Math"/>
                                <a:ea typeface="黑体" panose="02010609060101010101" pitchFamily="49" charset="-122"/>
                                <a:cs typeface="Times New Roman" panose="02020603050405020304" pitchFamily="18" charset="0"/>
                              </a:rPr>
                              <m:t>𝒎𝒊</m:t>
                            </m:r>
                          </m:sub>
                        </m:sSub>
                        <m:r>
                          <a:rPr lang="en-US" altLang="zh-CN" sz="1600" b="1" i="1" smtClean="0">
                            <a:latin typeface="Cambria Math"/>
                            <a:ea typeface="黑体" panose="02010609060101010101" pitchFamily="49" charset="-122"/>
                            <a:cs typeface="Times New Roman" panose="02020603050405020304" pitchFamily="18" charset="0"/>
                          </a:rPr>
                          <m:t>𝑰</m:t>
                        </m:r>
                        <m:r>
                          <a:rPr lang="en-US" altLang="zh-CN" sz="1600" b="1" i="1" smtClean="0">
                            <a:latin typeface="Cambria Math"/>
                            <a:ea typeface="黑体" panose="02010609060101010101" pitchFamily="49" charset="-122"/>
                            <a:cs typeface="Times New Roman" panose="02020603050405020304" pitchFamily="18" charset="0"/>
                          </a:rPr>
                          <m:t>(</m:t>
                        </m:r>
                        <m:sSub>
                          <m:sSubPr>
                            <m:ctrlPr>
                              <a:rPr lang="en-US" altLang="zh-CN" sz="1600" b="1" i="1" smtClean="0">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1600" b="1" i="1" smtClean="0">
                                <a:latin typeface="Cambria Math"/>
                                <a:ea typeface="黑体" panose="02010609060101010101" pitchFamily="49" charset="-122"/>
                                <a:cs typeface="Times New Roman" panose="02020603050405020304" pitchFamily="18" charset="0"/>
                              </a:rPr>
                              <m:t>𝑮</m:t>
                            </m:r>
                          </m:e>
                          <m:sub>
                            <m:r>
                              <a:rPr lang="en-US" altLang="zh-CN" sz="1600" b="1" i="1" smtClean="0">
                                <a:latin typeface="Cambria Math"/>
                                <a:ea typeface="黑体" panose="02010609060101010101" pitchFamily="49" charset="-122"/>
                                <a:cs typeface="Times New Roman" panose="02020603050405020304" pitchFamily="18" charset="0"/>
                              </a:rPr>
                              <m:t>𝒎</m:t>
                            </m:r>
                          </m:sub>
                        </m:sSub>
                        <m:r>
                          <a:rPr lang="en-US" altLang="zh-CN" sz="1600" b="1" i="1" smtClean="0">
                            <a:latin typeface="Cambria Math"/>
                            <a:ea typeface="黑体" panose="02010609060101010101" pitchFamily="49" charset="-122"/>
                            <a:cs typeface="Times New Roman" panose="02020603050405020304" pitchFamily="18" charset="0"/>
                          </a:rPr>
                          <m:t>(</m:t>
                        </m:r>
                        <m:sSub>
                          <m:sSubPr>
                            <m:ctrlPr>
                              <a:rPr lang="en-US" altLang="zh-CN" sz="1600" b="1" i="1" smtClean="0">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1600" b="1" i="1" smtClean="0">
                                <a:latin typeface="Cambria Math"/>
                                <a:ea typeface="黑体" panose="02010609060101010101" pitchFamily="49" charset="-122"/>
                                <a:cs typeface="Times New Roman" panose="02020603050405020304" pitchFamily="18" charset="0"/>
                              </a:rPr>
                              <m:t>𝒙</m:t>
                            </m:r>
                          </m:e>
                          <m:sub>
                            <m:r>
                              <a:rPr lang="en-US" altLang="zh-CN" sz="1600" b="1" i="1" smtClean="0">
                                <a:latin typeface="Cambria Math"/>
                                <a:ea typeface="黑体" panose="02010609060101010101" pitchFamily="49" charset="-122"/>
                                <a:cs typeface="Times New Roman" panose="02020603050405020304" pitchFamily="18" charset="0"/>
                              </a:rPr>
                              <m:t>𝒊</m:t>
                            </m:r>
                          </m:sub>
                        </m:sSub>
                        <m:r>
                          <a:rPr lang="en-US" altLang="zh-CN" sz="1600" b="1" i="1" smtClean="0">
                            <a:latin typeface="Cambria Math"/>
                            <a:ea typeface="黑体" panose="02010609060101010101" pitchFamily="49" charset="-122"/>
                            <a:cs typeface="Times New Roman" panose="02020603050405020304" pitchFamily="18" charset="0"/>
                          </a:rPr>
                          <m:t>)</m:t>
                        </m:r>
                        <m:r>
                          <a:rPr lang="en-US" altLang="zh-CN" sz="1600" b="1" i="1" smtClean="0">
                            <a:latin typeface="Cambria Math"/>
                            <a:ea typeface="Cambria Math"/>
                            <a:cs typeface="Times New Roman" panose="02020603050405020304" pitchFamily="18" charset="0"/>
                          </a:rPr>
                          <m:t>≠</m:t>
                        </m:r>
                        <m:sSub>
                          <m:sSubPr>
                            <m:ctrlPr>
                              <a:rPr lang="en-US" altLang="zh-CN" sz="1600" b="1" i="1" smtClean="0">
                                <a:latin typeface="Cambria Math" panose="02040503050406030204" pitchFamily="18" charset="0"/>
                                <a:ea typeface="Cambria Math"/>
                                <a:cs typeface="Times New Roman" panose="02020603050405020304" pitchFamily="18" charset="0"/>
                              </a:rPr>
                            </m:ctrlPr>
                          </m:sSubPr>
                          <m:e>
                            <m:r>
                              <a:rPr lang="en-US" altLang="zh-CN" sz="1600" b="1" i="1" smtClean="0">
                                <a:latin typeface="Cambria Math"/>
                                <a:ea typeface="Cambria Math"/>
                                <a:cs typeface="Times New Roman" panose="02020603050405020304" pitchFamily="18" charset="0"/>
                              </a:rPr>
                              <m:t>𝒚</m:t>
                            </m:r>
                          </m:e>
                          <m:sub>
                            <m:r>
                              <a:rPr lang="en-US" altLang="zh-CN" sz="1600" b="1" i="1" smtClean="0">
                                <a:latin typeface="Cambria Math"/>
                                <a:ea typeface="Cambria Math"/>
                                <a:cs typeface="Times New Roman" panose="02020603050405020304" pitchFamily="18" charset="0"/>
                              </a:rPr>
                              <m:t>𝒊</m:t>
                            </m:r>
                          </m:sub>
                        </m:sSub>
                        <m:r>
                          <a:rPr lang="en-US" altLang="zh-CN" sz="1600" b="1" i="1" smtClean="0">
                            <a:latin typeface="Cambria Math"/>
                            <a:ea typeface="黑体" panose="02010609060101010101" pitchFamily="49" charset="-122"/>
                            <a:cs typeface="Times New Roman" panose="02020603050405020304" pitchFamily="18" charset="0"/>
                          </a:rPr>
                          <m:t>)</m:t>
                        </m:r>
                      </m:e>
                    </m:nary>
                  </m:oMath>
                </a14:m>
                <a:r>
                  <a:rPr lang="en-US" altLang="zh-CN" sz="1600" b="1"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这里：</a:t>
                </a:r>
                <a14:m>
                  <m:oMath xmlns:m="http://schemas.openxmlformats.org/officeDocument/2006/math">
                    <m:r>
                      <a:rPr lang="en-US" altLang="zh-CN" sz="1600" b="1" i="1">
                        <a:latin typeface="Cambria Math"/>
                        <a:ea typeface="黑体" panose="02010609060101010101" pitchFamily="49" charset="-122"/>
                        <a:cs typeface="Times New Roman" panose="02020603050405020304" pitchFamily="18" charset="0"/>
                      </a:rPr>
                      <m:t>𝑰</m:t>
                    </m:r>
                    <m:d>
                      <m:dPr>
                        <m:ctrlPr>
                          <a:rPr lang="en-US" altLang="zh-CN" sz="1600" b="1" i="1" smtClean="0">
                            <a:latin typeface="Cambria Math" panose="02040503050406030204" pitchFamily="18" charset="0"/>
                            <a:ea typeface="黑体" panose="02010609060101010101" pitchFamily="49" charset="-122"/>
                            <a:cs typeface="Times New Roman" panose="02020603050405020304" pitchFamily="18" charset="0"/>
                          </a:rPr>
                        </m:ctrlPr>
                      </m:dPr>
                      <m:e>
                        <m:r>
                          <a:rPr lang="en-US" altLang="zh-CN" sz="1600" b="1" i="1" smtClean="0">
                            <a:latin typeface="Cambria Math"/>
                            <a:ea typeface="Cambria Math"/>
                            <a:cs typeface="Times New Roman" panose="02020603050405020304" pitchFamily="18" charset="0"/>
                          </a:rPr>
                          <m:t>∙</m:t>
                        </m:r>
                      </m:e>
                    </m:d>
                    <m:r>
                      <a:rPr lang="en-US" altLang="zh-CN" sz="1600" b="1" i="1" smtClean="0">
                        <a:latin typeface="Cambria Math"/>
                        <a:ea typeface="黑体" panose="02010609060101010101" pitchFamily="49" charset="-122"/>
                        <a:cs typeface="Times New Roman" panose="02020603050405020304" pitchFamily="18" charset="0"/>
                      </a:rPr>
                      <m:t>=</m:t>
                    </m:r>
                    <m:r>
                      <a:rPr lang="en-US" altLang="zh-CN" sz="1600" b="1" i="1" smtClean="0">
                        <a:latin typeface="Cambria Math"/>
                        <a:ea typeface="黑体" panose="02010609060101010101" pitchFamily="49" charset="-122"/>
                        <a:cs typeface="Times New Roman" panose="02020603050405020304" pitchFamily="18" charset="0"/>
                      </a:rPr>
                      <m:t>𝟏</m:t>
                    </m:r>
                  </m:oMath>
                </a14:m>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，如果</a:t>
                </a:r>
                <a14:m>
                  <m:oMath xmlns:m="http://schemas.openxmlformats.org/officeDocument/2006/math">
                    <m:sSub>
                      <m:sSubPr>
                        <m:ctrlPr>
                          <a:rPr lang="en-US" altLang="zh-CN" sz="1600" b="1" i="1">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1600" b="1" i="1">
                            <a:latin typeface="Cambria Math"/>
                            <a:ea typeface="黑体" panose="02010609060101010101" pitchFamily="49" charset="-122"/>
                            <a:cs typeface="Times New Roman" panose="02020603050405020304" pitchFamily="18" charset="0"/>
                          </a:rPr>
                          <m:t>𝑮</m:t>
                        </m:r>
                      </m:e>
                      <m:sub>
                        <m:r>
                          <a:rPr lang="en-US" altLang="zh-CN" sz="1600" b="1" i="1">
                            <a:latin typeface="Cambria Math"/>
                            <a:ea typeface="黑体" panose="02010609060101010101" pitchFamily="49" charset="-122"/>
                            <a:cs typeface="Times New Roman" panose="02020603050405020304" pitchFamily="18" charset="0"/>
                          </a:rPr>
                          <m:t>𝒎</m:t>
                        </m:r>
                      </m:sub>
                    </m:sSub>
                    <m:r>
                      <a:rPr lang="en-US" altLang="zh-CN" sz="1600" b="1" i="1">
                        <a:latin typeface="Cambria Math"/>
                        <a:ea typeface="黑体" panose="02010609060101010101" pitchFamily="49" charset="-122"/>
                        <a:cs typeface="Times New Roman" panose="02020603050405020304" pitchFamily="18" charset="0"/>
                      </a:rPr>
                      <m:t>(</m:t>
                    </m:r>
                    <m:sSub>
                      <m:sSubPr>
                        <m:ctrlPr>
                          <a:rPr lang="en-US" altLang="zh-CN" sz="1600" b="1" i="1">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1600" b="1" i="1">
                            <a:latin typeface="Cambria Math"/>
                            <a:ea typeface="黑体" panose="02010609060101010101" pitchFamily="49" charset="-122"/>
                            <a:cs typeface="Times New Roman" panose="02020603050405020304" pitchFamily="18" charset="0"/>
                          </a:rPr>
                          <m:t>𝒙</m:t>
                        </m:r>
                      </m:e>
                      <m:sub>
                        <m:r>
                          <a:rPr lang="en-US" altLang="zh-CN" sz="1600" b="1" i="1">
                            <a:latin typeface="Cambria Math"/>
                            <a:ea typeface="黑体" panose="02010609060101010101" pitchFamily="49" charset="-122"/>
                            <a:cs typeface="Times New Roman" panose="02020603050405020304" pitchFamily="18" charset="0"/>
                          </a:rPr>
                          <m:t>𝒊</m:t>
                        </m:r>
                      </m:sub>
                    </m:sSub>
                    <m:r>
                      <a:rPr lang="en-US" altLang="zh-CN" sz="1600" b="1" i="1">
                        <a:latin typeface="Cambria Math"/>
                        <a:ea typeface="黑体" panose="02010609060101010101" pitchFamily="49" charset="-122"/>
                        <a:cs typeface="Times New Roman" panose="02020603050405020304" pitchFamily="18" charset="0"/>
                      </a:rPr>
                      <m:t>)</m:t>
                    </m:r>
                    <m:r>
                      <a:rPr lang="en-US" altLang="zh-CN" sz="1600" b="1" i="1">
                        <a:latin typeface="Cambria Math"/>
                        <a:ea typeface="Cambria Math"/>
                        <a:cs typeface="Times New Roman" panose="02020603050405020304" pitchFamily="18" charset="0"/>
                      </a:rPr>
                      <m:t>≠</m:t>
                    </m:r>
                    <m:sSub>
                      <m:sSubPr>
                        <m:ctrlPr>
                          <a:rPr lang="en-US" altLang="zh-CN" sz="1600" b="1" i="1">
                            <a:latin typeface="Cambria Math" panose="02040503050406030204" pitchFamily="18" charset="0"/>
                            <a:ea typeface="Cambria Math"/>
                            <a:cs typeface="Times New Roman" panose="02020603050405020304" pitchFamily="18" charset="0"/>
                          </a:rPr>
                        </m:ctrlPr>
                      </m:sSubPr>
                      <m:e>
                        <m:r>
                          <a:rPr lang="en-US" altLang="zh-CN" sz="1600" b="1" i="1">
                            <a:latin typeface="Cambria Math"/>
                            <a:ea typeface="Cambria Math"/>
                            <a:cs typeface="Times New Roman" panose="02020603050405020304" pitchFamily="18" charset="0"/>
                          </a:rPr>
                          <m:t>𝒚</m:t>
                        </m:r>
                      </m:e>
                      <m:sub>
                        <m:r>
                          <a:rPr lang="en-US" altLang="zh-CN" sz="1600" b="1" i="1">
                            <a:latin typeface="Cambria Math"/>
                            <a:ea typeface="Cambria Math"/>
                            <a:cs typeface="Times New Roman" panose="02020603050405020304" pitchFamily="18" charset="0"/>
                          </a:rPr>
                          <m:t>𝒊</m:t>
                        </m:r>
                      </m:sub>
                    </m:sSub>
                  </m:oMath>
                </a14:m>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；否则为</a:t>
                </a:r>
                <a:r>
                  <a:rPr lang="en-US" altLang="zh-CN" sz="1600" b="1" dirty="0">
                    <a:latin typeface="Times New Roman" panose="02020603050405020304" pitchFamily="18" charset="0"/>
                    <a:ea typeface="楷体" panose="02010609060101010101" pitchFamily="49" charset="-122"/>
                    <a:cs typeface="Times New Roman" panose="02020603050405020304" pitchFamily="18" charset="0"/>
                  </a:rPr>
                  <a:t>0</a:t>
                </a:r>
              </a:p>
              <a:p>
                <a:pPr marL="1371600" lvl="2" indent="-457200">
                  <a:lnSpc>
                    <a:spcPct val="200000"/>
                  </a:lnSpc>
                  <a:buFont typeface="+mj-lt"/>
                  <a:buAutoNum type="alphaLcParenR" startAt="3"/>
                </a:pP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计算弱分类器</a:t>
                </a:r>
                <a14:m>
                  <m:oMath xmlns:m="http://schemas.openxmlformats.org/officeDocument/2006/math">
                    <m:sSub>
                      <m:sSubPr>
                        <m:ctrlPr>
                          <a:rPr lang="en-US" altLang="zh-CN" sz="1600" b="1" i="1">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1600" b="1" i="1">
                            <a:latin typeface="Cambria Math"/>
                            <a:ea typeface="黑体" panose="02010609060101010101" pitchFamily="49" charset="-122"/>
                            <a:cs typeface="Times New Roman" panose="02020603050405020304" pitchFamily="18" charset="0"/>
                          </a:rPr>
                          <m:t>𝑮</m:t>
                        </m:r>
                      </m:e>
                      <m:sub>
                        <m:r>
                          <a:rPr lang="en-US" altLang="zh-CN" sz="1600" b="1" i="1">
                            <a:latin typeface="Cambria Math"/>
                            <a:ea typeface="黑体" panose="02010609060101010101" pitchFamily="49" charset="-122"/>
                            <a:cs typeface="Times New Roman" panose="02020603050405020304" pitchFamily="18" charset="0"/>
                          </a:rPr>
                          <m:t>𝒎</m:t>
                        </m:r>
                      </m:sub>
                    </m:sSub>
                    <m:d>
                      <m:dPr>
                        <m:ctrlPr>
                          <a:rPr lang="en-US" altLang="zh-CN" sz="1600" b="1" i="1">
                            <a:latin typeface="Cambria Math" panose="02040503050406030204" pitchFamily="18" charset="0"/>
                            <a:ea typeface="黑体" panose="02010609060101010101" pitchFamily="49" charset="-122"/>
                            <a:cs typeface="Times New Roman" panose="02020603050405020304" pitchFamily="18" charset="0"/>
                          </a:rPr>
                        </m:ctrlPr>
                      </m:dPr>
                      <m:e>
                        <m:r>
                          <a:rPr lang="en-US" altLang="zh-CN" sz="1600" b="1" i="1">
                            <a:latin typeface="Cambria Math"/>
                            <a:ea typeface="黑体" panose="02010609060101010101" pitchFamily="49" charset="-122"/>
                            <a:cs typeface="Times New Roman" panose="02020603050405020304" pitchFamily="18" charset="0"/>
                          </a:rPr>
                          <m:t>𝒙</m:t>
                        </m:r>
                      </m:e>
                    </m:d>
                  </m:oMath>
                </a14:m>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的权重 ： </a:t>
                </a:r>
                <a14:m>
                  <m:oMath xmlns:m="http://schemas.openxmlformats.org/officeDocument/2006/math">
                    <m:sSub>
                      <m:sSubPr>
                        <m:ctrlPr>
                          <a:rPr lang="en-US" altLang="zh-CN" sz="1600" b="1" i="1" smtClean="0">
                            <a:latin typeface="Cambria Math" panose="02040503050406030204" pitchFamily="18" charset="0"/>
                            <a:ea typeface="黑体" panose="02010609060101010101" pitchFamily="49" charset="-122"/>
                            <a:cs typeface="Times New Roman" panose="02020603050405020304" pitchFamily="18" charset="0"/>
                          </a:rPr>
                        </m:ctrlPr>
                      </m:sSubPr>
                      <m:e>
                        <m:r>
                          <a:rPr lang="zh-CN" altLang="en-US" sz="1600" b="1" i="1" smtClean="0">
                            <a:latin typeface="Cambria Math"/>
                            <a:ea typeface="黑体" panose="02010609060101010101" pitchFamily="49" charset="-122"/>
                            <a:cs typeface="Times New Roman" panose="02020603050405020304" pitchFamily="18" charset="0"/>
                          </a:rPr>
                          <m:t>𝜶</m:t>
                        </m:r>
                      </m:e>
                      <m:sub>
                        <m:r>
                          <a:rPr lang="en-US" altLang="zh-CN" sz="1600" b="1" i="1" smtClean="0">
                            <a:latin typeface="Cambria Math"/>
                            <a:ea typeface="黑体" panose="02010609060101010101" pitchFamily="49" charset="-122"/>
                            <a:cs typeface="Times New Roman" panose="02020603050405020304" pitchFamily="18" charset="0"/>
                          </a:rPr>
                          <m:t>𝒎</m:t>
                        </m:r>
                      </m:sub>
                    </m:sSub>
                    <m:r>
                      <a:rPr lang="en-US" altLang="zh-CN" sz="1600" b="1" i="1" smtClean="0">
                        <a:latin typeface="Cambria Math"/>
                        <a:ea typeface="黑体" panose="02010609060101010101" pitchFamily="49" charset="-122"/>
                        <a:cs typeface="Times New Roman" panose="02020603050405020304" pitchFamily="18" charset="0"/>
                      </a:rPr>
                      <m:t>=</m:t>
                    </m:r>
                    <m:f>
                      <m:fPr>
                        <m:ctrlPr>
                          <a:rPr lang="en-US" altLang="zh-CN" sz="1600" b="1" i="1" smtClean="0">
                            <a:latin typeface="Cambria Math" panose="02040503050406030204" pitchFamily="18" charset="0"/>
                            <a:ea typeface="黑体" panose="02010609060101010101" pitchFamily="49" charset="-122"/>
                            <a:cs typeface="Times New Roman" panose="02020603050405020304" pitchFamily="18" charset="0"/>
                          </a:rPr>
                        </m:ctrlPr>
                      </m:fPr>
                      <m:num>
                        <m:r>
                          <a:rPr lang="en-US" altLang="zh-CN" sz="1600" b="1" i="1" smtClean="0">
                            <a:latin typeface="Cambria Math"/>
                            <a:ea typeface="黑体" panose="02010609060101010101" pitchFamily="49" charset="-122"/>
                            <a:cs typeface="Times New Roman" panose="02020603050405020304" pitchFamily="18" charset="0"/>
                          </a:rPr>
                          <m:t>𝟏</m:t>
                        </m:r>
                      </m:num>
                      <m:den>
                        <m:r>
                          <a:rPr lang="en-US" altLang="zh-CN" sz="1600" b="1" i="1" smtClean="0">
                            <a:latin typeface="Cambria Math"/>
                            <a:ea typeface="黑体" panose="02010609060101010101" pitchFamily="49" charset="-122"/>
                            <a:cs typeface="Times New Roman" panose="02020603050405020304" pitchFamily="18" charset="0"/>
                          </a:rPr>
                          <m:t>𝟐</m:t>
                        </m:r>
                      </m:den>
                    </m:f>
                    <m:func>
                      <m:funcPr>
                        <m:ctrlPr>
                          <a:rPr lang="en-US" altLang="zh-CN" sz="1600" b="1" i="1" smtClean="0">
                            <a:latin typeface="Cambria Math" panose="02040503050406030204" pitchFamily="18" charset="0"/>
                            <a:ea typeface="黑体" panose="02010609060101010101" pitchFamily="49" charset="-122"/>
                            <a:cs typeface="Times New Roman" panose="02020603050405020304" pitchFamily="18" charset="0"/>
                          </a:rPr>
                        </m:ctrlPr>
                      </m:funcPr>
                      <m:fName>
                        <m:r>
                          <a:rPr lang="en-US" altLang="zh-CN" sz="1600" b="1" i="0" smtClean="0">
                            <a:latin typeface="Cambria Math"/>
                            <a:ea typeface="黑体" panose="02010609060101010101" pitchFamily="49" charset="-122"/>
                            <a:cs typeface="Times New Roman" panose="02020603050405020304" pitchFamily="18" charset="0"/>
                          </a:rPr>
                          <m:t>𝐥𝐧</m:t>
                        </m:r>
                      </m:fName>
                      <m:e>
                        <m:f>
                          <m:fPr>
                            <m:ctrlPr>
                              <a:rPr lang="en-US" altLang="zh-CN" sz="1600" b="1" i="1" smtClean="0">
                                <a:latin typeface="Cambria Math" panose="02040503050406030204" pitchFamily="18" charset="0"/>
                                <a:ea typeface="黑体" panose="02010609060101010101" pitchFamily="49" charset="-122"/>
                                <a:cs typeface="Times New Roman" panose="02020603050405020304" pitchFamily="18" charset="0"/>
                              </a:rPr>
                            </m:ctrlPr>
                          </m:fPr>
                          <m:num>
                            <m:r>
                              <a:rPr lang="en-US" altLang="zh-CN" sz="1600" b="1" i="1" smtClean="0">
                                <a:latin typeface="Cambria Math"/>
                                <a:ea typeface="黑体" panose="02010609060101010101" pitchFamily="49" charset="-122"/>
                                <a:cs typeface="Times New Roman" panose="02020603050405020304" pitchFamily="18" charset="0"/>
                              </a:rPr>
                              <m:t>𝟏</m:t>
                            </m:r>
                            <m:r>
                              <a:rPr lang="en-US" altLang="zh-CN" sz="1600" b="1" i="1" smtClean="0">
                                <a:latin typeface="Cambria Math"/>
                                <a:ea typeface="黑体" panose="02010609060101010101" pitchFamily="49" charset="-122"/>
                                <a:cs typeface="Times New Roman" panose="02020603050405020304" pitchFamily="18" charset="0"/>
                              </a:rPr>
                              <m:t>−</m:t>
                            </m:r>
                            <m:sSub>
                              <m:sSubPr>
                                <m:ctrlPr>
                                  <a:rPr lang="en-US" altLang="zh-CN" sz="1600" b="1" i="1" smtClean="0">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1600" b="1" i="1" smtClean="0">
                                    <a:latin typeface="Cambria Math"/>
                                    <a:ea typeface="黑体" panose="02010609060101010101" pitchFamily="49" charset="-122"/>
                                    <a:cs typeface="Times New Roman" panose="02020603050405020304" pitchFamily="18" charset="0"/>
                                  </a:rPr>
                                  <m:t>𝒆𝒓𝒓</m:t>
                                </m:r>
                              </m:e>
                              <m:sub>
                                <m:r>
                                  <a:rPr lang="en-US" altLang="zh-CN" sz="1600" b="1" i="1" smtClean="0">
                                    <a:latin typeface="Cambria Math"/>
                                    <a:ea typeface="黑体" panose="02010609060101010101" pitchFamily="49" charset="-122"/>
                                    <a:cs typeface="Times New Roman" panose="02020603050405020304" pitchFamily="18" charset="0"/>
                                  </a:rPr>
                                  <m:t>𝒎</m:t>
                                </m:r>
                              </m:sub>
                            </m:sSub>
                          </m:num>
                          <m:den>
                            <m:sSub>
                              <m:sSubPr>
                                <m:ctrlPr>
                                  <a:rPr lang="en-US" altLang="zh-CN" sz="1600" b="1" i="1" smtClean="0">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1600" b="1" i="1" smtClean="0">
                                    <a:latin typeface="Cambria Math"/>
                                    <a:ea typeface="黑体" panose="02010609060101010101" pitchFamily="49" charset="-122"/>
                                    <a:cs typeface="Times New Roman" panose="02020603050405020304" pitchFamily="18" charset="0"/>
                                  </a:rPr>
                                  <m:t>𝒆𝒓𝒓</m:t>
                                </m:r>
                              </m:e>
                              <m:sub>
                                <m:r>
                                  <a:rPr lang="en-US" altLang="zh-CN" sz="1600" b="1" i="1" smtClean="0">
                                    <a:latin typeface="Cambria Math"/>
                                    <a:ea typeface="黑体" panose="02010609060101010101" pitchFamily="49" charset="-122"/>
                                    <a:cs typeface="Times New Roman" panose="02020603050405020304" pitchFamily="18" charset="0"/>
                                  </a:rPr>
                                  <m:t>𝒎</m:t>
                                </m:r>
                              </m:sub>
                            </m:sSub>
                          </m:den>
                        </m:f>
                      </m:e>
                    </m:func>
                  </m:oMath>
                </a14:m>
                <a:endParaRPr lang="en-US" altLang="zh-CN" sz="1600" b="1" dirty="0">
                  <a:latin typeface="Times New Roman" panose="02020603050405020304" pitchFamily="18" charset="0"/>
                  <a:ea typeface="楷体" panose="02010609060101010101" pitchFamily="49" charset="-122"/>
                  <a:cs typeface="Times New Roman" panose="02020603050405020304" pitchFamily="18" charset="0"/>
                </a:endParaRPr>
              </a:p>
              <a:p>
                <a:pPr marL="1371600" lvl="2" indent="-457200">
                  <a:lnSpc>
                    <a:spcPct val="200000"/>
                  </a:lnSpc>
                  <a:buFont typeface="+mj-lt"/>
                  <a:buAutoNum type="alphaLcParenR" startAt="3"/>
                </a:pP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更新训练样本数据的分布权重：</a:t>
                </a:r>
                <a:r>
                  <a:rPr lang="en-US" altLang="zh-CN" sz="1600" b="1" dirty="0">
                    <a:latin typeface="Times New Roman" panose="02020603050405020304" pitchFamily="18" charset="0"/>
                    <a:ea typeface="楷体" panose="02010609060101010101" pitchFamily="49" charset="-122"/>
                    <a:cs typeface="Times New Roman" panose="02020603050405020304" pitchFamily="18" charset="0"/>
                  </a:rPr>
                  <a:t> </a:t>
                </a:r>
                <a14:m>
                  <m:oMath xmlns:m="http://schemas.openxmlformats.org/officeDocument/2006/math">
                    <m:sSub>
                      <m:sSubPr>
                        <m:ctrlPr>
                          <a:rPr lang="en-US" altLang="zh-CN" sz="1600" b="1" i="1">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1600" b="1" i="1">
                            <a:latin typeface="Cambria Math"/>
                            <a:ea typeface="黑体" panose="02010609060101010101" pitchFamily="49" charset="-122"/>
                            <a:cs typeface="Times New Roman" panose="02020603050405020304" pitchFamily="18" charset="0"/>
                          </a:rPr>
                          <m:t>𝑫</m:t>
                        </m:r>
                      </m:e>
                      <m:sub>
                        <m:r>
                          <a:rPr lang="en-US" altLang="zh-CN" sz="1600" b="1" i="1" smtClean="0">
                            <a:latin typeface="Cambria Math"/>
                            <a:ea typeface="黑体" panose="02010609060101010101" pitchFamily="49" charset="-122"/>
                            <a:cs typeface="Times New Roman" panose="02020603050405020304" pitchFamily="18" charset="0"/>
                          </a:rPr>
                          <m:t>𝒎</m:t>
                        </m:r>
                        <m:r>
                          <a:rPr lang="en-US" altLang="zh-CN" sz="1600" b="1" i="1" smtClean="0">
                            <a:latin typeface="Cambria Math"/>
                            <a:ea typeface="黑体" panose="02010609060101010101" pitchFamily="49" charset="-122"/>
                            <a:cs typeface="Times New Roman" panose="02020603050405020304" pitchFamily="18" charset="0"/>
                          </a:rPr>
                          <m:t>+</m:t>
                        </m:r>
                        <m:r>
                          <a:rPr lang="en-US" altLang="zh-CN" sz="1600" b="1" i="1" smtClean="0">
                            <a:latin typeface="Cambria Math"/>
                            <a:ea typeface="黑体" panose="02010609060101010101" pitchFamily="49" charset="-122"/>
                            <a:cs typeface="Times New Roman" panose="02020603050405020304" pitchFamily="18" charset="0"/>
                          </a:rPr>
                          <m:t>𝟏</m:t>
                        </m:r>
                      </m:sub>
                    </m:sSub>
                    <m:r>
                      <a:rPr lang="en-US" altLang="zh-CN" sz="1600" b="1" i="1">
                        <a:latin typeface="Cambria Math"/>
                        <a:ea typeface="黑体" panose="02010609060101010101" pitchFamily="49" charset="-122"/>
                        <a:cs typeface="Times New Roman" panose="02020603050405020304" pitchFamily="18" charset="0"/>
                      </a:rPr>
                      <m:t>=</m:t>
                    </m:r>
                  </m:oMath>
                </a14:m>
                <a:r>
                  <a:rPr lang="en-US" altLang="zh-CN" sz="1600" b="1" dirty="0">
                    <a:latin typeface="Times New Roman" panose="02020603050405020304" pitchFamily="18" charset="0"/>
                    <a:ea typeface="楷体" panose="02010609060101010101" pitchFamily="49" charset="-122"/>
                    <a:cs typeface="Times New Roman" panose="02020603050405020304" pitchFamily="18" charset="0"/>
                  </a:rPr>
                  <a:t> </a:t>
                </a:r>
                <a14:m>
                  <m:oMath xmlns:m="http://schemas.openxmlformats.org/officeDocument/2006/math">
                    <m:sSub>
                      <m:sSubPr>
                        <m:ctrlPr>
                          <a:rPr lang="en-US" altLang="zh-CN" sz="1600" b="1" i="1">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1600" b="1" i="1">
                            <a:latin typeface="Cambria Math"/>
                            <a:ea typeface="黑体" panose="02010609060101010101" pitchFamily="49" charset="-122"/>
                            <a:cs typeface="Times New Roman" panose="02020603050405020304" pitchFamily="18" charset="0"/>
                          </a:rPr>
                          <m:t>𝒘</m:t>
                        </m:r>
                      </m:e>
                      <m:sub>
                        <m:r>
                          <a:rPr lang="en-US" altLang="zh-CN" sz="1600" b="1" i="1">
                            <a:latin typeface="Cambria Math"/>
                            <a:ea typeface="黑体" panose="02010609060101010101" pitchFamily="49" charset="-122"/>
                            <a:cs typeface="Times New Roman" panose="02020603050405020304" pitchFamily="18" charset="0"/>
                          </a:rPr>
                          <m:t>𝒎</m:t>
                        </m:r>
                        <m:r>
                          <a:rPr lang="en-US" altLang="zh-CN" sz="1600" b="1" i="1">
                            <a:latin typeface="Cambria Math"/>
                            <a:ea typeface="黑体" panose="02010609060101010101" pitchFamily="49" charset="-122"/>
                            <a:cs typeface="Times New Roman" panose="02020603050405020304" pitchFamily="18" charset="0"/>
                          </a:rPr>
                          <m:t>+</m:t>
                        </m:r>
                        <m:r>
                          <a:rPr lang="en-US" altLang="zh-CN" sz="1600" b="1" i="1">
                            <a:latin typeface="Cambria Math"/>
                            <a:ea typeface="黑体" panose="02010609060101010101" pitchFamily="49" charset="-122"/>
                            <a:cs typeface="Times New Roman" panose="02020603050405020304" pitchFamily="18" charset="0"/>
                          </a:rPr>
                          <m:t>𝟏</m:t>
                        </m:r>
                        <m:r>
                          <a:rPr lang="en-US" altLang="zh-CN" sz="1600" b="1" i="1">
                            <a:latin typeface="Cambria Math"/>
                            <a:ea typeface="黑体" panose="02010609060101010101" pitchFamily="49" charset="-122"/>
                            <a:cs typeface="Times New Roman" panose="02020603050405020304" pitchFamily="18" charset="0"/>
                          </a:rPr>
                          <m:t>,</m:t>
                        </m:r>
                        <m:r>
                          <a:rPr lang="en-US" altLang="zh-CN" sz="1600" b="1" i="1">
                            <a:latin typeface="Cambria Math"/>
                            <a:ea typeface="黑体" panose="02010609060101010101" pitchFamily="49" charset="-122"/>
                            <a:cs typeface="Times New Roman" panose="02020603050405020304" pitchFamily="18" charset="0"/>
                          </a:rPr>
                          <m:t>𝒊</m:t>
                        </m:r>
                      </m:sub>
                    </m:sSub>
                    <m:r>
                      <a:rPr lang="en-US" altLang="zh-CN" sz="1600" b="1" i="1" smtClean="0">
                        <a:latin typeface="Cambria Math"/>
                        <a:ea typeface="黑体" panose="02010609060101010101" pitchFamily="49" charset="-122"/>
                        <a:cs typeface="Times New Roman" panose="02020603050405020304" pitchFamily="18" charset="0"/>
                      </a:rPr>
                      <m:t>=</m:t>
                    </m:r>
                    <m:f>
                      <m:fPr>
                        <m:ctrlPr>
                          <a:rPr lang="en-US" altLang="zh-CN" sz="1600" b="1" i="1" smtClean="0">
                            <a:latin typeface="Cambria Math" panose="02040503050406030204" pitchFamily="18" charset="0"/>
                            <a:ea typeface="黑体" panose="02010609060101010101" pitchFamily="49" charset="-122"/>
                            <a:cs typeface="Times New Roman" panose="02020603050405020304" pitchFamily="18" charset="0"/>
                          </a:rPr>
                        </m:ctrlPr>
                      </m:fPr>
                      <m:num>
                        <m:sSub>
                          <m:sSubPr>
                            <m:ctrlPr>
                              <a:rPr lang="en-US" altLang="zh-CN" sz="1600" b="1" i="1" smtClean="0">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1600" b="1" i="1" smtClean="0">
                                <a:latin typeface="Cambria Math"/>
                                <a:ea typeface="黑体" panose="02010609060101010101" pitchFamily="49" charset="-122"/>
                                <a:cs typeface="Times New Roman" panose="02020603050405020304" pitchFamily="18" charset="0"/>
                              </a:rPr>
                              <m:t>𝒘</m:t>
                            </m:r>
                          </m:e>
                          <m:sub>
                            <m:r>
                              <a:rPr lang="en-US" altLang="zh-CN" sz="1600" b="1" i="1" smtClean="0">
                                <a:latin typeface="Cambria Math"/>
                                <a:ea typeface="黑体" panose="02010609060101010101" pitchFamily="49" charset="-122"/>
                                <a:cs typeface="Times New Roman" panose="02020603050405020304" pitchFamily="18" charset="0"/>
                              </a:rPr>
                              <m:t>𝒎</m:t>
                            </m:r>
                            <m:r>
                              <a:rPr lang="en-US" altLang="zh-CN" sz="1600" b="1" i="1" smtClean="0">
                                <a:latin typeface="Cambria Math"/>
                                <a:ea typeface="黑体" panose="02010609060101010101" pitchFamily="49" charset="-122"/>
                                <a:cs typeface="Times New Roman" panose="02020603050405020304" pitchFamily="18" charset="0"/>
                              </a:rPr>
                              <m:t>,</m:t>
                            </m:r>
                            <m:r>
                              <a:rPr lang="en-US" altLang="zh-CN" sz="1600" b="1" i="1" smtClean="0">
                                <a:latin typeface="Cambria Math"/>
                                <a:ea typeface="黑体" panose="02010609060101010101" pitchFamily="49" charset="-122"/>
                                <a:cs typeface="Times New Roman" panose="02020603050405020304" pitchFamily="18" charset="0"/>
                              </a:rPr>
                              <m:t>𝒊</m:t>
                            </m:r>
                          </m:sub>
                        </m:sSub>
                      </m:num>
                      <m:den>
                        <m:sSub>
                          <m:sSubPr>
                            <m:ctrlPr>
                              <a:rPr lang="en-US" altLang="zh-CN" sz="1600" b="1" i="1" smtClean="0">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1600" b="1" i="1" smtClean="0">
                                <a:latin typeface="Cambria Math"/>
                                <a:ea typeface="黑体" panose="02010609060101010101" pitchFamily="49" charset="-122"/>
                                <a:cs typeface="Times New Roman" panose="02020603050405020304" pitchFamily="18" charset="0"/>
                              </a:rPr>
                              <m:t>𝒁</m:t>
                            </m:r>
                          </m:e>
                          <m:sub>
                            <m:r>
                              <a:rPr lang="en-US" altLang="zh-CN" sz="1600" b="1" i="1" smtClean="0">
                                <a:latin typeface="Cambria Math"/>
                                <a:ea typeface="黑体" panose="02010609060101010101" pitchFamily="49" charset="-122"/>
                                <a:cs typeface="Times New Roman" panose="02020603050405020304" pitchFamily="18" charset="0"/>
                              </a:rPr>
                              <m:t>𝒎</m:t>
                            </m:r>
                          </m:sub>
                        </m:sSub>
                      </m:den>
                    </m:f>
                    <m:sSup>
                      <m:sSupPr>
                        <m:ctrlPr>
                          <a:rPr lang="en-US" altLang="zh-CN" sz="1600" b="1" i="1" smtClean="0">
                            <a:latin typeface="Cambria Math" panose="02040503050406030204" pitchFamily="18" charset="0"/>
                            <a:ea typeface="黑体" panose="02010609060101010101" pitchFamily="49" charset="-122"/>
                            <a:cs typeface="Times New Roman" panose="02020603050405020304" pitchFamily="18" charset="0"/>
                          </a:rPr>
                        </m:ctrlPr>
                      </m:sSupPr>
                      <m:e>
                        <m:r>
                          <a:rPr lang="en-US" altLang="zh-CN" sz="1600" b="1" i="1" smtClean="0">
                            <a:latin typeface="Cambria Math"/>
                            <a:ea typeface="黑体" panose="02010609060101010101" pitchFamily="49" charset="-122"/>
                            <a:cs typeface="Times New Roman" panose="02020603050405020304" pitchFamily="18" charset="0"/>
                          </a:rPr>
                          <m:t>𝒆</m:t>
                        </m:r>
                      </m:e>
                      <m:sup>
                        <m:r>
                          <a:rPr lang="en-US" altLang="zh-CN" sz="1600" b="1" i="1" smtClean="0">
                            <a:latin typeface="Cambria Math"/>
                            <a:ea typeface="黑体" panose="02010609060101010101" pitchFamily="49" charset="-122"/>
                            <a:cs typeface="Times New Roman" panose="02020603050405020304" pitchFamily="18" charset="0"/>
                          </a:rPr>
                          <m:t>−</m:t>
                        </m:r>
                        <m:sSub>
                          <m:sSubPr>
                            <m:ctrlPr>
                              <a:rPr lang="en-US" altLang="zh-CN" sz="1600" b="1" i="1" smtClean="0">
                                <a:latin typeface="Cambria Math" panose="02040503050406030204" pitchFamily="18" charset="0"/>
                                <a:ea typeface="黑体" panose="02010609060101010101" pitchFamily="49" charset="-122"/>
                                <a:cs typeface="Times New Roman" panose="02020603050405020304" pitchFamily="18" charset="0"/>
                              </a:rPr>
                            </m:ctrlPr>
                          </m:sSubPr>
                          <m:e>
                            <m:r>
                              <a:rPr lang="zh-CN" altLang="en-US" sz="1600" b="1" i="1" smtClean="0">
                                <a:latin typeface="Cambria Math"/>
                                <a:ea typeface="黑体" panose="02010609060101010101" pitchFamily="49" charset="-122"/>
                                <a:cs typeface="Times New Roman" panose="02020603050405020304" pitchFamily="18" charset="0"/>
                              </a:rPr>
                              <m:t>𝜶</m:t>
                            </m:r>
                          </m:e>
                          <m:sub>
                            <m:r>
                              <a:rPr lang="en-US" altLang="zh-CN" sz="1600" b="1" i="1" smtClean="0">
                                <a:latin typeface="Cambria Math"/>
                                <a:ea typeface="黑体" panose="02010609060101010101" pitchFamily="49" charset="-122"/>
                                <a:cs typeface="Times New Roman" panose="02020603050405020304" pitchFamily="18" charset="0"/>
                              </a:rPr>
                              <m:t>𝒎</m:t>
                            </m:r>
                          </m:sub>
                        </m:sSub>
                        <m:sSub>
                          <m:sSubPr>
                            <m:ctrlPr>
                              <a:rPr lang="en-US" altLang="zh-CN" sz="1600" b="1" i="1" smtClean="0">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1600" b="1" i="1" smtClean="0">
                                <a:latin typeface="Cambria Math"/>
                                <a:ea typeface="黑体" panose="02010609060101010101" pitchFamily="49" charset="-122"/>
                                <a:cs typeface="Times New Roman" panose="02020603050405020304" pitchFamily="18" charset="0"/>
                              </a:rPr>
                              <m:t>𝒚</m:t>
                            </m:r>
                          </m:e>
                          <m:sub>
                            <m:r>
                              <a:rPr lang="en-US" altLang="zh-CN" sz="1600" b="1" i="1" smtClean="0">
                                <a:latin typeface="Cambria Math"/>
                                <a:ea typeface="黑体" panose="02010609060101010101" pitchFamily="49" charset="-122"/>
                                <a:cs typeface="Times New Roman" panose="02020603050405020304" pitchFamily="18" charset="0"/>
                              </a:rPr>
                              <m:t>𝒊</m:t>
                            </m:r>
                          </m:sub>
                        </m:sSub>
                        <m:sSub>
                          <m:sSubPr>
                            <m:ctrlPr>
                              <a:rPr lang="en-US" altLang="zh-CN" sz="1600" b="1" i="1" smtClean="0">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1600" b="1" i="1" smtClean="0">
                                <a:latin typeface="Cambria Math"/>
                                <a:ea typeface="黑体" panose="02010609060101010101" pitchFamily="49" charset="-122"/>
                                <a:cs typeface="Times New Roman" panose="02020603050405020304" pitchFamily="18" charset="0"/>
                              </a:rPr>
                              <m:t>𝑮</m:t>
                            </m:r>
                          </m:e>
                          <m:sub>
                            <m:r>
                              <a:rPr lang="en-US" altLang="zh-CN" sz="1600" b="1" i="1" smtClean="0">
                                <a:latin typeface="Cambria Math"/>
                                <a:ea typeface="黑体" panose="02010609060101010101" pitchFamily="49" charset="-122"/>
                                <a:cs typeface="Times New Roman" panose="02020603050405020304" pitchFamily="18" charset="0"/>
                              </a:rPr>
                              <m:t>𝒎</m:t>
                            </m:r>
                          </m:sub>
                        </m:sSub>
                        <m:r>
                          <a:rPr lang="en-US" altLang="zh-CN" sz="1600" b="1" i="1" smtClean="0">
                            <a:latin typeface="Cambria Math"/>
                            <a:ea typeface="黑体" panose="02010609060101010101" pitchFamily="49" charset="-122"/>
                            <a:cs typeface="Times New Roman" panose="02020603050405020304" pitchFamily="18" charset="0"/>
                          </a:rPr>
                          <m:t>(</m:t>
                        </m:r>
                        <m:sSub>
                          <m:sSubPr>
                            <m:ctrlPr>
                              <a:rPr lang="en-US" altLang="zh-CN" sz="1600" b="1" i="1" smtClean="0">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1600" b="1" i="1" smtClean="0">
                                <a:latin typeface="Cambria Math"/>
                                <a:ea typeface="黑体" panose="02010609060101010101" pitchFamily="49" charset="-122"/>
                                <a:cs typeface="Times New Roman" panose="02020603050405020304" pitchFamily="18" charset="0"/>
                              </a:rPr>
                              <m:t>𝒙</m:t>
                            </m:r>
                          </m:e>
                          <m:sub>
                            <m:r>
                              <a:rPr lang="en-US" altLang="zh-CN" sz="1600" b="1" i="1" smtClean="0">
                                <a:latin typeface="Cambria Math"/>
                                <a:ea typeface="黑体" panose="02010609060101010101" pitchFamily="49" charset="-122"/>
                                <a:cs typeface="Times New Roman" panose="02020603050405020304" pitchFamily="18" charset="0"/>
                              </a:rPr>
                              <m:t>𝒊</m:t>
                            </m:r>
                          </m:sub>
                        </m:sSub>
                        <m:r>
                          <a:rPr lang="en-US" altLang="zh-CN" sz="1600" b="1" i="1" smtClean="0">
                            <a:latin typeface="Cambria Math"/>
                            <a:ea typeface="黑体" panose="02010609060101010101" pitchFamily="49" charset="-122"/>
                            <a:cs typeface="Times New Roman" panose="02020603050405020304" pitchFamily="18" charset="0"/>
                          </a:rPr>
                          <m:t>)</m:t>
                        </m:r>
                      </m:sup>
                    </m:sSup>
                  </m:oMath>
                </a14:m>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，其中</a:t>
                </a:r>
                <a14:m>
                  <m:oMath xmlns:m="http://schemas.openxmlformats.org/officeDocument/2006/math">
                    <m:sSub>
                      <m:sSubPr>
                        <m:ctrlPr>
                          <a:rPr lang="en-US" altLang="zh-CN" sz="1600" b="1" i="1" dirty="0" smtClean="0">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1600" b="1" i="1" dirty="0" smtClean="0">
                            <a:latin typeface="Cambria Math"/>
                            <a:ea typeface="黑体" panose="02010609060101010101" pitchFamily="49" charset="-122"/>
                            <a:cs typeface="Times New Roman" panose="02020603050405020304" pitchFamily="18" charset="0"/>
                          </a:rPr>
                          <m:t>𝒁</m:t>
                        </m:r>
                      </m:e>
                      <m:sub>
                        <m:r>
                          <a:rPr lang="en-US" altLang="zh-CN" sz="1600" b="1" i="1" dirty="0" smtClean="0">
                            <a:latin typeface="Cambria Math"/>
                            <a:ea typeface="黑体" panose="02010609060101010101" pitchFamily="49" charset="-122"/>
                            <a:cs typeface="Times New Roman" panose="02020603050405020304" pitchFamily="18" charset="0"/>
                          </a:rPr>
                          <m:t>𝒎</m:t>
                        </m:r>
                      </m:sub>
                    </m:sSub>
                  </m:oMath>
                </a14:m>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是归一化因子以使得</a:t>
                </a:r>
                <a14:m>
                  <m:oMath xmlns:m="http://schemas.openxmlformats.org/officeDocument/2006/math">
                    <m:sSub>
                      <m:sSubPr>
                        <m:ctrlPr>
                          <a:rPr lang="en-US" altLang="zh-CN" sz="1600" b="1" i="1">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1600" b="1" i="1">
                            <a:latin typeface="Cambria Math"/>
                            <a:ea typeface="黑体" panose="02010609060101010101" pitchFamily="49" charset="-122"/>
                            <a:cs typeface="Times New Roman" panose="02020603050405020304" pitchFamily="18" charset="0"/>
                          </a:rPr>
                          <m:t>𝑫</m:t>
                        </m:r>
                      </m:e>
                      <m:sub>
                        <m:r>
                          <a:rPr lang="en-US" altLang="zh-CN" sz="1600" b="1" i="1">
                            <a:latin typeface="Cambria Math"/>
                            <a:ea typeface="黑体" panose="02010609060101010101" pitchFamily="49" charset="-122"/>
                            <a:cs typeface="Times New Roman" panose="02020603050405020304" pitchFamily="18" charset="0"/>
                          </a:rPr>
                          <m:t>𝒎</m:t>
                        </m:r>
                        <m:r>
                          <a:rPr lang="en-US" altLang="zh-CN" sz="1600" b="1" i="1">
                            <a:latin typeface="Cambria Math"/>
                            <a:ea typeface="黑体" panose="02010609060101010101" pitchFamily="49" charset="-122"/>
                            <a:cs typeface="Times New Roman" panose="02020603050405020304" pitchFamily="18" charset="0"/>
                          </a:rPr>
                          <m:t>+</m:t>
                        </m:r>
                        <m:r>
                          <a:rPr lang="en-US" altLang="zh-CN" sz="1600" b="1" i="1">
                            <a:latin typeface="Cambria Math"/>
                            <a:ea typeface="黑体" panose="02010609060101010101" pitchFamily="49" charset="-122"/>
                            <a:cs typeface="Times New Roman" panose="02020603050405020304" pitchFamily="18" charset="0"/>
                          </a:rPr>
                          <m:t>𝟏</m:t>
                        </m:r>
                      </m:sub>
                    </m:sSub>
                  </m:oMath>
                </a14:m>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为概率分布， </a:t>
                </a:r>
                <a14:m>
                  <m:oMath xmlns:m="http://schemas.openxmlformats.org/officeDocument/2006/math">
                    <m:sSub>
                      <m:sSubPr>
                        <m:ctrlPr>
                          <a:rPr lang="en-US" altLang="zh-CN" sz="1600" b="1" i="1" dirty="0" smtClean="0">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1600" b="1" i="1" dirty="0" smtClean="0">
                            <a:latin typeface="Cambria Math"/>
                            <a:ea typeface="黑体" panose="02010609060101010101" pitchFamily="49" charset="-122"/>
                            <a:cs typeface="Times New Roman" panose="02020603050405020304" pitchFamily="18" charset="0"/>
                          </a:rPr>
                          <m:t>𝒁</m:t>
                        </m:r>
                      </m:e>
                      <m:sub>
                        <m:r>
                          <a:rPr lang="en-US" altLang="zh-CN" sz="1600" b="1" i="1" dirty="0" smtClean="0">
                            <a:latin typeface="Cambria Math"/>
                            <a:ea typeface="黑体" panose="02010609060101010101" pitchFamily="49" charset="-122"/>
                            <a:cs typeface="Times New Roman" panose="02020603050405020304" pitchFamily="18" charset="0"/>
                          </a:rPr>
                          <m:t>𝒎</m:t>
                        </m:r>
                      </m:sub>
                    </m:sSub>
                    <m:r>
                      <a:rPr lang="en-US" altLang="zh-CN" sz="1600" b="1" i="1" dirty="0" smtClean="0">
                        <a:latin typeface="Cambria Math"/>
                        <a:ea typeface="黑体" panose="02010609060101010101" pitchFamily="49" charset="-122"/>
                        <a:cs typeface="Times New Roman" panose="02020603050405020304" pitchFamily="18" charset="0"/>
                      </a:rPr>
                      <m:t>=</m:t>
                    </m:r>
                    <m:nary>
                      <m:naryPr>
                        <m:chr m:val="∑"/>
                        <m:ctrlPr>
                          <a:rPr lang="en-US" altLang="zh-CN" sz="1600" b="1" i="1" dirty="0">
                            <a:latin typeface="Cambria Math" panose="02040503050406030204" pitchFamily="18" charset="0"/>
                            <a:ea typeface="黑体" panose="02010609060101010101" pitchFamily="49" charset="-122"/>
                            <a:cs typeface="Times New Roman" panose="02020603050405020304" pitchFamily="18" charset="0"/>
                          </a:rPr>
                        </m:ctrlPr>
                      </m:naryPr>
                      <m:sub>
                        <m:r>
                          <m:rPr>
                            <m:brk m:alnAt="23"/>
                          </m:rPr>
                          <a:rPr lang="en-US" altLang="zh-CN" sz="1600" b="1" i="1" dirty="0">
                            <a:latin typeface="Cambria Math"/>
                            <a:ea typeface="黑体" panose="02010609060101010101" pitchFamily="49" charset="-122"/>
                            <a:cs typeface="Times New Roman" panose="02020603050405020304" pitchFamily="18" charset="0"/>
                          </a:rPr>
                          <m:t>𝒊</m:t>
                        </m:r>
                        <m:r>
                          <a:rPr lang="en-US" altLang="zh-CN" sz="1600" b="1" i="1" dirty="0">
                            <a:latin typeface="Cambria Math"/>
                            <a:ea typeface="黑体" panose="02010609060101010101" pitchFamily="49" charset="-122"/>
                            <a:cs typeface="Times New Roman" panose="02020603050405020304" pitchFamily="18" charset="0"/>
                          </a:rPr>
                          <m:t>=</m:t>
                        </m:r>
                        <m:r>
                          <a:rPr lang="en-US" altLang="zh-CN" sz="1600" b="1" i="1" dirty="0">
                            <a:latin typeface="Cambria Math"/>
                            <a:ea typeface="黑体" panose="02010609060101010101" pitchFamily="49" charset="-122"/>
                            <a:cs typeface="Times New Roman" panose="02020603050405020304" pitchFamily="18" charset="0"/>
                          </a:rPr>
                          <m:t>𝟏</m:t>
                        </m:r>
                      </m:sub>
                      <m:sup>
                        <m:r>
                          <a:rPr lang="en-US" altLang="zh-CN" sz="1600" b="1" i="1" dirty="0">
                            <a:latin typeface="Cambria Math"/>
                            <a:ea typeface="黑体" panose="02010609060101010101" pitchFamily="49" charset="-122"/>
                            <a:cs typeface="Times New Roman" panose="02020603050405020304" pitchFamily="18" charset="0"/>
                          </a:rPr>
                          <m:t>𝑵</m:t>
                        </m:r>
                      </m:sup>
                      <m:e>
                        <m:sSub>
                          <m:sSubPr>
                            <m:ctrlPr>
                              <a:rPr lang="en-US" altLang="zh-CN" sz="1600" b="1" i="1" dirty="0">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1600" b="1" i="1" dirty="0">
                                <a:latin typeface="Cambria Math"/>
                                <a:ea typeface="黑体" panose="02010609060101010101" pitchFamily="49" charset="-122"/>
                                <a:cs typeface="Times New Roman" panose="02020603050405020304" pitchFamily="18" charset="0"/>
                              </a:rPr>
                              <m:t>𝒘</m:t>
                            </m:r>
                          </m:e>
                          <m:sub>
                            <m:r>
                              <a:rPr lang="en-US" altLang="zh-CN" sz="1600" b="1" i="1" dirty="0">
                                <a:latin typeface="Cambria Math"/>
                                <a:ea typeface="黑体" panose="02010609060101010101" pitchFamily="49" charset="-122"/>
                                <a:cs typeface="Times New Roman" panose="02020603050405020304" pitchFamily="18" charset="0"/>
                              </a:rPr>
                              <m:t>𝒎</m:t>
                            </m:r>
                            <m:r>
                              <a:rPr lang="en-US" altLang="zh-CN" sz="1600" b="1" i="1" dirty="0">
                                <a:latin typeface="Cambria Math"/>
                                <a:ea typeface="黑体" panose="02010609060101010101" pitchFamily="49" charset="-122"/>
                                <a:cs typeface="Times New Roman" panose="02020603050405020304" pitchFamily="18" charset="0"/>
                              </a:rPr>
                              <m:t>,</m:t>
                            </m:r>
                            <m:r>
                              <a:rPr lang="en-US" altLang="zh-CN" sz="1600" b="1" i="1" dirty="0">
                                <a:latin typeface="Cambria Math"/>
                                <a:ea typeface="黑体" panose="02010609060101010101" pitchFamily="49" charset="-122"/>
                                <a:cs typeface="Times New Roman" panose="02020603050405020304" pitchFamily="18" charset="0"/>
                              </a:rPr>
                              <m:t>𝒊</m:t>
                            </m:r>
                          </m:sub>
                        </m:sSub>
                      </m:e>
                    </m:nary>
                    <m:sSup>
                      <m:sSupPr>
                        <m:ctrlPr>
                          <a:rPr lang="en-US" altLang="zh-CN" sz="1600" b="1" i="1">
                            <a:latin typeface="Cambria Math" panose="02040503050406030204" pitchFamily="18" charset="0"/>
                            <a:ea typeface="黑体" panose="02010609060101010101" pitchFamily="49" charset="-122"/>
                            <a:cs typeface="Times New Roman" panose="02020603050405020304" pitchFamily="18" charset="0"/>
                          </a:rPr>
                        </m:ctrlPr>
                      </m:sSupPr>
                      <m:e>
                        <m:r>
                          <a:rPr lang="en-US" altLang="zh-CN" sz="1600" b="1" i="1">
                            <a:latin typeface="Cambria Math"/>
                            <a:ea typeface="黑体" panose="02010609060101010101" pitchFamily="49" charset="-122"/>
                            <a:cs typeface="Times New Roman" panose="02020603050405020304" pitchFamily="18" charset="0"/>
                          </a:rPr>
                          <m:t>𝒆</m:t>
                        </m:r>
                      </m:e>
                      <m:sup>
                        <m:r>
                          <a:rPr lang="en-US" altLang="zh-CN" sz="1600" b="1" i="1">
                            <a:latin typeface="Cambria Math"/>
                            <a:ea typeface="黑体" panose="02010609060101010101" pitchFamily="49" charset="-122"/>
                            <a:cs typeface="Times New Roman" panose="02020603050405020304" pitchFamily="18" charset="0"/>
                          </a:rPr>
                          <m:t>−</m:t>
                        </m:r>
                        <m:sSub>
                          <m:sSubPr>
                            <m:ctrlPr>
                              <a:rPr lang="en-US" altLang="zh-CN" sz="1600" b="1" i="1">
                                <a:latin typeface="Cambria Math" panose="02040503050406030204" pitchFamily="18" charset="0"/>
                                <a:ea typeface="黑体" panose="02010609060101010101" pitchFamily="49" charset="-122"/>
                                <a:cs typeface="Times New Roman" panose="02020603050405020304" pitchFamily="18" charset="0"/>
                              </a:rPr>
                            </m:ctrlPr>
                          </m:sSubPr>
                          <m:e>
                            <m:r>
                              <a:rPr lang="zh-CN" altLang="en-US" sz="1600" b="1" i="1">
                                <a:latin typeface="Cambria Math"/>
                                <a:ea typeface="黑体" panose="02010609060101010101" pitchFamily="49" charset="-122"/>
                                <a:cs typeface="Times New Roman" panose="02020603050405020304" pitchFamily="18" charset="0"/>
                              </a:rPr>
                              <m:t>𝜶</m:t>
                            </m:r>
                          </m:e>
                          <m:sub>
                            <m:r>
                              <a:rPr lang="en-US" altLang="zh-CN" sz="1600" b="1" i="1">
                                <a:latin typeface="Cambria Math"/>
                                <a:ea typeface="黑体" panose="02010609060101010101" pitchFamily="49" charset="-122"/>
                                <a:cs typeface="Times New Roman" panose="02020603050405020304" pitchFamily="18" charset="0"/>
                              </a:rPr>
                              <m:t>𝒎</m:t>
                            </m:r>
                          </m:sub>
                        </m:sSub>
                        <m:sSub>
                          <m:sSubPr>
                            <m:ctrlPr>
                              <a:rPr lang="en-US" altLang="zh-CN" sz="1600" b="1" i="1">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1600" b="1" i="1">
                                <a:latin typeface="Cambria Math"/>
                                <a:ea typeface="黑体" panose="02010609060101010101" pitchFamily="49" charset="-122"/>
                                <a:cs typeface="Times New Roman" panose="02020603050405020304" pitchFamily="18" charset="0"/>
                              </a:rPr>
                              <m:t>𝒚</m:t>
                            </m:r>
                          </m:e>
                          <m:sub>
                            <m:r>
                              <a:rPr lang="en-US" altLang="zh-CN" sz="1600" b="1" i="1">
                                <a:latin typeface="Cambria Math"/>
                                <a:ea typeface="黑体" panose="02010609060101010101" pitchFamily="49" charset="-122"/>
                                <a:cs typeface="Times New Roman" panose="02020603050405020304" pitchFamily="18" charset="0"/>
                              </a:rPr>
                              <m:t>𝒊</m:t>
                            </m:r>
                          </m:sub>
                        </m:sSub>
                        <m:sSub>
                          <m:sSubPr>
                            <m:ctrlPr>
                              <a:rPr lang="en-US" altLang="zh-CN" sz="1600" b="1" i="1">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1600" b="1" i="1">
                                <a:latin typeface="Cambria Math"/>
                                <a:ea typeface="黑体" panose="02010609060101010101" pitchFamily="49" charset="-122"/>
                                <a:cs typeface="Times New Roman" panose="02020603050405020304" pitchFamily="18" charset="0"/>
                              </a:rPr>
                              <m:t>𝑮</m:t>
                            </m:r>
                          </m:e>
                          <m:sub>
                            <m:r>
                              <a:rPr lang="en-US" altLang="zh-CN" sz="1600" b="1" i="1">
                                <a:latin typeface="Cambria Math"/>
                                <a:ea typeface="黑体" panose="02010609060101010101" pitchFamily="49" charset="-122"/>
                                <a:cs typeface="Times New Roman" panose="02020603050405020304" pitchFamily="18" charset="0"/>
                              </a:rPr>
                              <m:t>𝒎</m:t>
                            </m:r>
                          </m:sub>
                        </m:sSub>
                        <m:r>
                          <a:rPr lang="en-US" altLang="zh-CN" sz="1600" b="1" i="1">
                            <a:latin typeface="Cambria Math"/>
                            <a:ea typeface="黑体" panose="02010609060101010101" pitchFamily="49" charset="-122"/>
                            <a:cs typeface="Times New Roman" panose="02020603050405020304" pitchFamily="18" charset="0"/>
                          </a:rPr>
                          <m:t>(</m:t>
                        </m:r>
                        <m:sSub>
                          <m:sSubPr>
                            <m:ctrlPr>
                              <a:rPr lang="en-US" altLang="zh-CN" sz="1600" b="1" i="1">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1600" b="1" i="1">
                                <a:latin typeface="Cambria Math"/>
                                <a:ea typeface="黑体" panose="02010609060101010101" pitchFamily="49" charset="-122"/>
                                <a:cs typeface="Times New Roman" panose="02020603050405020304" pitchFamily="18" charset="0"/>
                              </a:rPr>
                              <m:t>𝒙</m:t>
                            </m:r>
                          </m:e>
                          <m:sub>
                            <m:r>
                              <a:rPr lang="en-US" altLang="zh-CN" sz="1600" b="1" i="1">
                                <a:latin typeface="Cambria Math"/>
                                <a:ea typeface="黑体" panose="02010609060101010101" pitchFamily="49" charset="-122"/>
                                <a:cs typeface="Times New Roman" panose="02020603050405020304" pitchFamily="18" charset="0"/>
                              </a:rPr>
                              <m:t>𝒊</m:t>
                            </m:r>
                          </m:sub>
                        </m:sSub>
                        <m:r>
                          <a:rPr lang="en-US" altLang="zh-CN" sz="1600" b="1" i="1">
                            <a:latin typeface="Cambria Math"/>
                            <a:ea typeface="黑体" panose="02010609060101010101" pitchFamily="49" charset="-122"/>
                            <a:cs typeface="Times New Roman" panose="02020603050405020304" pitchFamily="18" charset="0"/>
                          </a:rPr>
                          <m:t>)</m:t>
                        </m:r>
                      </m:sup>
                    </m:sSup>
                  </m:oMath>
                </a14:m>
                <a:endParaRPr lang="en-US" altLang="zh-CN" sz="1600" b="1" dirty="0">
                  <a:latin typeface="Times New Roman" panose="02020603050405020304" pitchFamily="18" charset="0"/>
                  <a:ea typeface="楷体" panose="02010609060101010101" pitchFamily="49" charset="-122"/>
                  <a:cs typeface="Times New Roman" panose="02020603050405020304" pitchFamily="18" charset="0"/>
                </a:endParaRPr>
              </a:p>
              <a:p>
                <a:pPr lvl="1">
                  <a:lnSpc>
                    <a:spcPct val="200000"/>
                  </a:lnSpc>
                </a:pP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                          </a:t>
                </a:r>
                <a:endParaRPr lang="en-US" altLang="zh-CN" sz="1600" b="1" dirty="0">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5" name="矩形 4"/>
              <p:cNvSpPr>
                <a:spLocks noRot="1" noChangeAspect="1" noMove="1" noResize="1" noEditPoints="1" noAdjustHandles="1" noChangeArrowheads="1" noChangeShapeType="1" noTextEdit="1"/>
              </p:cNvSpPr>
              <p:nvPr/>
            </p:nvSpPr>
            <p:spPr>
              <a:xfrm>
                <a:off x="244105" y="1036384"/>
                <a:ext cx="9120232" cy="5109732"/>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标题 3"/>
              <p:cNvSpPr>
                <a:spLocks noGrp="1"/>
              </p:cNvSpPr>
              <p:nvPr>
                <p:ph type="title"/>
              </p:nvPr>
            </p:nvSpPr>
            <p:spPr>
              <a:xfrm>
                <a:off x="818147" y="113120"/>
                <a:ext cx="7507706" cy="657727"/>
              </a:xfrm>
            </p:spPr>
            <p:txBody>
              <a:bodyPr/>
              <a:lstStyle/>
              <a:p>
                <a:pPr marL="0" defTabSz="914400" fontAlgn="base">
                  <a:spcAft>
                    <a:spcPct val="0"/>
                  </a:spcAft>
                  <a:defRPr/>
                </a:pPr>
                <a:r>
                  <a:rPr lang="en-US" altLang="zh-CN" sz="2400" dirty="0">
                    <a:latin typeface="Times New Roman" panose="02020603050405020304" pitchFamily="18" charset="0"/>
                    <a:cs typeface="Times New Roman" panose="02020603050405020304" pitchFamily="18" charset="0"/>
                  </a:rPr>
                  <a:t>Ada Boosting</a:t>
                </a:r>
                <a:r>
                  <a:rPr lang="zh-CN" altLang="en-US" sz="2400" dirty="0">
                    <a:latin typeface="Times New Roman" panose="02020603050405020304" pitchFamily="18" charset="0"/>
                    <a:cs typeface="Times New Roman" panose="02020603050405020304" pitchFamily="18" charset="0"/>
                  </a:rPr>
                  <a:t>：</a:t>
                </a:r>
                <a:r>
                  <a:rPr lang="zh-CN" altLang="en-US" sz="2000" kern="0" dirty="0">
                    <a:solidFill>
                      <a:srgbClr val="0070C0"/>
                    </a:solidFill>
                    <a:latin typeface="Times New Roman" pitchFamily="18" charset="0"/>
                    <a:cs typeface="Times New Roman" pitchFamily="18" charset="0"/>
                  </a:rPr>
                  <a:t>算法描述</a:t>
                </a:r>
                <a:r>
                  <a:rPr lang="en-US" altLang="zh-CN" sz="2400" kern="0" dirty="0">
                    <a:solidFill>
                      <a:srgbClr val="0070C0"/>
                    </a:solidFill>
                    <a:latin typeface="Times New Roman" pitchFamily="18" charset="0"/>
                    <a:cs typeface="Times New Roman" pitchFamily="18" charset="0"/>
                  </a:rPr>
                  <a:t>---</a:t>
                </a:r>
                <a:r>
                  <a:rPr lang="zh-CN" altLang="en-US" sz="2000" kern="0" dirty="0">
                    <a:solidFill>
                      <a:srgbClr val="0070C0"/>
                    </a:solidFill>
                    <a:latin typeface="Times New Roman" pitchFamily="18" charset="0"/>
                    <a:cs typeface="Times New Roman" pitchFamily="18" charset="0"/>
                  </a:rPr>
                  <a:t>第</a:t>
                </a:r>
                <a14:m>
                  <m:oMath xmlns:m="http://schemas.openxmlformats.org/officeDocument/2006/math">
                    <m:r>
                      <a:rPr lang="en-US" altLang="zh-CN" sz="2000" b="1" i="1" kern="0" smtClean="0">
                        <a:solidFill>
                          <a:srgbClr val="0070C0"/>
                        </a:solidFill>
                        <a:latin typeface="Cambria Math"/>
                        <a:cs typeface="Times New Roman" pitchFamily="18" charset="0"/>
                      </a:rPr>
                      <m:t>𝒎</m:t>
                    </m:r>
                  </m:oMath>
                </a14:m>
                <a:r>
                  <a:rPr lang="zh-CN" altLang="en-US" sz="2000" kern="0" dirty="0">
                    <a:solidFill>
                      <a:srgbClr val="0070C0"/>
                    </a:solidFill>
                    <a:latin typeface="Times New Roman" pitchFamily="18" charset="0"/>
                    <a:cs typeface="Times New Roman" pitchFamily="18" charset="0"/>
                  </a:rPr>
                  <a:t>个弱分类器训练</a:t>
                </a:r>
                <a:endParaRPr lang="en-US" altLang="zh-CN" sz="2000" kern="0" dirty="0">
                  <a:solidFill>
                    <a:srgbClr val="0070C0"/>
                  </a:solidFill>
                  <a:latin typeface="Times New Roman" pitchFamily="18" charset="0"/>
                  <a:cs typeface="Times New Roman" pitchFamily="18" charset="0"/>
                </a:endParaRPr>
              </a:p>
            </p:txBody>
          </p:sp>
        </mc:Choice>
        <mc:Fallback xmlns="">
          <p:sp>
            <p:nvSpPr>
              <p:cNvPr id="6" name="标题 3"/>
              <p:cNvSpPr>
                <a:spLocks noGrp="1" noRot="1" noChangeAspect="1" noMove="1" noResize="1" noEditPoints="1" noAdjustHandles="1" noChangeArrowheads="1" noChangeShapeType="1" noTextEdit="1"/>
              </p:cNvSpPr>
              <p:nvPr>
                <p:ph type="title"/>
              </p:nvPr>
            </p:nvSpPr>
            <p:spPr>
              <a:xfrm>
                <a:off x="818147" y="113120"/>
                <a:ext cx="7507706" cy="657727"/>
              </a:xfrm>
              <a:blipFill>
                <a:blip r:embed="rId4"/>
                <a:stretch>
                  <a:fillRect b="-1215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18615307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矩形 4"/>
              <p:cNvSpPr/>
              <p:nvPr/>
            </p:nvSpPr>
            <p:spPr>
              <a:xfrm>
                <a:off x="23768" y="1238798"/>
                <a:ext cx="9120232" cy="4338880"/>
              </a:xfrm>
              <a:prstGeom prst="rect">
                <a:avLst/>
              </a:prstGeom>
            </p:spPr>
            <p:txBody>
              <a:bodyPr wrap="square">
                <a:spAutoFit/>
              </a:bodyPr>
              <a:lstStyle/>
              <a:p>
                <a:pPr marL="1371600" lvl="2" indent="-457200">
                  <a:lnSpc>
                    <a:spcPct val="200000"/>
                  </a:lnSpc>
                  <a:buFont typeface="+mj-lt"/>
                  <a:buAutoNum type="arabicPeriod" startAt="3"/>
                </a:pP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以线性加权形式来组合弱分类器</a:t>
                </a:r>
                <a14:m>
                  <m:oMath xmlns:m="http://schemas.openxmlformats.org/officeDocument/2006/math">
                    <m:r>
                      <a:rPr lang="en-US" altLang="zh-CN" sz="1600" b="1" i="1">
                        <a:latin typeface="Cambria Math"/>
                        <a:ea typeface="黑体" panose="02010609060101010101" pitchFamily="49" charset="-122"/>
                        <a:cs typeface="Times New Roman" panose="02020603050405020304" pitchFamily="18" charset="0"/>
                      </a:rPr>
                      <m:t>𝒇</m:t>
                    </m:r>
                    <m:d>
                      <m:dPr>
                        <m:ctrlPr>
                          <a:rPr lang="en-US" altLang="zh-CN" sz="1600" b="1" i="1">
                            <a:latin typeface="Cambria Math" panose="02040503050406030204" pitchFamily="18" charset="0"/>
                            <a:ea typeface="黑体" panose="02010609060101010101" pitchFamily="49" charset="-122"/>
                            <a:cs typeface="Times New Roman" panose="02020603050405020304" pitchFamily="18" charset="0"/>
                          </a:rPr>
                        </m:ctrlPr>
                      </m:dPr>
                      <m:e>
                        <m:r>
                          <a:rPr lang="en-US" altLang="zh-CN" sz="1600" b="1" i="1">
                            <a:latin typeface="Cambria Math"/>
                            <a:ea typeface="黑体" panose="02010609060101010101" pitchFamily="49" charset="-122"/>
                            <a:cs typeface="Times New Roman" panose="02020603050405020304" pitchFamily="18" charset="0"/>
                          </a:rPr>
                          <m:t>𝒙</m:t>
                        </m:r>
                      </m:e>
                    </m:d>
                  </m:oMath>
                </a14:m>
                <a:endParaRPr lang="en-US" altLang="zh-CN" sz="1600" b="1" dirty="0">
                  <a:latin typeface="Times New Roman" panose="02020603050405020304" pitchFamily="18" charset="0"/>
                  <a:ea typeface="楷体" panose="02010609060101010101" pitchFamily="49" charset="-122"/>
                  <a:cs typeface="Times New Roman" panose="02020603050405020304" pitchFamily="18" charset="0"/>
                </a:endParaRPr>
              </a:p>
              <a:p>
                <a:pPr lvl="2">
                  <a:lnSpc>
                    <a:spcPct val="200000"/>
                  </a:lnSpc>
                </a:pPr>
                <a14:m>
                  <m:oMathPara xmlns:m="http://schemas.openxmlformats.org/officeDocument/2006/math">
                    <m:oMathParaPr>
                      <m:jc m:val="centerGroup"/>
                    </m:oMathParaPr>
                    <m:oMath xmlns:m="http://schemas.openxmlformats.org/officeDocument/2006/math">
                      <m:r>
                        <a:rPr lang="en-US" altLang="zh-CN" sz="1600" b="1" i="1" smtClean="0">
                          <a:latin typeface="Cambria Math"/>
                          <a:ea typeface="黑体" panose="02010609060101010101" pitchFamily="49" charset="-122"/>
                          <a:cs typeface="Times New Roman" panose="02020603050405020304" pitchFamily="18" charset="0"/>
                        </a:rPr>
                        <m:t>𝒇</m:t>
                      </m:r>
                      <m:d>
                        <m:dPr>
                          <m:ctrlPr>
                            <a:rPr lang="en-US" altLang="zh-CN" sz="1600" b="1" i="1" smtClean="0">
                              <a:latin typeface="Cambria Math" panose="02040503050406030204" pitchFamily="18" charset="0"/>
                              <a:ea typeface="黑体" panose="02010609060101010101" pitchFamily="49" charset="-122"/>
                              <a:cs typeface="Times New Roman" panose="02020603050405020304" pitchFamily="18" charset="0"/>
                            </a:rPr>
                          </m:ctrlPr>
                        </m:dPr>
                        <m:e>
                          <m:r>
                            <a:rPr lang="en-US" altLang="zh-CN" sz="1600" b="1" i="1" smtClean="0">
                              <a:latin typeface="Cambria Math"/>
                              <a:ea typeface="黑体" panose="02010609060101010101" pitchFamily="49" charset="-122"/>
                              <a:cs typeface="Times New Roman" panose="02020603050405020304" pitchFamily="18" charset="0"/>
                            </a:rPr>
                            <m:t>𝒙</m:t>
                          </m:r>
                        </m:e>
                      </m:d>
                      <m:r>
                        <a:rPr lang="en-US" altLang="zh-CN" sz="1600" b="1" i="1" smtClean="0">
                          <a:latin typeface="Cambria Math"/>
                          <a:ea typeface="黑体" panose="02010609060101010101" pitchFamily="49" charset="-122"/>
                          <a:cs typeface="Times New Roman" panose="02020603050405020304" pitchFamily="18" charset="0"/>
                        </a:rPr>
                        <m:t>=</m:t>
                      </m:r>
                      <m:nary>
                        <m:naryPr>
                          <m:chr m:val="∑"/>
                          <m:ctrlPr>
                            <a:rPr lang="en-US" altLang="zh-CN" sz="1600" b="1" i="1" smtClean="0">
                              <a:latin typeface="Cambria Math" panose="02040503050406030204" pitchFamily="18" charset="0"/>
                              <a:ea typeface="黑体" panose="02010609060101010101" pitchFamily="49" charset="-122"/>
                              <a:cs typeface="Times New Roman" panose="02020603050405020304" pitchFamily="18" charset="0"/>
                            </a:rPr>
                          </m:ctrlPr>
                        </m:naryPr>
                        <m:sub>
                          <m:r>
                            <m:rPr>
                              <m:brk m:alnAt="23"/>
                            </m:rPr>
                            <a:rPr lang="en-US" altLang="zh-CN" sz="1600" b="1" i="1" smtClean="0">
                              <a:latin typeface="Cambria Math"/>
                              <a:ea typeface="黑体" panose="02010609060101010101" pitchFamily="49" charset="-122"/>
                              <a:cs typeface="Times New Roman" panose="02020603050405020304" pitchFamily="18" charset="0"/>
                            </a:rPr>
                            <m:t>𝒊</m:t>
                          </m:r>
                          <m:r>
                            <a:rPr lang="en-US" altLang="zh-CN" sz="1600" b="1" i="1" smtClean="0">
                              <a:latin typeface="Cambria Math"/>
                              <a:ea typeface="黑体" panose="02010609060101010101" pitchFamily="49" charset="-122"/>
                              <a:cs typeface="Times New Roman" panose="02020603050405020304" pitchFamily="18" charset="0"/>
                            </a:rPr>
                            <m:t>=</m:t>
                          </m:r>
                          <m:r>
                            <a:rPr lang="en-US" altLang="zh-CN" sz="1600" b="1" i="1" smtClean="0">
                              <a:latin typeface="Cambria Math"/>
                              <a:ea typeface="黑体" panose="02010609060101010101" pitchFamily="49" charset="-122"/>
                              <a:cs typeface="Times New Roman" panose="02020603050405020304" pitchFamily="18" charset="0"/>
                            </a:rPr>
                            <m:t>𝟏</m:t>
                          </m:r>
                        </m:sub>
                        <m:sup>
                          <m:r>
                            <a:rPr lang="en-US" altLang="zh-CN" sz="1600" b="1" i="1" smtClean="0">
                              <a:latin typeface="Cambria Math"/>
                              <a:ea typeface="黑体" panose="02010609060101010101" pitchFamily="49" charset="-122"/>
                              <a:cs typeface="Times New Roman" panose="02020603050405020304" pitchFamily="18" charset="0"/>
                            </a:rPr>
                            <m:t>𝑴</m:t>
                          </m:r>
                        </m:sup>
                        <m:e>
                          <m:sSub>
                            <m:sSubPr>
                              <m:ctrlPr>
                                <a:rPr lang="en-US" altLang="zh-CN" sz="1600" b="1" i="1" smtClean="0">
                                  <a:latin typeface="Cambria Math" panose="02040503050406030204" pitchFamily="18" charset="0"/>
                                  <a:ea typeface="黑体" panose="02010609060101010101" pitchFamily="49" charset="-122"/>
                                  <a:cs typeface="Times New Roman" panose="02020603050405020304" pitchFamily="18" charset="0"/>
                                </a:rPr>
                              </m:ctrlPr>
                            </m:sSubPr>
                            <m:e>
                              <m:r>
                                <a:rPr lang="zh-CN" altLang="en-US" sz="1600" b="1" i="1" smtClean="0">
                                  <a:latin typeface="Cambria Math"/>
                                  <a:ea typeface="黑体" panose="02010609060101010101" pitchFamily="49" charset="-122"/>
                                  <a:cs typeface="Times New Roman" panose="02020603050405020304" pitchFamily="18" charset="0"/>
                                </a:rPr>
                                <m:t>𝜶</m:t>
                              </m:r>
                            </m:e>
                            <m:sub>
                              <m:r>
                                <a:rPr lang="en-US" altLang="zh-CN" sz="1600" b="1" i="1" smtClean="0">
                                  <a:latin typeface="Cambria Math"/>
                                  <a:ea typeface="黑体" panose="02010609060101010101" pitchFamily="49" charset="-122"/>
                                  <a:cs typeface="Times New Roman" panose="02020603050405020304" pitchFamily="18" charset="0"/>
                                </a:rPr>
                                <m:t>𝒎</m:t>
                              </m:r>
                            </m:sub>
                          </m:sSub>
                          <m:sSub>
                            <m:sSubPr>
                              <m:ctrlPr>
                                <a:rPr lang="en-US" altLang="zh-CN" sz="1600" b="1" i="1" smtClean="0">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1600" b="1" i="1" smtClean="0">
                                  <a:latin typeface="Cambria Math"/>
                                  <a:ea typeface="黑体" panose="02010609060101010101" pitchFamily="49" charset="-122"/>
                                  <a:cs typeface="Times New Roman" panose="02020603050405020304" pitchFamily="18" charset="0"/>
                                </a:rPr>
                                <m:t>𝑮</m:t>
                              </m:r>
                            </m:e>
                            <m:sub>
                              <m:r>
                                <a:rPr lang="en-US" altLang="zh-CN" sz="1600" b="1" i="1" smtClean="0">
                                  <a:latin typeface="Cambria Math"/>
                                  <a:ea typeface="黑体" panose="02010609060101010101" pitchFamily="49" charset="-122"/>
                                  <a:cs typeface="Times New Roman" panose="02020603050405020304" pitchFamily="18" charset="0"/>
                                </a:rPr>
                                <m:t>𝒎</m:t>
                              </m:r>
                            </m:sub>
                          </m:sSub>
                          <m:r>
                            <a:rPr lang="en-US" altLang="zh-CN" sz="1600" b="1" i="1" smtClean="0">
                              <a:latin typeface="Cambria Math"/>
                              <a:ea typeface="黑体" panose="02010609060101010101" pitchFamily="49" charset="-122"/>
                              <a:cs typeface="Times New Roman" panose="02020603050405020304" pitchFamily="18" charset="0"/>
                            </a:rPr>
                            <m:t>(</m:t>
                          </m:r>
                          <m:r>
                            <a:rPr lang="en-US" altLang="zh-CN" sz="1600" b="1" i="1" smtClean="0">
                              <a:latin typeface="Cambria Math"/>
                              <a:ea typeface="黑体" panose="02010609060101010101" pitchFamily="49" charset="-122"/>
                              <a:cs typeface="Times New Roman" panose="02020603050405020304" pitchFamily="18" charset="0"/>
                            </a:rPr>
                            <m:t>𝒙</m:t>
                          </m:r>
                          <m:r>
                            <a:rPr lang="en-US" altLang="zh-CN" sz="1600" b="1" i="1" smtClean="0">
                              <a:latin typeface="Cambria Math"/>
                              <a:ea typeface="黑体" panose="02010609060101010101" pitchFamily="49" charset="-122"/>
                              <a:cs typeface="Times New Roman" panose="02020603050405020304" pitchFamily="18" charset="0"/>
                            </a:rPr>
                            <m:t>)</m:t>
                          </m:r>
                        </m:e>
                      </m:nary>
                    </m:oMath>
                  </m:oMathPara>
                </a14:m>
                <a:endParaRPr lang="en-US" altLang="zh-CN" sz="1600" b="1" dirty="0">
                  <a:latin typeface="Times New Roman" panose="02020603050405020304" pitchFamily="18" charset="0"/>
                  <a:ea typeface="楷体" panose="02010609060101010101" pitchFamily="49" charset="-122"/>
                  <a:cs typeface="Times New Roman" panose="02020603050405020304" pitchFamily="18" charset="0"/>
                </a:endParaRPr>
              </a:p>
              <a:p>
                <a:pPr lvl="2">
                  <a:lnSpc>
                    <a:spcPct val="200000"/>
                  </a:lnSpc>
                </a:pP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     得到强分类器</a:t>
                </a:r>
                <a14:m>
                  <m:oMath xmlns:m="http://schemas.openxmlformats.org/officeDocument/2006/math">
                    <m:r>
                      <a:rPr lang="en-US" altLang="zh-CN" sz="1600" b="1" i="1">
                        <a:latin typeface="Cambria Math"/>
                        <a:ea typeface="黑体" panose="02010609060101010101" pitchFamily="49" charset="-122"/>
                        <a:cs typeface="Times New Roman" panose="02020603050405020304" pitchFamily="18" charset="0"/>
                      </a:rPr>
                      <m:t>𝑮</m:t>
                    </m:r>
                    <m:d>
                      <m:dPr>
                        <m:ctrlPr>
                          <a:rPr lang="en-US" altLang="zh-CN" sz="1600" b="1" i="1">
                            <a:latin typeface="Cambria Math" panose="02040503050406030204" pitchFamily="18" charset="0"/>
                            <a:ea typeface="黑体" panose="02010609060101010101" pitchFamily="49" charset="-122"/>
                            <a:cs typeface="Times New Roman" panose="02020603050405020304" pitchFamily="18" charset="0"/>
                          </a:rPr>
                        </m:ctrlPr>
                      </m:dPr>
                      <m:e>
                        <m:r>
                          <a:rPr lang="en-US" altLang="zh-CN" sz="1600" b="1" i="1">
                            <a:latin typeface="Cambria Math"/>
                            <a:ea typeface="黑体" panose="02010609060101010101" pitchFamily="49" charset="-122"/>
                            <a:cs typeface="Times New Roman" panose="02020603050405020304" pitchFamily="18" charset="0"/>
                          </a:rPr>
                          <m:t>𝒙</m:t>
                        </m:r>
                      </m:e>
                    </m:d>
                  </m:oMath>
                </a14:m>
                <a:endParaRPr lang="en-US" altLang="zh-CN" sz="1600" b="1" dirty="0">
                  <a:latin typeface="Times New Roman" panose="02020603050405020304" pitchFamily="18" charset="0"/>
                  <a:ea typeface="楷体" panose="02010609060101010101" pitchFamily="49" charset="-122"/>
                  <a:cs typeface="Times New Roman" panose="02020603050405020304" pitchFamily="18" charset="0"/>
                </a:endParaRPr>
              </a:p>
              <a:p>
                <a:pPr lvl="2">
                  <a:lnSpc>
                    <a:spcPct val="200000"/>
                  </a:lnSpc>
                </a:pPr>
                <a14:m>
                  <m:oMathPara xmlns:m="http://schemas.openxmlformats.org/officeDocument/2006/math">
                    <m:oMathParaPr>
                      <m:jc m:val="centerGroup"/>
                    </m:oMathParaPr>
                    <m:oMath xmlns:m="http://schemas.openxmlformats.org/officeDocument/2006/math">
                      <m:r>
                        <a:rPr lang="en-US" altLang="zh-CN" sz="1600" b="1" i="1" smtClean="0">
                          <a:latin typeface="Cambria Math"/>
                          <a:ea typeface="黑体" panose="02010609060101010101" pitchFamily="49" charset="-122"/>
                          <a:cs typeface="Times New Roman" panose="02020603050405020304" pitchFamily="18" charset="0"/>
                        </a:rPr>
                        <m:t>𝑮</m:t>
                      </m:r>
                      <m:d>
                        <m:dPr>
                          <m:ctrlPr>
                            <a:rPr lang="en-US" altLang="zh-CN" sz="1600" b="1" i="1" smtClean="0">
                              <a:latin typeface="Cambria Math" panose="02040503050406030204" pitchFamily="18" charset="0"/>
                              <a:ea typeface="黑体" panose="02010609060101010101" pitchFamily="49" charset="-122"/>
                              <a:cs typeface="Times New Roman" panose="02020603050405020304" pitchFamily="18" charset="0"/>
                            </a:rPr>
                          </m:ctrlPr>
                        </m:dPr>
                        <m:e>
                          <m:r>
                            <a:rPr lang="en-US" altLang="zh-CN" sz="1600" b="1" i="1" smtClean="0">
                              <a:latin typeface="Cambria Math"/>
                              <a:ea typeface="黑体" panose="02010609060101010101" pitchFamily="49" charset="-122"/>
                              <a:cs typeface="Times New Roman" panose="02020603050405020304" pitchFamily="18" charset="0"/>
                            </a:rPr>
                            <m:t>𝒙</m:t>
                          </m:r>
                        </m:e>
                      </m:d>
                      <m:r>
                        <a:rPr lang="en-US" altLang="zh-CN" sz="1600" b="1" i="1" smtClean="0">
                          <a:latin typeface="Cambria Math"/>
                          <a:ea typeface="黑体" panose="02010609060101010101" pitchFamily="49" charset="-122"/>
                          <a:cs typeface="Times New Roman" panose="02020603050405020304" pitchFamily="18" charset="0"/>
                        </a:rPr>
                        <m:t>=</m:t>
                      </m:r>
                      <m:r>
                        <a:rPr lang="en-US" altLang="zh-CN" sz="1600" b="1" i="1" smtClean="0">
                          <a:latin typeface="Cambria Math"/>
                          <a:ea typeface="黑体" panose="02010609060101010101" pitchFamily="49" charset="-122"/>
                          <a:cs typeface="Times New Roman" panose="02020603050405020304" pitchFamily="18" charset="0"/>
                        </a:rPr>
                        <m:t>𝒔𝒊𝒈𝒏</m:t>
                      </m:r>
                      <m:r>
                        <a:rPr lang="en-US" altLang="zh-CN" sz="1600" b="1" i="1" smtClean="0">
                          <a:latin typeface="Cambria Math"/>
                          <a:ea typeface="黑体" panose="02010609060101010101" pitchFamily="49" charset="-122"/>
                          <a:cs typeface="Times New Roman" panose="02020603050405020304" pitchFamily="18" charset="0"/>
                        </a:rPr>
                        <m:t>(</m:t>
                      </m:r>
                      <m:r>
                        <a:rPr lang="en-US" altLang="zh-CN" sz="1600" b="1" i="1">
                          <a:latin typeface="Cambria Math"/>
                          <a:ea typeface="黑体" panose="02010609060101010101" pitchFamily="49" charset="-122"/>
                          <a:cs typeface="Times New Roman" panose="02020603050405020304" pitchFamily="18" charset="0"/>
                        </a:rPr>
                        <m:t>𝒇</m:t>
                      </m:r>
                      <m:d>
                        <m:dPr>
                          <m:ctrlPr>
                            <a:rPr lang="en-US" altLang="zh-CN" sz="1600" b="1" i="1">
                              <a:latin typeface="Cambria Math" panose="02040503050406030204" pitchFamily="18" charset="0"/>
                              <a:ea typeface="黑体" panose="02010609060101010101" pitchFamily="49" charset="-122"/>
                              <a:cs typeface="Times New Roman" panose="02020603050405020304" pitchFamily="18" charset="0"/>
                            </a:rPr>
                          </m:ctrlPr>
                        </m:dPr>
                        <m:e>
                          <m:r>
                            <a:rPr lang="en-US" altLang="zh-CN" sz="1600" b="1" i="1">
                              <a:latin typeface="Cambria Math"/>
                              <a:ea typeface="黑体" panose="02010609060101010101" pitchFamily="49" charset="-122"/>
                              <a:cs typeface="Times New Roman" panose="02020603050405020304" pitchFamily="18" charset="0"/>
                            </a:rPr>
                            <m:t>𝒙</m:t>
                          </m:r>
                        </m:e>
                      </m:d>
                      <m:r>
                        <a:rPr lang="en-US" altLang="zh-CN" sz="1600" b="1" i="1" smtClean="0">
                          <a:latin typeface="Cambria Math"/>
                          <a:ea typeface="黑体" panose="02010609060101010101" pitchFamily="49" charset="-122"/>
                          <a:cs typeface="Times New Roman" panose="02020603050405020304" pitchFamily="18" charset="0"/>
                        </a:rPr>
                        <m:t>)</m:t>
                      </m:r>
                      <m:r>
                        <a:rPr lang="en-US" altLang="zh-CN" sz="1600" b="1" i="1">
                          <a:latin typeface="Cambria Math"/>
                          <a:ea typeface="黑体" panose="02010609060101010101" pitchFamily="49" charset="-122"/>
                          <a:cs typeface="Times New Roman" panose="02020603050405020304" pitchFamily="18" charset="0"/>
                        </a:rPr>
                        <m:t>=</m:t>
                      </m:r>
                      <m:r>
                        <a:rPr lang="en-US" altLang="zh-CN" sz="1600" b="1" i="1" smtClean="0">
                          <a:latin typeface="Cambria Math"/>
                          <a:ea typeface="黑体" panose="02010609060101010101" pitchFamily="49" charset="-122"/>
                          <a:cs typeface="Times New Roman" panose="02020603050405020304" pitchFamily="18" charset="0"/>
                        </a:rPr>
                        <m:t>𝒔𝒊𝒈𝒏</m:t>
                      </m:r>
                      <m:r>
                        <a:rPr lang="en-US" altLang="zh-CN" sz="1600" b="1" i="1" smtClean="0">
                          <a:latin typeface="Cambria Math"/>
                          <a:ea typeface="黑体" panose="02010609060101010101" pitchFamily="49" charset="-122"/>
                          <a:cs typeface="Times New Roman" panose="02020603050405020304" pitchFamily="18" charset="0"/>
                        </a:rPr>
                        <m:t>(</m:t>
                      </m:r>
                      <m:nary>
                        <m:naryPr>
                          <m:chr m:val="∑"/>
                          <m:ctrlPr>
                            <a:rPr lang="en-US" altLang="zh-CN" sz="1600" b="1" i="1">
                              <a:latin typeface="Cambria Math" panose="02040503050406030204" pitchFamily="18" charset="0"/>
                              <a:ea typeface="黑体" panose="02010609060101010101" pitchFamily="49" charset="-122"/>
                              <a:cs typeface="Times New Roman" panose="02020603050405020304" pitchFamily="18" charset="0"/>
                            </a:rPr>
                          </m:ctrlPr>
                        </m:naryPr>
                        <m:sub>
                          <m:r>
                            <m:rPr>
                              <m:brk m:alnAt="23"/>
                            </m:rPr>
                            <a:rPr lang="en-US" altLang="zh-CN" sz="1600" b="1" i="1">
                              <a:latin typeface="Cambria Math"/>
                              <a:ea typeface="黑体" panose="02010609060101010101" pitchFamily="49" charset="-122"/>
                              <a:cs typeface="Times New Roman" panose="02020603050405020304" pitchFamily="18" charset="0"/>
                            </a:rPr>
                            <m:t>𝒊</m:t>
                          </m:r>
                          <m:r>
                            <a:rPr lang="en-US" altLang="zh-CN" sz="1600" b="1" i="1">
                              <a:latin typeface="Cambria Math"/>
                              <a:ea typeface="黑体" panose="02010609060101010101" pitchFamily="49" charset="-122"/>
                              <a:cs typeface="Times New Roman" panose="02020603050405020304" pitchFamily="18" charset="0"/>
                            </a:rPr>
                            <m:t>=</m:t>
                          </m:r>
                          <m:r>
                            <a:rPr lang="en-US" altLang="zh-CN" sz="1600" b="1" i="1">
                              <a:latin typeface="Cambria Math"/>
                              <a:ea typeface="黑体" panose="02010609060101010101" pitchFamily="49" charset="-122"/>
                              <a:cs typeface="Times New Roman" panose="02020603050405020304" pitchFamily="18" charset="0"/>
                            </a:rPr>
                            <m:t>𝟏</m:t>
                          </m:r>
                        </m:sub>
                        <m:sup>
                          <m:r>
                            <a:rPr lang="en-US" altLang="zh-CN" sz="1600" b="1" i="1">
                              <a:latin typeface="Cambria Math"/>
                              <a:ea typeface="黑体" panose="02010609060101010101" pitchFamily="49" charset="-122"/>
                              <a:cs typeface="Times New Roman" panose="02020603050405020304" pitchFamily="18" charset="0"/>
                            </a:rPr>
                            <m:t>𝑴</m:t>
                          </m:r>
                        </m:sup>
                        <m:e>
                          <m:sSub>
                            <m:sSubPr>
                              <m:ctrlPr>
                                <a:rPr lang="en-US" altLang="zh-CN" sz="1600" b="1" i="1">
                                  <a:latin typeface="Cambria Math" panose="02040503050406030204" pitchFamily="18" charset="0"/>
                                  <a:ea typeface="黑体" panose="02010609060101010101" pitchFamily="49" charset="-122"/>
                                  <a:cs typeface="Times New Roman" panose="02020603050405020304" pitchFamily="18" charset="0"/>
                                </a:rPr>
                              </m:ctrlPr>
                            </m:sSubPr>
                            <m:e>
                              <m:r>
                                <a:rPr lang="zh-CN" altLang="en-US" sz="1600" b="1" i="1">
                                  <a:latin typeface="Cambria Math"/>
                                  <a:ea typeface="黑体" panose="02010609060101010101" pitchFamily="49" charset="-122"/>
                                  <a:cs typeface="Times New Roman" panose="02020603050405020304" pitchFamily="18" charset="0"/>
                                </a:rPr>
                                <m:t>𝜶</m:t>
                              </m:r>
                            </m:e>
                            <m:sub>
                              <m:r>
                                <a:rPr lang="en-US" altLang="zh-CN" sz="1600" b="1" i="1">
                                  <a:latin typeface="Cambria Math"/>
                                  <a:ea typeface="黑体" panose="02010609060101010101" pitchFamily="49" charset="-122"/>
                                  <a:cs typeface="Times New Roman" panose="02020603050405020304" pitchFamily="18" charset="0"/>
                                </a:rPr>
                                <m:t>𝒎</m:t>
                              </m:r>
                            </m:sub>
                          </m:sSub>
                          <m:sSub>
                            <m:sSubPr>
                              <m:ctrlPr>
                                <a:rPr lang="en-US" altLang="zh-CN" sz="1600" b="1" i="1">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1600" b="1" i="1">
                                  <a:latin typeface="Cambria Math"/>
                                  <a:ea typeface="黑体" panose="02010609060101010101" pitchFamily="49" charset="-122"/>
                                  <a:cs typeface="Times New Roman" panose="02020603050405020304" pitchFamily="18" charset="0"/>
                                </a:rPr>
                                <m:t>𝑮</m:t>
                              </m:r>
                            </m:e>
                            <m:sub>
                              <m:r>
                                <a:rPr lang="en-US" altLang="zh-CN" sz="1600" b="1" i="1">
                                  <a:latin typeface="Cambria Math"/>
                                  <a:ea typeface="黑体" panose="02010609060101010101" pitchFamily="49" charset="-122"/>
                                  <a:cs typeface="Times New Roman" panose="02020603050405020304" pitchFamily="18" charset="0"/>
                                </a:rPr>
                                <m:t>𝒎</m:t>
                              </m:r>
                            </m:sub>
                          </m:sSub>
                          <m:r>
                            <a:rPr lang="en-US" altLang="zh-CN" sz="1600" b="1" i="1">
                              <a:latin typeface="Cambria Math"/>
                              <a:ea typeface="黑体" panose="02010609060101010101" pitchFamily="49" charset="-122"/>
                              <a:cs typeface="Times New Roman" panose="02020603050405020304" pitchFamily="18" charset="0"/>
                            </a:rPr>
                            <m:t>(</m:t>
                          </m:r>
                          <m:r>
                            <a:rPr lang="en-US" altLang="zh-CN" sz="1600" b="1" i="1">
                              <a:latin typeface="Cambria Math"/>
                              <a:ea typeface="黑体" panose="02010609060101010101" pitchFamily="49" charset="-122"/>
                              <a:cs typeface="Times New Roman" panose="02020603050405020304" pitchFamily="18" charset="0"/>
                            </a:rPr>
                            <m:t>𝒙</m:t>
                          </m:r>
                          <m:r>
                            <a:rPr lang="en-US" altLang="zh-CN" sz="1600" b="1" i="1">
                              <a:latin typeface="Cambria Math"/>
                              <a:ea typeface="黑体" panose="02010609060101010101" pitchFamily="49" charset="-122"/>
                              <a:cs typeface="Times New Roman" panose="02020603050405020304" pitchFamily="18" charset="0"/>
                            </a:rPr>
                            <m:t>))</m:t>
                          </m:r>
                        </m:e>
                      </m:nary>
                    </m:oMath>
                  </m:oMathPara>
                </a14:m>
                <a:endParaRPr lang="en-US" altLang="zh-CN" sz="1600" b="1" dirty="0">
                  <a:latin typeface="Times New Roman" panose="02020603050405020304" pitchFamily="18" charset="0"/>
                  <a:ea typeface="楷体" panose="02010609060101010101" pitchFamily="49" charset="-122"/>
                  <a:cs typeface="Times New Roman" panose="02020603050405020304" pitchFamily="18" charset="0"/>
                </a:endParaRPr>
              </a:p>
              <a:p>
                <a:pPr lvl="2">
                  <a:lnSpc>
                    <a:spcPct val="200000"/>
                  </a:lnSpc>
                </a:pPr>
                <a:endParaRPr lang="en-US" altLang="zh-CN" sz="1600" b="1" dirty="0">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5" name="矩形 4"/>
              <p:cNvSpPr>
                <a:spLocks noRot="1" noChangeAspect="1" noMove="1" noResize="1" noEditPoints="1" noAdjustHandles="1" noChangeArrowheads="1" noChangeShapeType="1" noTextEdit="1"/>
              </p:cNvSpPr>
              <p:nvPr/>
            </p:nvSpPr>
            <p:spPr>
              <a:xfrm>
                <a:off x="23768" y="1238798"/>
                <a:ext cx="9120232" cy="4338880"/>
              </a:xfrm>
              <a:prstGeom prst="rect">
                <a:avLst/>
              </a:prstGeom>
              <a:blipFill>
                <a:blip r:embed="rId3"/>
                <a:stretch>
                  <a:fillRect/>
                </a:stretch>
              </a:blipFill>
            </p:spPr>
            <p:txBody>
              <a:bodyPr/>
              <a:lstStyle/>
              <a:p>
                <a:r>
                  <a:rPr lang="zh-CN" altLang="en-US">
                    <a:noFill/>
                  </a:rPr>
                  <a:t> </a:t>
                </a:r>
              </a:p>
            </p:txBody>
          </p:sp>
        </mc:Fallback>
      </mc:AlternateContent>
      <p:sp>
        <p:nvSpPr>
          <p:cNvPr id="3" name="标题 3"/>
          <p:cNvSpPr>
            <a:spLocks noGrp="1"/>
          </p:cNvSpPr>
          <p:nvPr>
            <p:ph type="title"/>
          </p:nvPr>
        </p:nvSpPr>
        <p:spPr>
          <a:xfrm>
            <a:off x="675402" y="171558"/>
            <a:ext cx="7507706" cy="657727"/>
          </a:xfrm>
        </p:spPr>
        <p:txBody>
          <a:bodyPr/>
          <a:lstStyle/>
          <a:p>
            <a:pPr marL="0" defTabSz="914400" fontAlgn="base">
              <a:spcAft>
                <a:spcPct val="0"/>
              </a:spcAft>
              <a:defRPr/>
            </a:pPr>
            <a:r>
              <a:rPr lang="en-US" altLang="zh-CN" sz="2400" dirty="0">
                <a:latin typeface="Times New Roman" panose="02020603050405020304" pitchFamily="18" charset="0"/>
                <a:cs typeface="Times New Roman" panose="02020603050405020304" pitchFamily="18" charset="0"/>
              </a:rPr>
              <a:t>Ada Boosting</a:t>
            </a:r>
            <a:r>
              <a:rPr lang="zh-CN" altLang="en-US" sz="2400" dirty="0">
                <a:latin typeface="Times New Roman" panose="02020603050405020304" pitchFamily="18" charset="0"/>
                <a:cs typeface="Times New Roman" panose="02020603050405020304" pitchFamily="18" charset="0"/>
              </a:rPr>
              <a:t>：</a:t>
            </a:r>
            <a:r>
              <a:rPr lang="zh-CN" altLang="en-US" sz="2000" kern="0" dirty="0">
                <a:solidFill>
                  <a:srgbClr val="0070C0"/>
                </a:solidFill>
                <a:latin typeface="Times New Roman" pitchFamily="18" charset="0"/>
                <a:cs typeface="Times New Roman" pitchFamily="18" charset="0"/>
              </a:rPr>
              <a:t>算法描述</a:t>
            </a:r>
            <a:r>
              <a:rPr lang="en-US" altLang="zh-CN" sz="2400" kern="0" dirty="0">
                <a:solidFill>
                  <a:srgbClr val="0070C0"/>
                </a:solidFill>
                <a:latin typeface="Times New Roman" pitchFamily="18" charset="0"/>
                <a:cs typeface="Times New Roman" pitchFamily="18" charset="0"/>
              </a:rPr>
              <a:t>---</a:t>
            </a:r>
            <a:r>
              <a:rPr lang="zh-CN" altLang="en-US" sz="2000" kern="0" dirty="0">
                <a:solidFill>
                  <a:srgbClr val="0070C0"/>
                </a:solidFill>
                <a:latin typeface="Times New Roman" pitchFamily="18" charset="0"/>
                <a:cs typeface="Times New Roman" pitchFamily="18" charset="0"/>
              </a:rPr>
              <a:t>弱分类器组合成强分类器</a:t>
            </a:r>
            <a:endParaRPr lang="en-US" altLang="zh-CN" sz="2000" kern="0" dirty="0">
              <a:solidFill>
                <a:srgbClr val="0070C0"/>
              </a:solidFill>
              <a:latin typeface="Times New Roman" pitchFamily="18" charset="0"/>
              <a:cs typeface="Times New Roman" pitchFamily="18" charset="0"/>
            </a:endParaRPr>
          </a:p>
        </p:txBody>
      </p:sp>
    </p:spTree>
    <p:extLst>
      <p:ext uri="{BB962C8B-B14F-4D97-AF65-F5344CB8AC3E}">
        <p14:creationId xmlns:p14="http://schemas.microsoft.com/office/powerpoint/2010/main" val="386868356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3"/>
          <p:cNvSpPr>
            <a:spLocks noGrp="1"/>
          </p:cNvSpPr>
          <p:nvPr>
            <p:ph type="title"/>
          </p:nvPr>
        </p:nvSpPr>
        <p:spPr>
          <a:xfrm>
            <a:off x="675402" y="171558"/>
            <a:ext cx="7507706" cy="657727"/>
          </a:xfrm>
        </p:spPr>
        <p:txBody>
          <a:bodyPr/>
          <a:lstStyle/>
          <a:p>
            <a:pPr marL="0" defTabSz="914400" fontAlgn="base">
              <a:spcAft>
                <a:spcPct val="0"/>
              </a:spcAft>
              <a:defRPr/>
            </a:pPr>
            <a:r>
              <a:rPr lang="en-US" altLang="zh-CN" sz="2400" dirty="0">
                <a:latin typeface="Times New Roman" panose="02020603050405020304" pitchFamily="18" charset="0"/>
                <a:cs typeface="Times New Roman" panose="02020603050405020304" pitchFamily="18" charset="0"/>
              </a:rPr>
              <a:t>Ada Boosting</a:t>
            </a:r>
            <a:r>
              <a:rPr lang="zh-CN" altLang="en-US" sz="2400" dirty="0">
                <a:latin typeface="Times New Roman" panose="02020603050405020304" pitchFamily="18" charset="0"/>
                <a:cs typeface="Times New Roman" panose="02020603050405020304" pitchFamily="18" charset="0"/>
              </a:rPr>
              <a:t>：</a:t>
            </a:r>
            <a:r>
              <a:rPr lang="zh-CN" altLang="en-US" sz="2000" kern="0" dirty="0">
                <a:solidFill>
                  <a:srgbClr val="0070C0"/>
                </a:solidFill>
                <a:latin typeface="Times New Roman" pitchFamily="18" charset="0"/>
                <a:cs typeface="Times New Roman" pitchFamily="18" charset="0"/>
              </a:rPr>
              <a:t>算法解释</a:t>
            </a:r>
            <a:endParaRPr lang="en-US" altLang="zh-CN" sz="2000" kern="0" dirty="0">
              <a:solidFill>
                <a:srgbClr val="0070C0"/>
              </a:solidFill>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2" name="矩形 1"/>
              <p:cNvSpPr/>
              <p:nvPr/>
            </p:nvSpPr>
            <p:spPr>
              <a:xfrm>
                <a:off x="267194" y="1488497"/>
                <a:ext cx="8437419" cy="1891480"/>
              </a:xfrm>
              <a:prstGeom prst="rect">
                <a:avLst/>
              </a:prstGeom>
              <a:noFill/>
              <a:ln>
                <a:noFill/>
              </a:ln>
            </p:spPr>
            <p:txBody>
              <a:bodyPr wrap="square">
                <a:spAutoFit/>
              </a:bodyPr>
              <a:lstStyle/>
              <a:p>
                <a:pPr lvl="2">
                  <a:lnSpc>
                    <a:spcPct val="250000"/>
                  </a:lnSpc>
                </a:pPr>
                <a:r>
                  <a:rPr lang="zh-CN" altLang="en-US" sz="16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第</a:t>
                </a:r>
                <a14:m>
                  <m:oMath xmlns:m="http://schemas.openxmlformats.org/officeDocument/2006/math">
                    <m:r>
                      <a:rPr lang="en-US" altLang="zh-CN" sz="1600" b="1" i="1" smtClean="0">
                        <a:solidFill>
                          <a:srgbClr val="FF0000"/>
                        </a:solidFill>
                        <a:latin typeface="Cambria Math"/>
                        <a:ea typeface="黑体" panose="02010609060101010101" pitchFamily="49" charset="-122"/>
                        <a:cs typeface="Times New Roman" panose="02020603050405020304" pitchFamily="18" charset="0"/>
                      </a:rPr>
                      <m:t>𝒎</m:t>
                    </m:r>
                  </m:oMath>
                </a14:m>
                <a:r>
                  <a:rPr lang="zh-CN" altLang="en-US" sz="16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个弱分类器</a:t>
                </a:r>
                <a14:m>
                  <m:oMath xmlns:m="http://schemas.openxmlformats.org/officeDocument/2006/math">
                    <m:sSub>
                      <m:sSubPr>
                        <m:ctrlPr>
                          <a:rPr lang="en-US" altLang="zh-CN" sz="1600" b="1" i="1" smtClean="0">
                            <a:solidFill>
                              <a:srgbClr val="FF0000"/>
                            </a:solidFill>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1600" b="1" i="1">
                            <a:solidFill>
                              <a:srgbClr val="FF0000"/>
                            </a:solidFill>
                            <a:latin typeface="Cambria Math"/>
                            <a:ea typeface="黑体" panose="02010609060101010101" pitchFamily="49" charset="-122"/>
                            <a:cs typeface="Times New Roman" panose="02020603050405020304" pitchFamily="18" charset="0"/>
                          </a:rPr>
                          <m:t>𝑮</m:t>
                        </m:r>
                      </m:e>
                      <m:sub>
                        <m:r>
                          <a:rPr lang="en-US" altLang="zh-CN" sz="1600" b="1" i="1">
                            <a:solidFill>
                              <a:srgbClr val="FF0000"/>
                            </a:solidFill>
                            <a:latin typeface="Cambria Math"/>
                            <a:ea typeface="黑体" panose="02010609060101010101" pitchFamily="49" charset="-122"/>
                            <a:cs typeface="Times New Roman" panose="02020603050405020304" pitchFamily="18" charset="0"/>
                          </a:rPr>
                          <m:t>𝒎</m:t>
                        </m:r>
                      </m:sub>
                    </m:sSub>
                    <m:d>
                      <m:dPr>
                        <m:ctrlPr>
                          <a:rPr lang="en-US" altLang="zh-CN" sz="1600" b="1" i="1">
                            <a:solidFill>
                              <a:srgbClr val="FF0000"/>
                            </a:solidFill>
                            <a:latin typeface="Cambria Math" panose="02040503050406030204" pitchFamily="18" charset="0"/>
                            <a:ea typeface="黑体" panose="02010609060101010101" pitchFamily="49" charset="-122"/>
                            <a:cs typeface="Times New Roman" panose="02020603050405020304" pitchFamily="18" charset="0"/>
                          </a:rPr>
                        </m:ctrlPr>
                      </m:dPr>
                      <m:e>
                        <m:r>
                          <a:rPr lang="en-US" altLang="zh-CN" sz="1600" b="1" i="1">
                            <a:solidFill>
                              <a:srgbClr val="FF0000"/>
                            </a:solidFill>
                            <a:latin typeface="Cambria Math"/>
                            <a:ea typeface="黑体" panose="02010609060101010101" pitchFamily="49" charset="-122"/>
                            <a:cs typeface="Times New Roman" panose="02020603050405020304" pitchFamily="18" charset="0"/>
                          </a:rPr>
                          <m:t>𝒙</m:t>
                        </m:r>
                      </m:e>
                    </m:d>
                  </m:oMath>
                </a14:m>
                <a:r>
                  <a:rPr lang="zh-CN" altLang="en-US" sz="16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在训练数据集上产生的分类误差：</a:t>
                </a:r>
                <a:endParaRPr lang="en-US" altLang="zh-CN" sz="16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endParaRPr>
              </a:p>
              <a:p>
                <a:pPr lvl="2">
                  <a:lnSpc>
                    <a:spcPct val="250000"/>
                  </a:lnSpc>
                </a:pP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该误差为被错误分类的样本所具有权重的累加</a:t>
                </a:r>
                <a:endParaRPr lang="en-US" altLang="zh-CN" sz="1600" b="1" dirty="0">
                  <a:latin typeface="Times New Roman" panose="02020603050405020304" pitchFamily="18" charset="0"/>
                  <a:ea typeface="楷体" panose="02010609060101010101" pitchFamily="49" charset="-122"/>
                  <a:cs typeface="Times New Roman" panose="02020603050405020304" pitchFamily="18" charset="0"/>
                </a:endParaRPr>
              </a:p>
              <a:p>
                <a:pPr lvl="2">
                  <a:lnSpc>
                    <a:spcPct val="250000"/>
                  </a:lnSpc>
                </a:pPr>
                <a14:m>
                  <m:oMath xmlns:m="http://schemas.openxmlformats.org/officeDocument/2006/math">
                    <m:sSub>
                      <m:sSubPr>
                        <m:ctrlPr>
                          <a:rPr lang="en-US" altLang="zh-CN" sz="1600" b="1" i="1">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1600" b="1" i="1">
                            <a:latin typeface="Cambria Math"/>
                            <a:ea typeface="黑体" panose="02010609060101010101" pitchFamily="49" charset="-122"/>
                            <a:cs typeface="Times New Roman" panose="02020603050405020304" pitchFamily="18" charset="0"/>
                          </a:rPr>
                          <m:t>𝒆𝒓𝒓</m:t>
                        </m:r>
                      </m:e>
                      <m:sub>
                        <m:r>
                          <a:rPr lang="en-US" altLang="zh-CN" sz="1600" b="1" i="1">
                            <a:latin typeface="Cambria Math"/>
                            <a:ea typeface="黑体" panose="02010609060101010101" pitchFamily="49" charset="-122"/>
                            <a:cs typeface="Times New Roman" panose="02020603050405020304" pitchFamily="18" charset="0"/>
                          </a:rPr>
                          <m:t>𝒎</m:t>
                        </m:r>
                      </m:sub>
                    </m:sSub>
                    <m:r>
                      <a:rPr lang="en-US" altLang="zh-CN" sz="1600" b="1" i="1">
                        <a:latin typeface="Cambria Math"/>
                        <a:ea typeface="黑体" panose="02010609060101010101" pitchFamily="49" charset="-122"/>
                        <a:cs typeface="Times New Roman" panose="02020603050405020304" pitchFamily="18" charset="0"/>
                      </a:rPr>
                      <m:t>=</m:t>
                    </m:r>
                    <m:nary>
                      <m:naryPr>
                        <m:chr m:val="∑"/>
                        <m:ctrlPr>
                          <a:rPr lang="en-US" altLang="zh-CN" sz="1600" b="1" i="1">
                            <a:latin typeface="Cambria Math" panose="02040503050406030204" pitchFamily="18" charset="0"/>
                            <a:ea typeface="黑体" panose="02010609060101010101" pitchFamily="49" charset="-122"/>
                            <a:cs typeface="Times New Roman" panose="02020603050405020304" pitchFamily="18" charset="0"/>
                          </a:rPr>
                        </m:ctrlPr>
                      </m:naryPr>
                      <m:sub>
                        <m:r>
                          <m:rPr>
                            <m:brk m:alnAt="23"/>
                          </m:rPr>
                          <a:rPr lang="en-US" altLang="zh-CN" sz="1600" b="1" i="1">
                            <a:latin typeface="Cambria Math"/>
                            <a:ea typeface="黑体" panose="02010609060101010101" pitchFamily="49" charset="-122"/>
                            <a:cs typeface="Times New Roman" panose="02020603050405020304" pitchFamily="18" charset="0"/>
                          </a:rPr>
                          <m:t>𝒊</m:t>
                        </m:r>
                        <m:r>
                          <a:rPr lang="en-US" altLang="zh-CN" sz="1600" b="1" i="1">
                            <a:latin typeface="Cambria Math"/>
                            <a:ea typeface="黑体" panose="02010609060101010101" pitchFamily="49" charset="-122"/>
                            <a:cs typeface="Times New Roman" panose="02020603050405020304" pitchFamily="18" charset="0"/>
                          </a:rPr>
                          <m:t>=</m:t>
                        </m:r>
                        <m:r>
                          <a:rPr lang="en-US" altLang="zh-CN" sz="1600" b="1" i="1">
                            <a:latin typeface="Cambria Math"/>
                            <a:ea typeface="黑体" panose="02010609060101010101" pitchFamily="49" charset="-122"/>
                            <a:cs typeface="Times New Roman" panose="02020603050405020304" pitchFamily="18" charset="0"/>
                          </a:rPr>
                          <m:t>𝟏</m:t>
                        </m:r>
                      </m:sub>
                      <m:sup>
                        <m:r>
                          <a:rPr lang="en-US" altLang="zh-CN" sz="1600" b="1" i="1">
                            <a:latin typeface="Cambria Math"/>
                            <a:ea typeface="黑体" panose="02010609060101010101" pitchFamily="49" charset="-122"/>
                            <a:cs typeface="Times New Roman" panose="02020603050405020304" pitchFamily="18" charset="0"/>
                          </a:rPr>
                          <m:t>𝑵</m:t>
                        </m:r>
                      </m:sup>
                      <m:e>
                        <m:sSub>
                          <m:sSubPr>
                            <m:ctrlPr>
                              <a:rPr lang="en-US" altLang="zh-CN" sz="1600" b="1" i="1">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1600" b="1" i="1">
                                <a:latin typeface="Cambria Math"/>
                                <a:ea typeface="黑体" panose="02010609060101010101" pitchFamily="49" charset="-122"/>
                                <a:cs typeface="Times New Roman" panose="02020603050405020304" pitchFamily="18" charset="0"/>
                              </a:rPr>
                              <m:t>𝒘</m:t>
                            </m:r>
                          </m:e>
                          <m:sub>
                            <m:r>
                              <a:rPr lang="en-US" altLang="zh-CN" sz="1600" b="1" i="1">
                                <a:latin typeface="Cambria Math"/>
                                <a:ea typeface="黑体" panose="02010609060101010101" pitchFamily="49" charset="-122"/>
                                <a:cs typeface="Times New Roman" panose="02020603050405020304" pitchFamily="18" charset="0"/>
                              </a:rPr>
                              <m:t>𝒎</m:t>
                            </m:r>
                            <m:r>
                              <a:rPr lang="en-US" altLang="zh-CN" sz="1600" b="1" i="1" smtClean="0">
                                <a:latin typeface="Cambria Math"/>
                                <a:ea typeface="黑体" panose="02010609060101010101" pitchFamily="49" charset="-122"/>
                                <a:cs typeface="Times New Roman" panose="02020603050405020304" pitchFamily="18" charset="0"/>
                              </a:rPr>
                              <m:t>,</m:t>
                            </m:r>
                            <m:r>
                              <a:rPr lang="en-US" altLang="zh-CN" sz="1600" b="1" i="1">
                                <a:latin typeface="Cambria Math"/>
                                <a:ea typeface="黑体" panose="02010609060101010101" pitchFamily="49" charset="-122"/>
                                <a:cs typeface="Times New Roman" panose="02020603050405020304" pitchFamily="18" charset="0"/>
                              </a:rPr>
                              <m:t>𝒊</m:t>
                            </m:r>
                          </m:sub>
                        </m:sSub>
                        <m:r>
                          <a:rPr lang="en-US" altLang="zh-CN" sz="1600" b="1" i="1">
                            <a:latin typeface="Cambria Math"/>
                            <a:ea typeface="黑体" panose="02010609060101010101" pitchFamily="49" charset="-122"/>
                            <a:cs typeface="Times New Roman" panose="02020603050405020304" pitchFamily="18" charset="0"/>
                          </a:rPr>
                          <m:t>𝑰</m:t>
                        </m:r>
                        <m:r>
                          <a:rPr lang="en-US" altLang="zh-CN" sz="1600" b="1" i="1">
                            <a:latin typeface="Cambria Math"/>
                            <a:ea typeface="黑体" panose="02010609060101010101" pitchFamily="49" charset="-122"/>
                            <a:cs typeface="Times New Roman" panose="02020603050405020304" pitchFamily="18" charset="0"/>
                          </a:rPr>
                          <m:t>(</m:t>
                        </m:r>
                        <m:sSub>
                          <m:sSubPr>
                            <m:ctrlPr>
                              <a:rPr lang="en-US" altLang="zh-CN" sz="1600" b="1" i="1">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1600" b="1" i="1">
                                <a:latin typeface="Cambria Math"/>
                                <a:ea typeface="黑体" panose="02010609060101010101" pitchFamily="49" charset="-122"/>
                                <a:cs typeface="Times New Roman" panose="02020603050405020304" pitchFamily="18" charset="0"/>
                              </a:rPr>
                              <m:t>𝑮</m:t>
                            </m:r>
                          </m:e>
                          <m:sub>
                            <m:r>
                              <a:rPr lang="en-US" altLang="zh-CN" sz="1600" b="1" i="1">
                                <a:latin typeface="Cambria Math"/>
                                <a:ea typeface="黑体" panose="02010609060101010101" pitchFamily="49" charset="-122"/>
                                <a:cs typeface="Times New Roman" panose="02020603050405020304" pitchFamily="18" charset="0"/>
                              </a:rPr>
                              <m:t>𝒎</m:t>
                            </m:r>
                          </m:sub>
                        </m:sSub>
                        <m:r>
                          <a:rPr lang="en-US" altLang="zh-CN" sz="1600" b="1" i="1">
                            <a:latin typeface="Cambria Math"/>
                            <a:ea typeface="黑体" panose="02010609060101010101" pitchFamily="49" charset="-122"/>
                            <a:cs typeface="Times New Roman" panose="02020603050405020304" pitchFamily="18" charset="0"/>
                          </a:rPr>
                          <m:t>(</m:t>
                        </m:r>
                        <m:sSub>
                          <m:sSubPr>
                            <m:ctrlPr>
                              <a:rPr lang="en-US" altLang="zh-CN" sz="1600" b="1" i="1">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1600" b="1" i="1">
                                <a:latin typeface="Cambria Math"/>
                                <a:ea typeface="黑体" panose="02010609060101010101" pitchFamily="49" charset="-122"/>
                                <a:cs typeface="Times New Roman" panose="02020603050405020304" pitchFamily="18" charset="0"/>
                              </a:rPr>
                              <m:t>𝒙</m:t>
                            </m:r>
                          </m:e>
                          <m:sub>
                            <m:r>
                              <a:rPr lang="en-US" altLang="zh-CN" sz="1600" b="1" i="1">
                                <a:latin typeface="Cambria Math"/>
                                <a:ea typeface="黑体" panose="02010609060101010101" pitchFamily="49" charset="-122"/>
                                <a:cs typeface="Times New Roman" panose="02020603050405020304" pitchFamily="18" charset="0"/>
                              </a:rPr>
                              <m:t>𝒊</m:t>
                            </m:r>
                          </m:sub>
                        </m:sSub>
                        <m:r>
                          <a:rPr lang="en-US" altLang="zh-CN" sz="1600" b="1" i="1">
                            <a:latin typeface="Cambria Math"/>
                            <a:ea typeface="黑体" panose="02010609060101010101" pitchFamily="49" charset="-122"/>
                            <a:cs typeface="Times New Roman" panose="02020603050405020304" pitchFamily="18" charset="0"/>
                          </a:rPr>
                          <m:t>)</m:t>
                        </m:r>
                        <m:r>
                          <a:rPr lang="en-US" altLang="zh-CN" sz="1600" b="1" i="1">
                            <a:latin typeface="Cambria Math"/>
                            <a:ea typeface="Cambria Math"/>
                            <a:cs typeface="Times New Roman" panose="02020603050405020304" pitchFamily="18" charset="0"/>
                          </a:rPr>
                          <m:t>≠</m:t>
                        </m:r>
                        <m:sSub>
                          <m:sSubPr>
                            <m:ctrlPr>
                              <a:rPr lang="en-US" altLang="zh-CN" sz="1600" b="1" i="1">
                                <a:latin typeface="Cambria Math" panose="02040503050406030204" pitchFamily="18" charset="0"/>
                                <a:ea typeface="Cambria Math"/>
                                <a:cs typeface="Times New Roman" panose="02020603050405020304" pitchFamily="18" charset="0"/>
                              </a:rPr>
                            </m:ctrlPr>
                          </m:sSubPr>
                          <m:e>
                            <m:r>
                              <a:rPr lang="en-US" altLang="zh-CN" sz="1600" b="1" i="1">
                                <a:latin typeface="Cambria Math"/>
                                <a:ea typeface="Cambria Math"/>
                                <a:cs typeface="Times New Roman" panose="02020603050405020304" pitchFamily="18" charset="0"/>
                              </a:rPr>
                              <m:t>𝒚</m:t>
                            </m:r>
                          </m:e>
                          <m:sub>
                            <m:r>
                              <a:rPr lang="en-US" altLang="zh-CN" sz="1600" b="1" i="1">
                                <a:latin typeface="Cambria Math"/>
                                <a:ea typeface="Cambria Math"/>
                                <a:cs typeface="Times New Roman" panose="02020603050405020304" pitchFamily="18" charset="0"/>
                              </a:rPr>
                              <m:t>𝒊</m:t>
                            </m:r>
                          </m:sub>
                        </m:sSub>
                        <m:r>
                          <a:rPr lang="en-US" altLang="zh-CN" sz="1600" b="1" i="1">
                            <a:latin typeface="Cambria Math"/>
                            <a:ea typeface="黑体" panose="02010609060101010101" pitchFamily="49" charset="-122"/>
                            <a:cs typeface="Times New Roman" panose="02020603050405020304" pitchFamily="18" charset="0"/>
                          </a:rPr>
                          <m:t>)</m:t>
                        </m:r>
                      </m:e>
                    </m:nary>
                  </m:oMath>
                </a14:m>
                <a:r>
                  <a:rPr lang="en-US" altLang="zh-CN" sz="1600" b="1"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这里：</a:t>
                </a:r>
                <a14:m>
                  <m:oMath xmlns:m="http://schemas.openxmlformats.org/officeDocument/2006/math">
                    <m:r>
                      <a:rPr lang="en-US" altLang="zh-CN" sz="1600" b="1" i="1">
                        <a:latin typeface="Cambria Math"/>
                        <a:ea typeface="黑体" panose="02010609060101010101" pitchFamily="49" charset="-122"/>
                        <a:cs typeface="Times New Roman" panose="02020603050405020304" pitchFamily="18" charset="0"/>
                      </a:rPr>
                      <m:t>𝑰</m:t>
                    </m:r>
                    <m:d>
                      <m:dPr>
                        <m:ctrlPr>
                          <a:rPr lang="en-US" altLang="zh-CN" sz="1600" b="1" i="1">
                            <a:latin typeface="Cambria Math" panose="02040503050406030204" pitchFamily="18" charset="0"/>
                            <a:ea typeface="黑体" panose="02010609060101010101" pitchFamily="49" charset="-122"/>
                            <a:cs typeface="Times New Roman" panose="02020603050405020304" pitchFamily="18" charset="0"/>
                          </a:rPr>
                        </m:ctrlPr>
                      </m:dPr>
                      <m:e>
                        <m:r>
                          <a:rPr lang="en-US" altLang="zh-CN" sz="1600" b="1" i="1">
                            <a:latin typeface="Cambria Math"/>
                            <a:ea typeface="Cambria Math"/>
                            <a:cs typeface="Times New Roman" panose="02020603050405020304" pitchFamily="18" charset="0"/>
                          </a:rPr>
                          <m:t>∙</m:t>
                        </m:r>
                      </m:e>
                    </m:d>
                    <m:r>
                      <a:rPr lang="en-US" altLang="zh-CN" sz="1600" b="1" i="1">
                        <a:latin typeface="Cambria Math"/>
                        <a:ea typeface="黑体" panose="02010609060101010101" pitchFamily="49" charset="-122"/>
                        <a:cs typeface="Times New Roman" panose="02020603050405020304" pitchFamily="18" charset="0"/>
                      </a:rPr>
                      <m:t>=</m:t>
                    </m:r>
                    <m:r>
                      <a:rPr lang="en-US" altLang="zh-CN" sz="1600" b="1" i="1">
                        <a:latin typeface="Cambria Math"/>
                        <a:ea typeface="黑体" panose="02010609060101010101" pitchFamily="49" charset="-122"/>
                        <a:cs typeface="Times New Roman" panose="02020603050405020304" pitchFamily="18" charset="0"/>
                      </a:rPr>
                      <m:t>𝟏</m:t>
                    </m:r>
                  </m:oMath>
                </a14:m>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，如果</a:t>
                </a:r>
                <a14:m>
                  <m:oMath xmlns:m="http://schemas.openxmlformats.org/officeDocument/2006/math">
                    <m:sSub>
                      <m:sSubPr>
                        <m:ctrlPr>
                          <a:rPr lang="en-US" altLang="zh-CN" sz="1600" b="1" i="1">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1600" b="1" i="1">
                            <a:latin typeface="Cambria Math"/>
                            <a:ea typeface="黑体" panose="02010609060101010101" pitchFamily="49" charset="-122"/>
                            <a:cs typeface="Times New Roman" panose="02020603050405020304" pitchFamily="18" charset="0"/>
                          </a:rPr>
                          <m:t>𝑮</m:t>
                        </m:r>
                      </m:e>
                      <m:sub>
                        <m:r>
                          <a:rPr lang="en-US" altLang="zh-CN" sz="1600" b="1" i="1">
                            <a:latin typeface="Cambria Math"/>
                            <a:ea typeface="黑体" panose="02010609060101010101" pitchFamily="49" charset="-122"/>
                            <a:cs typeface="Times New Roman" panose="02020603050405020304" pitchFamily="18" charset="0"/>
                          </a:rPr>
                          <m:t>𝒎</m:t>
                        </m:r>
                      </m:sub>
                    </m:sSub>
                    <m:r>
                      <a:rPr lang="en-US" altLang="zh-CN" sz="1600" b="1" i="1">
                        <a:latin typeface="Cambria Math"/>
                        <a:ea typeface="黑体" panose="02010609060101010101" pitchFamily="49" charset="-122"/>
                        <a:cs typeface="Times New Roman" panose="02020603050405020304" pitchFamily="18" charset="0"/>
                      </a:rPr>
                      <m:t>(</m:t>
                    </m:r>
                    <m:sSub>
                      <m:sSubPr>
                        <m:ctrlPr>
                          <a:rPr lang="en-US" altLang="zh-CN" sz="1600" b="1" i="1">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1600" b="1" i="1">
                            <a:latin typeface="Cambria Math"/>
                            <a:ea typeface="黑体" panose="02010609060101010101" pitchFamily="49" charset="-122"/>
                            <a:cs typeface="Times New Roman" panose="02020603050405020304" pitchFamily="18" charset="0"/>
                          </a:rPr>
                          <m:t>𝒙</m:t>
                        </m:r>
                      </m:e>
                      <m:sub>
                        <m:r>
                          <a:rPr lang="en-US" altLang="zh-CN" sz="1600" b="1" i="1">
                            <a:latin typeface="Cambria Math"/>
                            <a:ea typeface="黑体" panose="02010609060101010101" pitchFamily="49" charset="-122"/>
                            <a:cs typeface="Times New Roman" panose="02020603050405020304" pitchFamily="18" charset="0"/>
                          </a:rPr>
                          <m:t>𝒊</m:t>
                        </m:r>
                      </m:sub>
                    </m:sSub>
                    <m:r>
                      <a:rPr lang="en-US" altLang="zh-CN" sz="1600" b="1" i="1">
                        <a:latin typeface="Cambria Math"/>
                        <a:ea typeface="黑体" panose="02010609060101010101" pitchFamily="49" charset="-122"/>
                        <a:cs typeface="Times New Roman" panose="02020603050405020304" pitchFamily="18" charset="0"/>
                      </a:rPr>
                      <m:t>)</m:t>
                    </m:r>
                    <m:r>
                      <a:rPr lang="en-US" altLang="zh-CN" sz="1600" b="1" i="1">
                        <a:latin typeface="Cambria Math"/>
                        <a:ea typeface="Cambria Math"/>
                        <a:cs typeface="Times New Roman" panose="02020603050405020304" pitchFamily="18" charset="0"/>
                      </a:rPr>
                      <m:t>≠</m:t>
                    </m:r>
                    <m:sSub>
                      <m:sSubPr>
                        <m:ctrlPr>
                          <a:rPr lang="en-US" altLang="zh-CN" sz="1600" b="1" i="1">
                            <a:latin typeface="Cambria Math" panose="02040503050406030204" pitchFamily="18" charset="0"/>
                            <a:ea typeface="Cambria Math"/>
                            <a:cs typeface="Times New Roman" panose="02020603050405020304" pitchFamily="18" charset="0"/>
                          </a:rPr>
                        </m:ctrlPr>
                      </m:sSubPr>
                      <m:e>
                        <m:r>
                          <a:rPr lang="en-US" altLang="zh-CN" sz="1600" b="1" i="1">
                            <a:latin typeface="Cambria Math"/>
                            <a:ea typeface="Cambria Math"/>
                            <a:cs typeface="Times New Roman" panose="02020603050405020304" pitchFamily="18" charset="0"/>
                          </a:rPr>
                          <m:t>𝒚</m:t>
                        </m:r>
                      </m:e>
                      <m:sub>
                        <m:r>
                          <a:rPr lang="en-US" altLang="zh-CN" sz="1600" b="1" i="1">
                            <a:latin typeface="Cambria Math"/>
                            <a:ea typeface="Cambria Math"/>
                            <a:cs typeface="Times New Roman" panose="02020603050405020304" pitchFamily="18" charset="0"/>
                          </a:rPr>
                          <m:t>𝒊</m:t>
                        </m:r>
                      </m:sub>
                    </m:sSub>
                  </m:oMath>
                </a14:m>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；否则为</a:t>
                </a:r>
                <a:r>
                  <a:rPr lang="en-US" altLang="zh-CN" sz="1600" b="1" dirty="0">
                    <a:latin typeface="Times New Roman" panose="02020603050405020304" pitchFamily="18" charset="0"/>
                    <a:ea typeface="楷体" panose="02010609060101010101" pitchFamily="49" charset="-122"/>
                    <a:cs typeface="Times New Roman" panose="02020603050405020304" pitchFamily="18" charset="0"/>
                  </a:rPr>
                  <a:t>0</a:t>
                </a:r>
              </a:p>
            </p:txBody>
          </p:sp>
        </mc:Choice>
        <mc:Fallback xmlns="">
          <p:sp>
            <p:nvSpPr>
              <p:cNvPr id="2" name="矩形 1"/>
              <p:cNvSpPr>
                <a:spLocks noRot="1" noChangeAspect="1" noMove="1" noResize="1" noEditPoints="1" noAdjustHandles="1" noChangeArrowheads="1" noChangeShapeType="1" noTextEdit="1"/>
              </p:cNvSpPr>
              <p:nvPr/>
            </p:nvSpPr>
            <p:spPr>
              <a:xfrm>
                <a:off x="267194" y="1488497"/>
                <a:ext cx="8437419" cy="1891480"/>
              </a:xfrm>
              <a:prstGeom prst="rect">
                <a:avLst/>
              </a:prstGeom>
              <a:blipFill>
                <a:blip r:embed="rId3"/>
                <a:stretch>
                  <a:fillRect b="-30000"/>
                </a:stretch>
              </a:blipFill>
              <a:ln>
                <a:noFill/>
              </a:ln>
            </p:spPr>
            <p:txBody>
              <a:bodyPr/>
              <a:lstStyle/>
              <a:p>
                <a:r>
                  <a:rPr lang="zh-CN" altLang="en-US">
                    <a:noFill/>
                  </a:rPr>
                  <a:t> </a:t>
                </a:r>
              </a:p>
            </p:txBody>
          </p:sp>
        </mc:Fallback>
      </mc:AlternateContent>
    </p:spTree>
    <p:extLst>
      <p:ext uri="{BB962C8B-B14F-4D97-AF65-F5344CB8AC3E}">
        <p14:creationId xmlns:p14="http://schemas.microsoft.com/office/powerpoint/2010/main" val="13522778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a:spLocks noGrp="1"/>
          </p:cNvSpPr>
          <p:nvPr>
            <p:ph type="title"/>
          </p:nvPr>
        </p:nvSpPr>
        <p:spPr>
          <a:xfrm>
            <a:off x="723765" y="153625"/>
            <a:ext cx="7507706" cy="657727"/>
          </a:xfrm>
        </p:spPr>
        <p:txBody>
          <a:bodyPr/>
          <a:lstStyle/>
          <a:p>
            <a:pPr marL="0" defTabSz="914400" fontAlgn="base">
              <a:spcAft>
                <a:spcPct val="0"/>
              </a:spcAft>
              <a:defRPr/>
            </a:pPr>
            <a:r>
              <a:rPr lang="zh-CN" altLang="en-US" sz="2400" dirty="0">
                <a:latin typeface="Times New Roman" panose="02020603050405020304" pitchFamily="18" charset="0"/>
                <a:cs typeface="Times New Roman" panose="02020603050405020304" pitchFamily="18" charset="0"/>
              </a:rPr>
              <a:t>监督学习：</a:t>
            </a:r>
            <a:r>
              <a:rPr lang="zh-CN" altLang="en-US" sz="2400" kern="0" dirty="0">
                <a:solidFill>
                  <a:srgbClr val="0070C0"/>
                </a:solidFill>
                <a:latin typeface="Times New Roman" pitchFamily="18" charset="0"/>
                <a:cs typeface="Times New Roman" pitchFamily="18" charset="0"/>
              </a:rPr>
              <a:t>损失函数</a:t>
            </a:r>
          </a:p>
        </p:txBody>
      </p:sp>
      <p:sp>
        <p:nvSpPr>
          <p:cNvPr id="2" name="流程图: 磁盘 1"/>
          <p:cNvSpPr/>
          <p:nvPr/>
        </p:nvSpPr>
        <p:spPr>
          <a:xfrm>
            <a:off x="1246955" y="3223951"/>
            <a:ext cx="985607" cy="1456237"/>
          </a:xfrm>
          <a:prstGeom prst="flowChartMagneticDisk">
            <a:avLst/>
          </a:prstGeom>
          <a:solidFill>
            <a:srgbClr val="FFFF00"/>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latin typeface="Times New Roman" panose="02020603050405020304" pitchFamily="18" charset="0"/>
              <a:ea typeface="楷体" panose="02010609060101010101" pitchFamily="49"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7" name="圆角矩形 6"/>
              <p:cNvSpPr/>
              <p:nvPr/>
            </p:nvSpPr>
            <p:spPr bwMode="auto">
              <a:xfrm>
                <a:off x="439391" y="4775664"/>
                <a:ext cx="2529444" cy="1140029"/>
              </a:xfrm>
              <a:prstGeom prst="roundRect">
                <a:avLst/>
              </a:prstGeom>
              <a:gradFill rotWithShape="1">
                <a:gsLst>
                  <a:gs pos="0">
                    <a:srgbClr val="FFFFFF">
                      <a:tint val="50000"/>
                      <a:satMod val="300000"/>
                    </a:srgbClr>
                  </a:gs>
                  <a:gs pos="35000">
                    <a:srgbClr val="FFFFFF">
                      <a:tint val="37000"/>
                      <a:satMod val="300000"/>
                    </a:srgbClr>
                  </a:gs>
                  <a:gs pos="100000">
                    <a:srgbClr val="FFFFFF">
                      <a:tint val="15000"/>
                      <a:satMod val="350000"/>
                    </a:srgbClr>
                  </a:gs>
                </a:gsLst>
                <a:lin ang="16200000" scaled="1"/>
              </a:gradFill>
              <a:ln w="9525" cap="flat" cmpd="sng" algn="ctr">
                <a:solidFill>
                  <a:srgbClr val="FFFFFF">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wrap="none" tIns="0" bIns="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2000" b="1" i="0" u="none" strike="noStrike" kern="0" cap="none" spc="0" normalizeH="0" baseline="0" noProof="0" dirty="0">
                    <a:ln>
                      <a:noFill/>
                    </a:ln>
                    <a:solidFill>
                      <a:srgbClr val="0070C0"/>
                    </a:solidFill>
                    <a:effectLst/>
                    <a:uLnTx/>
                    <a:uFillTx/>
                    <a:latin typeface="Times New Roman" panose="02020603050405020304" pitchFamily="18" charset="0"/>
                    <a:ea typeface="楷体" panose="02010609060101010101" pitchFamily="49" charset="-122"/>
                    <a:cs typeface="Times New Roman" panose="02020603050405020304" pitchFamily="18" charset="0"/>
                  </a:rPr>
                  <a:t>训练数据集</a:t>
                </a:r>
                <a:endParaRPr kumimoji="0" lang="en-US" altLang="zh-CN" sz="2000" b="1" i="0" u="none" strike="noStrike" kern="0" cap="none" spc="0" normalizeH="0" baseline="0" noProof="0" dirty="0">
                  <a:ln>
                    <a:noFill/>
                  </a:ln>
                  <a:solidFill>
                    <a:srgbClr val="0070C0"/>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a:p>
                <a:pPr marL="0" marR="0" lvl="0" indent="0" algn="ctr" defTabSz="914400" eaLnBrk="1" fontAlgn="base" latinLnBrk="0"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d>
                        <m:dPr>
                          <m:ctrlPr>
                            <a:rPr kumimoji="0" lang="en-US" altLang="zh-CN" sz="2000" b="1" i="1" u="none" strike="noStrike" kern="0" cap="none" spc="0" normalizeH="0" baseline="0" noProof="0" smtClean="0">
                              <a:ln>
                                <a:noFill/>
                              </a:ln>
                              <a:solidFill>
                                <a:srgbClr val="0070C0"/>
                              </a:solidFill>
                              <a:effectLst/>
                              <a:uLnTx/>
                              <a:uFillTx/>
                              <a:latin typeface="Cambria Math" panose="02040503050406030204" pitchFamily="18" charset="0"/>
                              <a:ea typeface="微软雅黑" pitchFamily="34" charset="-122"/>
                              <a:cs typeface="Times New Roman" pitchFamily="18" charset="0"/>
                            </a:rPr>
                          </m:ctrlPr>
                        </m:dPr>
                        <m:e>
                          <m:sSub>
                            <m:sSubPr>
                              <m:ctrlPr>
                                <a:rPr kumimoji="0" lang="en-US" altLang="zh-CN" sz="2000" b="1" i="1" u="none" strike="noStrike" kern="0" cap="none" spc="0" normalizeH="0" baseline="0" noProof="0" smtClean="0">
                                  <a:ln>
                                    <a:noFill/>
                                  </a:ln>
                                  <a:solidFill>
                                    <a:srgbClr val="0070C0"/>
                                  </a:solidFill>
                                  <a:effectLst/>
                                  <a:uLnTx/>
                                  <a:uFillTx/>
                                  <a:latin typeface="Cambria Math" panose="02040503050406030204" pitchFamily="18" charset="0"/>
                                  <a:ea typeface="微软雅黑" pitchFamily="34" charset="-122"/>
                                  <a:cs typeface="Times New Roman" pitchFamily="18" charset="0"/>
                                </a:rPr>
                              </m:ctrlPr>
                            </m:sSubPr>
                            <m:e>
                              <m:r>
                                <a:rPr kumimoji="0" lang="en-US" altLang="zh-CN" sz="2000" b="1" i="1" u="none" strike="noStrike" kern="0" cap="none" spc="0" normalizeH="0" baseline="0" noProof="0" smtClean="0">
                                  <a:ln>
                                    <a:noFill/>
                                  </a:ln>
                                  <a:solidFill>
                                    <a:srgbClr val="0070C0"/>
                                  </a:solidFill>
                                  <a:effectLst/>
                                  <a:uLnTx/>
                                  <a:uFillTx/>
                                  <a:latin typeface="Cambria Math"/>
                                  <a:ea typeface="微软雅黑" pitchFamily="34" charset="-122"/>
                                  <a:cs typeface="Times New Roman" pitchFamily="18" charset="0"/>
                                </a:rPr>
                                <m:t>𝒙</m:t>
                              </m:r>
                            </m:e>
                            <m:sub>
                              <m:r>
                                <a:rPr kumimoji="0" lang="en-US" altLang="zh-CN" sz="2000" b="1" i="1" u="none" strike="noStrike" kern="0" cap="none" spc="0" normalizeH="0" baseline="0" noProof="0" smtClean="0">
                                  <a:ln>
                                    <a:noFill/>
                                  </a:ln>
                                  <a:solidFill>
                                    <a:srgbClr val="0070C0"/>
                                  </a:solidFill>
                                  <a:effectLst/>
                                  <a:uLnTx/>
                                  <a:uFillTx/>
                                  <a:latin typeface="Cambria Math"/>
                                  <a:ea typeface="微软雅黑" pitchFamily="34" charset="-122"/>
                                  <a:cs typeface="Times New Roman" pitchFamily="18" charset="0"/>
                                </a:rPr>
                                <m:t>𝒊</m:t>
                              </m:r>
                            </m:sub>
                          </m:sSub>
                          <m:r>
                            <a:rPr kumimoji="0" lang="en-US" altLang="zh-CN" sz="2000" b="1" i="1" u="none" strike="noStrike" kern="0" cap="none" spc="0" normalizeH="0" baseline="0" noProof="0" smtClean="0">
                              <a:ln>
                                <a:noFill/>
                              </a:ln>
                              <a:solidFill>
                                <a:srgbClr val="0070C0"/>
                              </a:solidFill>
                              <a:effectLst/>
                              <a:uLnTx/>
                              <a:uFillTx/>
                              <a:latin typeface="Cambria Math"/>
                              <a:ea typeface="微软雅黑" pitchFamily="34" charset="-122"/>
                              <a:cs typeface="Times New Roman" pitchFamily="18" charset="0"/>
                            </a:rPr>
                            <m:t>,</m:t>
                          </m:r>
                          <m:sSub>
                            <m:sSubPr>
                              <m:ctrlPr>
                                <a:rPr kumimoji="0" lang="en-US" altLang="zh-CN" sz="2000" b="1" i="1" u="none" strike="noStrike" kern="0" cap="none" spc="0" normalizeH="0" baseline="0" noProof="0" smtClean="0">
                                  <a:ln>
                                    <a:noFill/>
                                  </a:ln>
                                  <a:solidFill>
                                    <a:srgbClr val="0070C0"/>
                                  </a:solidFill>
                                  <a:effectLst/>
                                  <a:uLnTx/>
                                  <a:uFillTx/>
                                  <a:latin typeface="Cambria Math" panose="02040503050406030204" pitchFamily="18" charset="0"/>
                                  <a:ea typeface="微软雅黑" pitchFamily="34" charset="-122"/>
                                  <a:cs typeface="Times New Roman" pitchFamily="18" charset="0"/>
                                </a:rPr>
                              </m:ctrlPr>
                            </m:sSubPr>
                            <m:e>
                              <m:r>
                                <a:rPr kumimoji="0" lang="en-US" altLang="zh-CN" sz="2000" b="1" i="1" u="none" strike="noStrike" kern="0" cap="none" spc="0" normalizeH="0" baseline="0" noProof="0" smtClean="0">
                                  <a:ln>
                                    <a:noFill/>
                                  </a:ln>
                                  <a:solidFill>
                                    <a:srgbClr val="0070C0"/>
                                  </a:solidFill>
                                  <a:effectLst/>
                                  <a:uLnTx/>
                                  <a:uFillTx/>
                                  <a:latin typeface="Cambria Math"/>
                                  <a:ea typeface="微软雅黑" pitchFamily="34" charset="-122"/>
                                  <a:cs typeface="Times New Roman" pitchFamily="18" charset="0"/>
                                </a:rPr>
                                <m:t>𝒚</m:t>
                              </m:r>
                            </m:e>
                            <m:sub>
                              <m:r>
                                <a:rPr kumimoji="0" lang="en-US" altLang="zh-CN" sz="2000" b="1" i="1" u="none" strike="noStrike" kern="0" cap="none" spc="0" normalizeH="0" baseline="0" noProof="0" smtClean="0">
                                  <a:ln>
                                    <a:noFill/>
                                  </a:ln>
                                  <a:solidFill>
                                    <a:srgbClr val="0070C0"/>
                                  </a:solidFill>
                                  <a:effectLst/>
                                  <a:uLnTx/>
                                  <a:uFillTx/>
                                  <a:latin typeface="Cambria Math"/>
                                  <a:ea typeface="微软雅黑" pitchFamily="34" charset="-122"/>
                                  <a:cs typeface="Times New Roman" pitchFamily="18" charset="0"/>
                                </a:rPr>
                                <m:t>𝒊</m:t>
                              </m:r>
                            </m:sub>
                          </m:sSub>
                        </m:e>
                      </m:d>
                      <m:r>
                        <a:rPr kumimoji="0" lang="en-US" altLang="zh-CN" sz="2000" b="1" i="1" u="none" strike="noStrike" kern="0" cap="none" spc="0" normalizeH="0" baseline="0" noProof="0" smtClean="0">
                          <a:ln>
                            <a:noFill/>
                          </a:ln>
                          <a:solidFill>
                            <a:srgbClr val="0070C0"/>
                          </a:solidFill>
                          <a:effectLst/>
                          <a:uLnTx/>
                          <a:uFillTx/>
                          <a:latin typeface="Cambria Math"/>
                          <a:ea typeface="微软雅黑" pitchFamily="34" charset="-122"/>
                          <a:cs typeface="Times New Roman" pitchFamily="18" charset="0"/>
                        </a:rPr>
                        <m:t>,</m:t>
                      </m:r>
                      <m:r>
                        <a:rPr kumimoji="0" lang="en-US" altLang="zh-CN" sz="2000" b="1" i="1" u="none" strike="noStrike" kern="0" cap="none" spc="0" normalizeH="0" baseline="0" noProof="0" smtClean="0">
                          <a:ln>
                            <a:noFill/>
                          </a:ln>
                          <a:solidFill>
                            <a:srgbClr val="0070C0"/>
                          </a:solidFill>
                          <a:effectLst/>
                          <a:uLnTx/>
                          <a:uFillTx/>
                          <a:latin typeface="Cambria Math"/>
                          <a:ea typeface="微软雅黑" pitchFamily="34" charset="-122"/>
                          <a:cs typeface="Times New Roman" pitchFamily="18" charset="0"/>
                        </a:rPr>
                        <m:t>𝒊</m:t>
                      </m:r>
                      <m:r>
                        <a:rPr kumimoji="0" lang="en-US" altLang="zh-CN" sz="2000" b="1" i="1" u="none" strike="noStrike" kern="0" cap="none" spc="0" normalizeH="0" baseline="0" noProof="0" smtClean="0">
                          <a:ln>
                            <a:noFill/>
                          </a:ln>
                          <a:solidFill>
                            <a:srgbClr val="0070C0"/>
                          </a:solidFill>
                          <a:effectLst/>
                          <a:uLnTx/>
                          <a:uFillTx/>
                          <a:latin typeface="Cambria Math"/>
                          <a:ea typeface="微软雅黑" pitchFamily="34" charset="-122"/>
                          <a:cs typeface="Times New Roman" pitchFamily="18" charset="0"/>
                        </a:rPr>
                        <m:t>=</m:t>
                      </m:r>
                      <m:r>
                        <a:rPr kumimoji="0" lang="en-US" altLang="zh-CN" sz="2000" b="1" i="1" u="none" strike="noStrike" kern="0" cap="none" spc="0" normalizeH="0" baseline="0" noProof="0" smtClean="0">
                          <a:ln>
                            <a:noFill/>
                          </a:ln>
                          <a:solidFill>
                            <a:srgbClr val="0070C0"/>
                          </a:solidFill>
                          <a:effectLst/>
                          <a:uLnTx/>
                          <a:uFillTx/>
                          <a:latin typeface="Cambria Math"/>
                          <a:ea typeface="微软雅黑" pitchFamily="34" charset="-122"/>
                          <a:cs typeface="Times New Roman" pitchFamily="18" charset="0"/>
                        </a:rPr>
                        <m:t>𝟏</m:t>
                      </m:r>
                      <m:r>
                        <a:rPr kumimoji="0" lang="en-US" altLang="zh-CN" sz="2000" b="1" i="1" u="none" strike="noStrike" kern="0" cap="none" spc="0" normalizeH="0" baseline="0" noProof="0" smtClean="0">
                          <a:ln>
                            <a:noFill/>
                          </a:ln>
                          <a:solidFill>
                            <a:srgbClr val="0070C0"/>
                          </a:solidFill>
                          <a:effectLst/>
                          <a:uLnTx/>
                          <a:uFillTx/>
                          <a:latin typeface="Cambria Math"/>
                          <a:ea typeface="微软雅黑" pitchFamily="34" charset="-122"/>
                          <a:cs typeface="Times New Roman" pitchFamily="18" charset="0"/>
                        </a:rPr>
                        <m:t>,…,</m:t>
                      </m:r>
                      <m:r>
                        <a:rPr kumimoji="0" lang="en-US" altLang="zh-CN" sz="2000" b="1" i="1" u="none" strike="noStrike" kern="0" cap="none" spc="0" normalizeH="0" baseline="0" noProof="0" smtClean="0">
                          <a:ln>
                            <a:noFill/>
                          </a:ln>
                          <a:solidFill>
                            <a:srgbClr val="0070C0"/>
                          </a:solidFill>
                          <a:effectLst/>
                          <a:uLnTx/>
                          <a:uFillTx/>
                          <a:latin typeface="Cambria Math"/>
                          <a:ea typeface="微软雅黑" pitchFamily="34" charset="-122"/>
                          <a:cs typeface="Times New Roman" pitchFamily="18" charset="0"/>
                        </a:rPr>
                        <m:t>𝒏</m:t>
                      </m:r>
                    </m:oMath>
                  </m:oMathPara>
                </a14:m>
                <a:endParaRPr kumimoji="0" lang="en-US" altLang="zh-CN" sz="2000" b="1" i="0" u="none" strike="noStrike" kern="0" cap="none" spc="0" normalizeH="0" baseline="0" noProof="0" dirty="0">
                  <a:ln>
                    <a:noFill/>
                  </a:ln>
                  <a:solidFill>
                    <a:srgbClr val="0070C0"/>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7" name="圆角矩形 6"/>
              <p:cNvSpPr>
                <a:spLocks noRot="1" noChangeAspect="1" noMove="1" noResize="1" noEditPoints="1" noAdjustHandles="1" noChangeArrowheads="1" noChangeShapeType="1" noTextEdit="1"/>
              </p:cNvSpPr>
              <p:nvPr/>
            </p:nvSpPr>
            <p:spPr bwMode="auto">
              <a:xfrm>
                <a:off x="439391" y="4775664"/>
                <a:ext cx="2529444" cy="1140029"/>
              </a:xfrm>
              <a:prstGeom prst="roundRect">
                <a:avLst/>
              </a:prstGeom>
              <a:blipFill>
                <a:blip r:embed="rId2"/>
                <a:stretch>
                  <a:fillRect/>
                </a:stretch>
              </a:blipFill>
              <a:ln w="9525" cap="flat" cmpd="sng" algn="ctr">
                <a:solidFill>
                  <a:srgbClr val="FFFFFF">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201887" y="1497566"/>
                <a:ext cx="3075709" cy="782330"/>
              </a:xfrm>
              <a:prstGeom prst="rect">
                <a:avLst/>
              </a:prstGeom>
              <a:noFill/>
            </p:spPr>
            <p:txBody>
              <a:bodyPr wrap="square" rtlCol="0">
                <a:spAutoFit/>
              </a:bodyPr>
              <a:lstStyle/>
              <a:p>
                <a:pPr algn="ctr">
                  <a:lnSpc>
                    <a:spcPct val="150000"/>
                  </a:lnSpc>
                </a:pP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训练</a:t>
                </a:r>
                <a14:m>
                  <m:oMath xmlns:m="http://schemas.openxmlformats.org/officeDocument/2006/math">
                    <m:r>
                      <a:rPr lang="zh-CN" altLang="en-US" sz="1600" i="1">
                        <a:latin typeface="Cambria Math"/>
                        <a:ea typeface="黑体" pitchFamily="49" charset="-122"/>
                      </a:rPr>
                      <m:t>映射函数</m:t>
                    </m:r>
                    <m:r>
                      <a:rPr lang="en-US" altLang="zh-CN" sz="1600" b="0" i="1" smtClean="0">
                        <a:latin typeface="Cambria Math"/>
                        <a:ea typeface="黑体" pitchFamily="49" charset="-122"/>
                      </a:rPr>
                      <m:t>𝑓</m:t>
                    </m:r>
                  </m:oMath>
                </a14:m>
                <a:endParaRPr lang="en-US" altLang="zh-CN" sz="1600" dirty="0">
                  <a:latin typeface="Times New Roman" panose="02020603050405020304" pitchFamily="18" charset="0"/>
                  <a:ea typeface="楷体" panose="02010609060101010101" pitchFamily="49" charset="-122"/>
                  <a:cs typeface="Times New Roman" panose="02020603050405020304" pitchFamily="18" charset="0"/>
                </a:endParaRPr>
              </a:p>
              <a:p>
                <a:pPr algn="ctr">
                  <a:lnSpc>
                    <a:spcPct val="150000"/>
                  </a:lnSpc>
                </a:pP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使得</a:t>
                </a:r>
                <a14:m>
                  <m:oMath xmlns:m="http://schemas.openxmlformats.org/officeDocument/2006/math">
                    <m:r>
                      <a:rPr lang="en-US" altLang="zh-CN" sz="1600" i="1">
                        <a:latin typeface="Cambria Math"/>
                        <a:ea typeface="黑体" pitchFamily="49" charset="-122"/>
                      </a:rPr>
                      <m:t>𝑓</m:t>
                    </m:r>
                    <m:r>
                      <a:rPr lang="en-US" altLang="zh-CN" sz="1600" b="0" i="1" smtClean="0">
                        <a:latin typeface="Cambria Math"/>
                        <a:ea typeface="黑体" pitchFamily="49" charset="-122"/>
                      </a:rPr>
                      <m:t>(</m:t>
                    </m:r>
                    <m:sSub>
                      <m:sSubPr>
                        <m:ctrlPr>
                          <a:rPr lang="en-US" altLang="zh-CN" sz="1600" b="0" i="1" smtClean="0">
                            <a:latin typeface="Cambria Math" panose="02040503050406030204" pitchFamily="18" charset="0"/>
                            <a:ea typeface="黑体" pitchFamily="49" charset="-122"/>
                          </a:rPr>
                        </m:ctrlPr>
                      </m:sSubPr>
                      <m:e>
                        <m:r>
                          <a:rPr lang="en-US" altLang="zh-CN" sz="1600" b="0" i="1" smtClean="0">
                            <a:latin typeface="Cambria Math"/>
                            <a:ea typeface="黑体" pitchFamily="49" charset="-122"/>
                          </a:rPr>
                          <m:t>𝑥</m:t>
                        </m:r>
                      </m:e>
                      <m:sub>
                        <m:r>
                          <a:rPr lang="en-US" altLang="zh-CN" sz="1600" b="0" i="1" smtClean="0">
                            <a:latin typeface="Cambria Math"/>
                            <a:ea typeface="黑体" pitchFamily="49" charset="-122"/>
                          </a:rPr>
                          <m:t>𝑖</m:t>
                        </m:r>
                      </m:sub>
                    </m:sSub>
                    <m:r>
                      <a:rPr lang="en-US" altLang="zh-CN" sz="1600" b="0" i="1" smtClean="0">
                        <a:latin typeface="Cambria Math"/>
                        <a:ea typeface="黑体" pitchFamily="49" charset="-122"/>
                      </a:rPr>
                      <m:t>)</m:t>
                    </m:r>
                  </m:oMath>
                </a14:m>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预测结果尽量等于</a:t>
                </a:r>
                <a14:m>
                  <m:oMath xmlns:m="http://schemas.openxmlformats.org/officeDocument/2006/math">
                    <m:sSub>
                      <m:sSubPr>
                        <m:ctrlPr>
                          <a:rPr lang="en-US" altLang="zh-CN" sz="1600" i="1" dirty="0" smtClean="0">
                            <a:latin typeface="Cambria Math" panose="02040503050406030204" pitchFamily="18" charset="0"/>
                            <a:ea typeface="黑体" pitchFamily="49" charset="-122"/>
                          </a:rPr>
                        </m:ctrlPr>
                      </m:sSubPr>
                      <m:e>
                        <m:r>
                          <a:rPr lang="en-US" altLang="zh-CN" sz="1600" b="0" i="1" dirty="0" smtClean="0">
                            <a:latin typeface="Cambria Math"/>
                            <a:ea typeface="黑体" pitchFamily="49" charset="-122"/>
                          </a:rPr>
                          <m:t>𝑦</m:t>
                        </m:r>
                      </m:e>
                      <m:sub>
                        <m:r>
                          <a:rPr lang="en-US" altLang="zh-CN" sz="1600" b="0" i="1" dirty="0" smtClean="0">
                            <a:latin typeface="Cambria Math"/>
                            <a:ea typeface="黑体" pitchFamily="49" charset="-122"/>
                          </a:rPr>
                          <m:t>𝑖</m:t>
                        </m:r>
                      </m:sub>
                    </m:sSub>
                  </m:oMath>
                </a14:m>
                <a:endParaRPr lang="en-US" altLang="zh-CN" sz="1600" dirty="0">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201887" y="1497566"/>
                <a:ext cx="3075709" cy="782330"/>
              </a:xfrm>
              <a:prstGeom prst="rect">
                <a:avLst/>
              </a:prstGeom>
              <a:blipFill>
                <a:blip r:embed="rId3"/>
                <a:stretch>
                  <a:fillRect b="-8594"/>
                </a:stretch>
              </a:blipFill>
            </p:spPr>
            <p:txBody>
              <a:bodyPr/>
              <a:lstStyle/>
              <a:p>
                <a:r>
                  <a:rPr lang="zh-CN" altLang="en-US">
                    <a:noFill/>
                  </a:rPr>
                  <a:t> </a:t>
                </a:r>
              </a:p>
            </p:txBody>
          </p:sp>
        </mc:Fallback>
      </mc:AlternateContent>
      <p:sp>
        <p:nvSpPr>
          <p:cNvPr id="4" name="上箭头 3"/>
          <p:cNvSpPr/>
          <p:nvPr/>
        </p:nvSpPr>
        <p:spPr>
          <a:xfrm>
            <a:off x="1620983" y="2650295"/>
            <a:ext cx="237519" cy="501144"/>
          </a:xfrm>
          <a:prstGeom prst="up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latin typeface="Times New Roman" panose="02020603050405020304" pitchFamily="18" charset="0"/>
              <a:ea typeface="楷体" panose="02010609060101010101" pitchFamily="49"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2" name="矩形 11"/>
              <p:cNvSpPr/>
              <p:nvPr/>
            </p:nvSpPr>
            <p:spPr>
              <a:xfrm>
                <a:off x="3206337" y="1512321"/>
                <a:ext cx="5937663" cy="3833357"/>
              </a:xfrm>
              <a:prstGeom prst="rect">
                <a:avLst/>
              </a:prstGeom>
            </p:spPr>
            <p:txBody>
              <a:bodyPr wrap="square">
                <a:spAutoFit/>
              </a:bodyPr>
              <a:lstStyle/>
              <a:p>
                <a:pPr marL="285750" indent="-285750">
                  <a:lnSpc>
                    <a:spcPct val="150000"/>
                  </a:lnSpc>
                  <a:buFont typeface="Wingdings" panose="05000000000000000000" pitchFamily="2" charset="2"/>
                  <a:buChar char="l"/>
                </a:pPr>
                <a:r>
                  <a:rPr lang="zh-CN" altLang="en-US" dirty="0">
                    <a:latin typeface="Times New Roman" panose="02020603050405020304" pitchFamily="18" charset="0"/>
                    <a:ea typeface="楷体" panose="02010609060101010101" pitchFamily="49" charset="-122"/>
                    <a:cs typeface="Times New Roman" panose="02020603050405020304" pitchFamily="18" charset="0"/>
                  </a:rPr>
                  <a:t>训练集中一共有</a:t>
                </a:r>
                <a14:m>
                  <m:oMath xmlns:m="http://schemas.openxmlformats.org/officeDocument/2006/math">
                    <m:r>
                      <a:rPr lang="en-US" altLang="zh-CN" b="0" i="1" smtClean="0">
                        <a:latin typeface="Cambria Math"/>
                        <a:ea typeface="黑体" panose="02010609060101010101" pitchFamily="49" charset="-122"/>
                        <a:cs typeface="Times New Roman" panose="02020603050405020304" pitchFamily="18" charset="0"/>
                      </a:rPr>
                      <m:t>𝑛</m:t>
                    </m:r>
                  </m:oMath>
                </a14:m>
                <a:r>
                  <a:rPr lang="zh-CN" altLang="en-US" dirty="0">
                    <a:latin typeface="Times New Roman" panose="02020603050405020304" pitchFamily="18" charset="0"/>
                    <a:ea typeface="楷体" panose="02010609060101010101" pitchFamily="49" charset="-122"/>
                    <a:cs typeface="Times New Roman" panose="02020603050405020304" pitchFamily="18" charset="0"/>
                  </a:rPr>
                  <a:t>个标注数据，第</a:t>
                </a:r>
                <a14:m>
                  <m:oMath xmlns:m="http://schemas.openxmlformats.org/officeDocument/2006/math">
                    <m:r>
                      <a:rPr lang="en-US" altLang="zh-CN" b="0" i="1" smtClean="0">
                        <a:latin typeface="Cambria Math"/>
                        <a:ea typeface="黑体" pitchFamily="49" charset="-122"/>
                      </a:rPr>
                      <m:t>𝑖</m:t>
                    </m:r>
                  </m:oMath>
                </a14:m>
                <a:r>
                  <a:rPr lang="zh-CN" altLang="en-US" dirty="0">
                    <a:latin typeface="Times New Roman" panose="02020603050405020304" pitchFamily="18" charset="0"/>
                    <a:ea typeface="楷体" panose="02010609060101010101" pitchFamily="49" charset="-122"/>
                    <a:cs typeface="Times New Roman" panose="02020603050405020304" pitchFamily="18" charset="0"/>
                  </a:rPr>
                  <a:t>个标注数据记为</a:t>
                </a:r>
                <a14:m>
                  <m:oMath xmlns:m="http://schemas.openxmlformats.org/officeDocument/2006/math">
                    <m:r>
                      <a:rPr lang="en-US" altLang="zh-CN" b="0" i="1" smtClean="0">
                        <a:latin typeface="Cambria Math"/>
                        <a:ea typeface="黑体" panose="02010609060101010101" pitchFamily="49" charset="-122"/>
                        <a:cs typeface="Times New Roman" panose="02020603050405020304" pitchFamily="18" charset="0"/>
                      </a:rPr>
                      <m:t>(</m:t>
                    </m:r>
                    <m:sSub>
                      <m:sSubPr>
                        <m:ctrlPr>
                          <a:rPr lang="en-US" altLang="zh-CN" b="0" i="1" smtClean="0">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b="0" i="1" smtClean="0">
                            <a:latin typeface="Cambria Math"/>
                            <a:ea typeface="黑体" panose="02010609060101010101" pitchFamily="49" charset="-122"/>
                            <a:cs typeface="Times New Roman" panose="02020603050405020304" pitchFamily="18" charset="0"/>
                          </a:rPr>
                          <m:t>𝑥</m:t>
                        </m:r>
                      </m:e>
                      <m:sub>
                        <m:r>
                          <a:rPr lang="en-US" altLang="zh-CN" b="0" i="1" smtClean="0">
                            <a:latin typeface="Cambria Math"/>
                            <a:ea typeface="黑体" panose="02010609060101010101" pitchFamily="49" charset="-122"/>
                            <a:cs typeface="Times New Roman" panose="02020603050405020304" pitchFamily="18" charset="0"/>
                          </a:rPr>
                          <m:t>𝑖</m:t>
                        </m:r>
                      </m:sub>
                    </m:sSub>
                    <m:r>
                      <a:rPr lang="en-US" altLang="zh-CN" b="0" i="1" smtClean="0">
                        <a:latin typeface="Cambria Math"/>
                        <a:ea typeface="黑体" panose="02010609060101010101" pitchFamily="49" charset="-122"/>
                        <a:cs typeface="Times New Roman" panose="02020603050405020304" pitchFamily="18" charset="0"/>
                      </a:rPr>
                      <m:t>,</m:t>
                    </m:r>
                    <m:sSub>
                      <m:sSubPr>
                        <m:ctrlPr>
                          <a:rPr lang="en-US" altLang="zh-CN" b="0" i="1" smtClean="0">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b="0" i="1" smtClean="0">
                            <a:latin typeface="Cambria Math"/>
                            <a:ea typeface="黑体" panose="02010609060101010101" pitchFamily="49" charset="-122"/>
                            <a:cs typeface="Times New Roman" panose="02020603050405020304" pitchFamily="18" charset="0"/>
                          </a:rPr>
                          <m:t>𝑦</m:t>
                        </m:r>
                      </m:e>
                      <m:sub>
                        <m:r>
                          <a:rPr lang="en-US" altLang="zh-CN" b="0" i="1" smtClean="0">
                            <a:latin typeface="Cambria Math"/>
                            <a:ea typeface="黑体" panose="02010609060101010101" pitchFamily="49" charset="-122"/>
                            <a:cs typeface="Times New Roman" panose="02020603050405020304" pitchFamily="18" charset="0"/>
                          </a:rPr>
                          <m:t>𝑖</m:t>
                        </m:r>
                      </m:sub>
                    </m:sSub>
                    <m:r>
                      <a:rPr lang="en-US" altLang="zh-CN" b="0" i="1" smtClean="0">
                        <a:latin typeface="Cambria Math"/>
                        <a:ea typeface="黑体" panose="02010609060101010101" pitchFamily="49" charset="-122"/>
                        <a:cs typeface="Times New Roman" panose="02020603050405020304" pitchFamily="18" charset="0"/>
                      </a:rPr>
                      <m:t>)</m:t>
                    </m:r>
                    <m:r>
                      <a:rPr lang="en-US" altLang="zh-CN" i="1" smtClean="0">
                        <a:latin typeface="Cambria Math"/>
                        <a:ea typeface="黑体" panose="02010609060101010101" pitchFamily="49" charset="-122"/>
                        <a:cs typeface="Times New Roman" panose="02020603050405020304" pitchFamily="18" charset="0"/>
                      </a:rPr>
                      <m:t> </m:t>
                    </m:r>
                  </m:oMath>
                </a14:m>
                <a:r>
                  <a:rPr lang="en-US" altLang="zh-CN"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dirty="0">
                    <a:latin typeface="Times New Roman" panose="02020603050405020304" pitchFamily="18" charset="0"/>
                    <a:ea typeface="楷体" panose="02010609060101010101" pitchFamily="49" charset="-122"/>
                    <a:cs typeface="Times New Roman" panose="02020603050405020304" pitchFamily="18" charset="0"/>
                  </a:rPr>
                  <a:t>其中第</a:t>
                </a:r>
                <a14:m>
                  <m:oMath xmlns:m="http://schemas.openxmlformats.org/officeDocument/2006/math">
                    <m:r>
                      <a:rPr lang="en-US" altLang="zh-CN" i="1">
                        <a:latin typeface="Cambria Math"/>
                        <a:ea typeface="黑体" pitchFamily="49" charset="-122"/>
                      </a:rPr>
                      <m:t>𝑖</m:t>
                    </m:r>
                  </m:oMath>
                </a14:m>
                <a:r>
                  <a:rPr lang="zh-CN" altLang="en-US" dirty="0">
                    <a:latin typeface="Times New Roman" panose="02020603050405020304" pitchFamily="18" charset="0"/>
                    <a:ea typeface="楷体" panose="02010609060101010101" pitchFamily="49" charset="-122"/>
                    <a:cs typeface="Times New Roman" panose="02020603050405020304" pitchFamily="18" charset="0"/>
                  </a:rPr>
                  <a:t>个样本数据为</a:t>
                </a:r>
                <a14:m>
                  <m:oMath xmlns:m="http://schemas.openxmlformats.org/officeDocument/2006/math">
                    <m:sSub>
                      <m:sSubPr>
                        <m:ctrlPr>
                          <a:rPr lang="en-US" altLang="zh-CN" i="1">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i="1">
                            <a:latin typeface="Cambria Math"/>
                            <a:ea typeface="黑体" panose="02010609060101010101" pitchFamily="49" charset="-122"/>
                            <a:cs typeface="Times New Roman" panose="02020603050405020304" pitchFamily="18" charset="0"/>
                          </a:rPr>
                          <m:t>𝑥</m:t>
                        </m:r>
                      </m:e>
                      <m:sub>
                        <m:r>
                          <a:rPr lang="en-US" altLang="zh-CN" i="1">
                            <a:latin typeface="Cambria Math"/>
                            <a:ea typeface="黑体" panose="02010609060101010101" pitchFamily="49" charset="-122"/>
                            <a:cs typeface="Times New Roman" panose="02020603050405020304" pitchFamily="18" charset="0"/>
                          </a:rPr>
                          <m:t>𝑖</m:t>
                        </m:r>
                      </m:sub>
                    </m:sSub>
                  </m:oMath>
                </a14:m>
                <a:r>
                  <a:rPr lang="zh-CN" altLang="en-US" dirty="0">
                    <a:latin typeface="Times New Roman" panose="02020603050405020304" pitchFamily="18" charset="0"/>
                    <a:ea typeface="楷体" panose="02010609060101010101" pitchFamily="49" charset="-122"/>
                    <a:cs typeface="Times New Roman" panose="02020603050405020304" pitchFamily="18" charset="0"/>
                  </a:rPr>
                  <a:t>，</a:t>
                </a:r>
                <a14:m>
                  <m:oMath xmlns:m="http://schemas.openxmlformats.org/officeDocument/2006/math">
                    <m:sSub>
                      <m:sSubPr>
                        <m:ctrlPr>
                          <a:rPr lang="en-US" altLang="zh-CN" i="1">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i="1">
                            <a:latin typeface="Cambria Math"/>
                            <a:ea typeface="黑体" panose="02010609060101010101" pitchFamily="49" charset="-122"/>
                            <a:cs typeface="Times New Roman" panose="02020603050405020304" pitchFamily="18" charset="0"/>
                          </a:rPr>
                          <m:t>𝑦</m:t>
                        </m:r>
                      </m:e>
                      <m:sub>
                        <m:r>
                          <a:rPr lang="en-US" altLang="zh-CN" i="1">
                            <a:latin typeface="Cambria Math"/>
                            <a:ea typeface="黑体" panose="02010609060101010101" pitchFamily="49" charset="-122"/>
                            <a:cs typeface="Times New Roman" panose="02020603050405020304" pitchFamily="18" charset="0"/>
                          </a:rPr>
                          <m:t>𝑖</m:t>
                        </m:r>
                      </m:sub>
                    </m:sSub>
                  </m:oMath>
                </a14:m>
                <a:r>
                  <a:rPr lang="zh-CN" altLang="en-US" dirty="0">
                    <a:latin typeface="Times New Roman" panose="02020603050405020304" pitchFamily="18" charset="0"/>
                    <a:ea typeface="楷体" panose="02010609060101010101" pitchFamily="49" charset="-122"/>
                    <a:cs typeface="Times New Roman" panose="02020603050405020304" pitchFamily="18" charset="0"/>
                  </a:rPr>
                  <a:t>是</a:t>
                </a:r>
                <a14:m>
                  <m:oMath xmlns:m="http://schemas.openxmlformats.org/officeDocument/2006/math">
                    <m:sSub>
                      <m:sSubPr>
                        <m:ctrlPr>
                          <a:rPr lang="en-US" altLang="zh-CN" i="1">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i="1">
                            <a:latin typeface="Cambria Math"/>
                            <a:ea typeface="黑体" panose="02010609060101010101" pitchFamily="49" charset="-122"/>
                            <a:cs typeface="Times New Roman" panose="02020603050405020304" pitchFamily="18" charset="0"/>
                          </a:rPr>
                          <m:t>𝑥</m:t>
                        </m:r>
                      </m:e>
                      <m:sub>
                        <m:r>
                          <a:rPr lang="en-US" altLang="zh-CN" i="1">
                            <a:latin typeface="Cambria Math"/>
                            <a:ea typeface="黑体" panose="02010609060101010101" pitchFamily="49" charset="-122"/>
                            <a:cs typeface="Times New Roman" panose="02020603050405020304" pitchFamily="18" charset="0"/>
                          </a:rPr>
                          <m:t>𝑖</m:t>
                        </m:r>
                      </m:sub>
                    </m:sSub>
                  </m:oMath>
                </a14:m>
                <a:r>
                  <a:rPr lang="zh-CN" altLang="en-US" dirty="0">
                    <a:latin typeface="Times New Roman" panose="02020603050405020304" pitchFamily="18" charset="0"/>
                    <a:ea typeface="楷体" panose="02010609060101010101" pitchFamily="49" charset="-122"/>
                    <a:cs typeface="Times New Roman" panose="02020603050405020304" pitchFamily="18" charset="0"/>
                  </a:rPr>
                  <a:t>的标注信息。</a:t>
                </a:r>
                <a:endParaRPr lang="en-US" altLang="zh-CN" dirty="0">
                  <a:latin typeface="Times New Roman" panose="02020603050405020304" pitchFamily="18" charset="0"/>
                  <a:ea typeface="楷体" panose="02010609060101010101" pitchFamily="49" charset="-122"/>
                  <a:cs typeface="Times New Roman" panose="02020603050405020304" pitchFamily="18" charset="0"/>
                </a:endParaRPr>
              </a:p>
              <a:p>
                <a:pPr marL="285750" indent="-285750">
                  <a:lnSpc>
                    <a:spcPct val="150000"/>
                  </a:lnSpc>
                  <a:buFont typeface="Wingdings" panose="05000000000000000000" pitchFamily="2" charset="2"/>
                  <a:buChar char="l"/>
                </a:pPr>
                <a:endParaRPr lang="en-US" altLang="zh-CN" dirty="0">
                  <a:latin typeface="Times New Roman" panose="02020603050405020304" pitchFamily="18" charset="0"/>
                  <a:ea typeface="楷体" panose="02010609060101010101" pitchFamily="49" charset="-122"/>
                  <a:cs typeface="Times New Roman" panose="02020603050405020304" pitchFamily="18" charset="0"/>
                </a:endParaRPr>
              </a:p>
              <a:p>
                <a:pPr marL="285750" indent="-285750">
                  <a:lnSpc>
                    <a:spcPct val="150000"/>
                  </a:lnSpc>
                  <a:buFont typeface="Wingdings" panose="05000000000000000000" pitchFamily="2" charset="2"/>
                  <a:buChar char="l"/>
                </a:pPr>
                <a:r>
                  <a:rPr lang="zh-CN" altLang="en-US" dirty="0">
                    <a:latin typeface="Times New Roman" panose="02020603050405020304" pitchFamily="18" charset="0"/>
                    <a:ea typeface="楷体" panose="02010609060101010101" pitchFamily="49" charset="-122"/>
                    <a:cs typeface="Times New Roman" panose="02020603050405020304" pitchFamily="18" charset="0"/>
                  </a:rPr>
                  <a:t>从训练数据中学习得到的映射函数记为</a:t>
                </a:r>
                <a14:m>
                  <m:oMath xmlns:m="http://schemas.openxmlformats.org/officeDocument/2006/math">
                    <m:r>
                      <a:rPr lang="en-US" altLang="zh-CN" i="1">
                        <a:latin typeface="Cambria Math"/>
                        <a:ea typeface="黑体" pitchFamily="49" charset="-122"/>
                      </a:rPr>
                      <m:t>𝑓</m:t>
                    </m:r>
                  </m:oMath>
                </a14:m>
                <a:r>
                  <a:rPr lang="zh-CN" altLang="en-US"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dirty="0">
                    <a:latin typeface="Times New Roman" panose="02020603050405020304" pitchFamily="18" charset="0"/>
                    <a:ea typeface="楷体" panose="02010609060101010101" pitchFamily="49" charset="-122"/>
                    <a:cs typeface="Times New Roman" panose="02020603050405020304" pitchFamily="18" charset="0"/>
                  </a:rPr>
                  <a:t> </a:t>
                </a:r>
                <a14:m>
                  <m:oMath xmlns:m="http://schemas.openxmlformats.org/officeDocument/2006/math">
                    <m:r>
                      <a:rPr lang="en-US" altLang="zh-CN" i="1">
                        <a:latin typeface="Cambria Math"/>
                        <a:ea typeface="黑体" pitchFamily="49" charset="-122"/>
                      </a:rPr>
                      <m:t>𝑓</m:t>
                    </m:r>
                  </m:oMath>
                </a14:m>
                <a:r>
                  <a:rPr lang="zh-CN" altLang="en-US" dirty="0">
                    <a:latin typeface="Times New Roman" panose="02020603050405020304" pitchFamily="18" charset="0"/>
                    <a:ea typeface="楷体" panose="02010609060101010101" pitchFamily="49" charset="-122"/>
                    <a:cs typeface="Times New Roman" panose="02020603050405020304" pitchFamily="18" charset="0"/>
                  </a:rPr>
                  <a:t>对</a:t>
                </a:r>
                <a14:m>
                  <m:oMath xmlns:m="http://schemas.openxmlformats.org/officeDocument/2006/math">
                    <m:sSub>
                      <m:sSubPr>
                        <m:ctrlPr>
                          <a:rPr lang="en-US" altLang="zh-CN" i="1">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i="1">
                            <a:latin typeface="Cambria Math"/>
                            <a:ea typeface="黑体" panose="02010609060101010101" pitchFamily="49" charset="-122"/>
                            <a:cs typeface="Times New Roman" panose="02020603050405020304" pitchFamily="18" charset="0"/>
                          </a:rPr>
                          <m:t>𝑥</m:t>
                        </m:r>
                      </m:e>
                      <m:sub>
                        <m:r>
                          <a:rPr lang="en-US" altLang="zh-CN" i="1">
                            <a:latin typeface="Cambria Math"/>
                            <a:ea typeface="黑体" panose="02010609060101010101" pitchFamily="49" charset="-122"/>
                            <a:cs typeface="Times New Roman" panose="02020603050405020304" pitchFamily="18" charset="0"/>
                          </a:rPr>
                          <m:t>𝑖</m:t>
                        </m:r>
                      </m:sub>
                    </m:sSub>
                  </m:oMath>
                </a14:m>
                <a:r>
                  <a:rPr lang="zh-CN" altLang="en-US" dirty="0">
                    <a:latin typeface="Times New Roman" panose="02020603050405020304" pitchFamily="18" charset="0"/>
                    <a:ea typeface="楷体" panose="02010609060101010101" pitchFamily="49" charset="-122"/>
                    <a:cs typeface="Times New Roman" panose="02020603050405020304" pitchFamily="18" charset="0"/>
                  </a:rPr>
                  <a:t>的预测结果记为</a:t>
                </a:r>
                <a14:m>
                  <m:oMath xmlns:m="http://schemas.openxmlformats.org/officeDocument/2006/math">
                    <m:sSub>
                      <m:sSubPr>
                        <m:ctrlPr>
                          <a:rPr lang="en-US" altLang="zh-CN" i="1">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b="0" i="1" smtClean="0">
                            <a:latin typeface="Cambria Math"/>
                            <a:ea typeface="黑体" panose="02010609060101010101" pitchFamily="49" charset="-122"/>
                            <a:cs typeface="Times New Roman" panose="02020603050405020304" pitchFamily="18" charset="0"/>
                          </a:rPr>
                          <m:t>𝑓</m:t>
                        </m:r>
                        <m:r>
                          <a:rPr lang="en-US" altLang="zh-CN" b="0" i="1" smtClean="0">
                            <a:latin typeface="Cambria Math"/>
                            <a:ea typeface="黑体" panose="02010609060101010101" pitchFamily="49" charset="-122"/>
                            <a:cs typeface="Times New Roman" panose="02020603050405020304" pitchFamily="18" charset="0"/>
                          </a:rPr>
                          <m:t>(</m:t>
                        </m:r>
                        <m:r>
                          <a:rPr lang="en-US" altLang="zh-CN" i="1">
                            <a:latin typeface="Cambria Math"/>
                            <a:ea typeface="黑体" panose="02010609060101010101" pitchFamily="49" charset="-122"/>
                            <a:cs typeface="Times New Roman" panose="02020603050405020304" pitchFamily="18" charset="0"/>
                          </a:rPr>
                          <m:t>𝑥</m:t>
                        </m:r>
                      </m:e>
                      <m:sub>
                        <m:r>
                          <a:rPr lang="en-US" altLang="zh-CN" i="1">
                            <a:latin typeface="Cambria Math"/>
                            <a:ea typeface="黑体" panose="02010609060101010101" pitchFamily="49" charset="-122"/>
                            <a:cs typeface="Times New Roman" panose="02020603050405020304" pitchFamily="18" charset="0"/>
                          </a:rPr>
                          <m:t>𝑖</m:t>
                        </m:r>
                      </m:sub>
                    </m:sSub>
                    <m:r>
                      <a:rPr lang="en-US" altLang="zh-CN" b="0" i="1" smtClean="0">
                        <a:latin typeface="Cambria Math"/>
                        <a:ea typeface="黑体" panose="02010609060101010101" pitchFamily="49" charset="-122"/>
                        <a:cs typeface="Times New Roman" panose="02020603050405020304" pitchFamily="18" charset="0"/>
                      </a:rPr>
                      <m:t>)</m:t>
                    </m:r>
                    <m:r>
                      <a:rPr lang="en-US" altLang="zh-CN" i="1">
                        <a:latin typeface="Cambria Math"/>
                        <a:ea typeface="黑体" panose="02010609060101010101" pitchFamily="49" charset="-122"/>
                        <a:cs typeface="Times New Roman" panose="02020603050405020304" pitchFamily="18" charset="0"/>
                      </a:rPr>
                      <m:t> </m:t>
                    </m:r>
                  </m:oMath>
                </a14:m>
                <a:r>
                  <a:rPr lang="zh-CN" altLang="en-US" dirty="0">
                    <a:latin typeface="Times New Roman" panose="02020603050405020304" pitchFamily="18" charset="0"/>
                    <a:ea typeface="楷体" panose="02010609060101010101" pitchFamily="49" charset="-122"/>
                    <a:cs typeface="Times New Roman" panose="02020603050405020304" pitchFamily="18" charset="0"/>
                  </a:rPr>
                  <a:t>。损失函数就是用来计算</a:t>
                </a:r>
                <a14:m>
                  <m:oMath xmlns:m="http://schemas.openxmlformats.org/officeDocument/2006/math">
                    <m:sSub>
                      <m:sSubPr>
                        <m:ctrlPr>
                          <a:rPr lang="en-US" altLang="zh-CN" i="1">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i="1">
                            <a:latin typeface="Cambria Math"/>
                            <a:ea typeface="黑体" panose="02010609060101010101" pitchFamily="49" charset="-122"/>
                            <a:cs typeface="Times New Roman" panose="02020603050405020304" pitchFamily="18" charset="0"/>
                          </a:rPr>
                          <m:t>𝑥</m:t>
                        </m:r>
                      </m:e>
                      <m:sub>
                        <m:r>
                          <a:rPr lang="en-US" altLang="zh-CN" i="1">
                            <a:latin typeface="Cambria Math"/>
                            <a:ea typeface="黑体" panose="02010609060101010101" pitchFamily="49" charset="-122"/>
                            <a:cs typeface="Times New Roman" panose="02020603050405020304" pitchFamily="18" charset="0"/>
                          </a:rPr>
                          <m:t>𝑖</m:t>
                        </m:r>
                      </m:sub>
                    </m:sSub>
                  </m:oMath>
                </a14:m>
                <a:r>
                  <a:rPr lang="zh-CN" altLang="en-US" dirty="0">
                    <a:latin typeface="Times New Roman" panose="02020603050405020304" pitchFamily="18" charset="0"/>
                    <a:ea typeface="楷体" panose="02010609060101010101" pitchFamily="49" charset="-122"/>
                    <a:cs typeface="Times New Roman" panose="02020603050405020304" pitchFamily="18" charset="0"/>
                  </a:rPr>
                  <a:t>真实值</a:t>
                </a:r>
                <a14:m>
                  <m:oMath xmlns:m="http://schemas.openxmlformats.org/officeDocument/2006/math">
                    <m:sSub>
                      <m:sSubPr>
                        <m:ctrlPr>
                          <a:rPr lang="en-US" altLang="zh-CN" i="1">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i="1">
                            <a:latin typeface="Cambria Math"/>
                            <a:ea typeface="黑体" panose="02010609060101010101" pitchFamily="49" charset="-122"/>
                            <a:cs typeface="Times New Roman" panose="02020603050405020304" pitchFamily="18" charset="0"/>
                          </a:rPr>
                          <m:t>𝑦</m:t>
                        </m:r>
                      </m:e>
                      <m:sub>
                        <m:r>
                          <a:rPr lang="en-US" altLang="zh-CN" i="1">
                            <a:latin typeface="Cambria Math"/>
                            <a:ea typeface="黑体" panose="02010609060101010101" pitchFamily="49" charset="-122"/>
                            <a:cs typeface="Times New Roman" panose="02020603050405020304" pitchFamily="18" charset="0"/>
                          </a:rPr>
                          <m:t>𝑖</m:t>
                        </m:r>
                      </m:sub>
                    </m:sSub>
                    <m:r>
                      <a:rPr lang="en-US" altLang="zh-CN" i="1">
                        <a:latin typeface="Cambria Math"/>
                        <a:ea typeface="黑体" panose="02010609060101010101" pitchFamily="49" charset="-122"/>
                        <a:cs typeface="Times New Roman" panose="02020603050405020304" pitchFamily="18" charset="0"/>
                      </a:rPr>
                      <m:t> </m:t>
                    </m:r>
                  </m:oMath>
                </a14:m>
                <a:r>
                  <a:rPr lang="zh-CN" altLang="en-US" dirty="0">
                    <a:latin typeface="Times New Roman" panose="02020603050405020304" pitchFamily="18" charset="0"/>
                    <a:ea typeface="楷体" panose="02010609060101010101" pitchFamily="49" charset="-122"/>
                    <a:cs typeface="Times New Roman" panose="02020603050405020304" pitchFamily="18" charset="0"/>
                  </a:rPr>
                  <a:t>与预测值</a:t>
                </a:r>
                <a14:m>
                  <m:oMath xmlns:m="http://schemas.openxmlformats.org/officeDocument/2006/math">
                    <m:sSub>
                      <m:sSubPr>
                        <m:ctrlPr>
                          <a:rPr lang="en-US" altLang="zh-CN" i="1">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i="1">
                            <a:latin typeface="Cambria Math"/>
                            <a:ea typeface="黑体" panose="02010609060101010101" pitchFamily="49" charset="-122"/>
                            <a:cs typeface="Times New Roman" panose="02020603050405020304" pitchFamily="18" charset="0"/>
                          </a:rPr>
                          <m:t>𝑓</m:t>
                        </m:r>
                        <m:r>
                          <a:rPr lang="en-US" altLang="zh-CN" i="1">
                            <a:latin typeface="Cambria Math"/>
                            <a:ea typeface="黑体" panose="02010609060101010101" pitchFamily="49" charset="-122"/>
                            <a:cs typeface="Times New Roman" panose="02020603050405020304" pitchFamily="18" charset="0"/>
                          </a:rPr>
                          <m:t>(</m:t>
                        </m:r>
                        <m:r>
                          <a:rPr lang="en-US" altLang="zh-CN" i="1">
                            <a:latin typeface="Cambria Math"/>
                            <a:ea typeface="黑体" panose="02010609060101010101" pitchFamily="49" charset="-122"/>
                            <a:cs typeface="Times New Roman" panose="02020603050405020304" pitchFamily="18" charset="0"/>
                          </a:rPr>
                          <m:t>𝑥</m:t>
                        </m:r>
                      </m:e>
                      <m:sub>
                        <m:r>
                          <a:rPr lang="en-US" altLang="zh-CN" i="1">
                            <a:latin typeface="Cambria Math"/>
                            <a:ea typeface="黑体" panose="02010609060101010101" pitchFamily="49" charset="-122"/>
                            <a:cs typeface="Times New Roman" panose="02020603050405020304" pitchFamily="18" charset="0"/>
                          </a:rPr>
                          <m:t>𝑖</m:t>
                        </m:r>
                      </m:sub>
                    </m:sSub>
                    <m:r>
                      <a:rPr lang="en-US" altLang="zh-CN" i="1">
                        <a:latin typeface="Cambria Math"/>
                        <a:ea typeface="黑体" panose="02010609060101010101" pitchFamily="49" charset="-122"/>
                        <a:cs typeface="Times New Roman" panose="02020603050405020304" pitchFamily="18" charset="0"/>
                      </a:rPr>
                      <m:t>)</m:t>
                    </m:r>
                  </m:oMath>
                </a14:m>
                <a:r>
                  <a:rPr lang="zh-CN" altLang="en-US" dirty="0">
                    <a:latin typeface="Times New Roman" panose="02020603050405020304" pitchFamily="18" charset="0"/>
                    <a:ea typeface="楷体" panose="02010609060101010101" pitchFamily="49" charset="-122"/>
                    <a:cs typeface="Times New Roman" panose="02020603050405020304" pitchFamily="18" charset="0"/>
                  </a:rPr>
                  <a:t>之间差值的函数。</a:t>
                </a:r>
                <a:r>
                  <a:rPr lang="en-US" altLang="zh-CN" dirty="0">
                    <a:latin typeface="Times New Roman" panose="02020603050405020304" pitchFamily="18" charset="0"/>
                    <a:ea typeface="楷体" panose="02010609060101010101" pitchFamily="49" charset="-122"/>
                    <a:cs typeface="Times New Roman" panose="02020603050405020304" pitchFamily="18" charset="0"/>
                  </a:rPr>
                  <a:t> </a:t>
                </a:r>
              </a:p>
              <a:p>
                <a:pPr marL="285750" indent="-285750">
                  <a:lnSpc>
                    <a:spcPct val="150000"/>
                  </a:lnSpc>
                  <a:buFont typeface="Wingdings" panose="05000000000000000000" pitchFamily="2" charset="2"/>
                  <a:buChar char="l"/>
                </a:pPr>
                <a:endParaRPr lang="en-US" altLang="zh-CN" dirty="0">
                  <a:latin typeface="Times New Roman" panose="02020603050405020304" pitchFamily="18" charset="0"/>
                  <a:ea typeface="楷体" panose="02010609060101010101" pitchFamily="49" charset="-122"/>
                  <a:cs typeface="Times New Roman" panose="02020603050405020304" pitchFamily="18" charset="0"/>
                </a:endParaRPr>
              </a:p>
              <a:p>
                <a:pPr marL="285750" indent="-285750">
                  <a:lnSpc>
                    <a:spcPct val="150000"/>
                  </a:lnSpc>
                  <a:buFont typeface="Wingdings" panose="05000000000000000000" pitchFamily="2" charset="2"/>
                  <a:buChar char="l"/>
                </a:pPr>
                <a:r>
                  <a:rPr lang="zh-CN" altLang="en-US" dirty="0">
                    <a:latin typeface="Times New Roman" panose="02020603050405020304" pitchFamily="18" charset="0"/>
                    <a:ea typeface="楷体" panose="02010609060101010101" pitchFamily="49" charset="-122"/>
                    <a:cs typeface="Times New Roman" panose="02020603050405020304" pitchFamily="18" charset="0"/>
                  </a:rPr>
                  <a:t>很显然，在训练过程中希望映射函数在训练数据集上得到 “损失”之和最小，即</a:t>
                </a:r>
                <a14:m>
                  <m:oMath xmlns:m="http://schemas.openxmlformats.org/officeDocument/2006/math">
                    <m:r>
                      <m:rPr>
                        <m:sty m:val="p"/>
                      </m:rPr>
                      <a:rPr lang="en-US" altLang="zh-CN" b="0" i="0" smtClean="0">
                        <a:latin typeface="Cambria Math"/>
                        <a:ea typeface="黑体" pitchFamily="49" charset="-122"/>
                      </a:rPr>
                      <m:t>min</m:t>
                    </m:r>
                    <m:nary>
                      <m:naryPr>
                        <m:chr m:val="∑"/>
                        <m:limLoc m:val="subSup"/>
                        <m:ctrlPr>
                          <a:rPr lang="en-US" altLang="zh-CN" b="0" i="1" smtClean="0">
                            <a:latin typeface="Cambria Math" panose="02040503050406030204" pitchFamily="18" charset="0"/>
                            <a:ea typeface="黑体" pitchFamily="49" charset="-122"/>
                          </a:rPr>
                        </m:ctrlPr>
                      </m:naryPr>
                      <m:sub>
                        <m:r>
                          <m:rPr>
                            <m:brk m:alnAt="25"/>
                          </m:rPr>
                          <a:rPr lang="en-US" altLang="zh-CN" b="0" i="1" smtClean="0">
                            <a:latin typeface="Cambria Math"/>
                            <a:ea typeface="黑体" pitchFamily="49" charset="-122"/>
                          </a:rPr>
                          <m:t>𝑖</m:t>
                        </m:r>
                        <m:r>
                          <a:rPr lang="en-US" altLang="zh-CN" b="0" i="1" smtClean="0">
                            <a:latin typeface="Cambria Math"/>
                            <a:ea typeface="黑体" pitchFamily="49" charset="-122"/>
                          </a:rPr>
                          <m:t>=1</m:t>
                        </m:r>
                      </m:sub>
                      <m:sup>
                        <m:r>
                          <a:rPr lang="en-US" altLang="zh-CN" b="0" i="1" smtClean="0">
                            <a:latin typeface="Cambria Math"/>
                            <a:ea typeface="黑体" pitchFamily="49" charset="-122"/>
                          </a:rPr>
                          <m:t>𝑛</m:t>
                        </m:r>
                      </m:sup>
                      <m:e>
                        <m:r>
                          <a:rPr lang="en-US" altLang="zh-CN" b="0" i="1" smtClean="0">
                            <a:latin typeface="Cambria Math"/>
                            <a:ea typeface="黑体" pitchFamily="49" charset="-122"/>
                          </a:rPr>
                          <m:t>𝐿𝑜𝑠𝑠</m:t>
                        </m:r>
                        <m:r>
                          <a:rPr lang="en-US" altLang="zh-CN" b="0" i="1" smtClean="0">
                            <a:latin typeface="Cambria Math"/>
                            <a:ea typeface="黑体" pitchFamily="49" charset="-122"/>
                          </a:rPr>
                          <m:t>(</m:t>
                        </m:r>
                        <m:r>
                          <a:rPr lang="en-US" altLang="zh-CN" b="0" i="1" smtClean="0">
                            <a:latin typeface="Cambria Math"/>
                            <a:ea typeface="黑体" pitchFamily="49" charset="-122"/>
                          </a:rPr>
                          <m:t>𝑓</m:t>
                        </m:r>
                        <m:r>
                          <a:rPr lang="en-US" altLang="zh-CN" b="0" i="1" smtClean="0">
                            <a:latin typeface="Cambria Math"/>
                            <a:ea typeface="黑体" pitchFamily="49" charset="-122"/>
                          </a:rPr>
                          <m:t>(</m:t>
                        </m:r>
                        <m:sSub>
                          <m:sSubPr>
                            <m:ctrlPr>
                              <a:rPr lang="en-US" altLang="zh-CN" b="0" i="1" smtClean="0">
                                <a:latin typeface="Cambria Math" panose="02040503050406030204" pitchFamily="18" charset="0"/>
                                <a:ea typeface="黑体" pitchFamily="49" charset="-122"/>
                              </a:rPr>
                            </m:ctrlPr>
                          </m:sSubPr>
                          <m:e>
                            <m:r>
                              <a:rPr lang="en-US" altLang="zh-CN" b="0" i="1" smtClean="0">
                                <a:latin typeface="Cambria Math"/>
                                <a:ea typeface="黑体" pitchFamily="49" charset="-122"/>
                              </a:rPr>
                              <m:t>𝑥</m:t>
                            </m:r>
                          </m:e>
                          <m:sub>
                            <m:r>
                              <a:rPr lang="en-US" altLang="zh-CN" b="0" i="1" smtClean="0">
                                <a:latin typeface="Cambria Math"/>
                                <a:ea typeface="黑体" pitchFamily="49" charset="-122"/>
                              </a:rPr>
                              <m:t>𝑖</m:t>
                            </m:r>
                          </m:sub>
                        </m:sSub>
                        <m:r>
                          <a:rPr lang="en-US" altLang="zh-CN" b="0" i="1" smtClean="0">
                            <a:latin typeface="Cambria Math"/>
                            <a:ea typeface="黑体" pitchFamily="49" charset="-122"/>
                          </a:rPr>
                          <m:t>),</m:t>
                        </m:r>
                        <m:sSub>
                          <m:sSubPr>
                            <m:ctrlPr>
                              <a:rPr lang="en-US" altLang="zh-CN" b="0" i="1" smtClean="0">
                                <a:latin typeface="Cambria Math" panose="02040503050406030204" pitchFamily="18" charset="0"/>
                                <a:ea typeface="黑体" pitchFamily="49" charset="-122"/>
                              </a:rPr>
                            </m:ctrlPr>
                          </m:sSubPr>
                          <m:e>
                            <m:r>
                              <a:rPr lang="en-US" altLang="zh-CN" b="0" i="1" smtClean="0">
                                <a:latin typeface="Cambria Math"/>
                                <a:ea typeface="黑体" pitchFamily="49" charset="-122"/>
                              </a:rPr>
                              <m:t>𝑦</m:t>
                            </m:r>
                          </m:e>
                          <m:sub>
                            <m:r>
                              <a:rPr lang="en-US" altLang="zh-CN" b="0" i="1" smtClean="0">
                                <a:latin typeface="Cambria Math"/>
                                <a:ea typeface="黑体" pitchFamily="49" charset="-122"/>
                              </a:rPr>
                              <m:t>𝑖</m:t>
                            </m:r>
                          </m:sub>
                        </m:sSub>
                        <m:r>
                          <a:rPr lang="en-US" altLang="zh-CN" b="0" i="1" smtClean="0">
                            <a:latin typeface="Cambria Math"/>
                            <a:ea typeface="黑体" pitchFamily="49" charset="-122"/>
                          </a:rPr>
                          <m:t>)</m:t>
                        </m:r>
                      </m:e>
                    </m:nary>
                  </m:oMath>
                </a14:m>
                <a:r>
                  <a:rPr lang="zh-CN" altLang="en-US" dirty="0">
                    <a:latin typeface="Times New Roman" panose="02020603050405020304" pitchFamily="18" charset="0"/>
                    <a:ea typeface="楷体" panose="02010609060101010101" pitchFamily="49" charset="-122"/>
                    <a:cs typeface="Times New Roman" panose="02020603050405020304" pitchFamily="18" charset="0"/>
                  </a:rPr>
                  <a:t>。</a:t>
                </a:r>
              </a:p>
            </p:txBody>
          </p:sp>
        </mc:Choice>
        <mc:Fallback xmlns="">
          <p:sp>
            <p:nvSpPr>
              <p:cNvPr id="12" name="矩形 11"/>
              <p:cNvSpPr>
                <a:spLocks noRot="1" noChangeAspect="1" noMove="1" noResize="1" noEditPoints="1" noAdjustHandles="1" noChangeArrowheads="1" noChangeShapeType="1" noTextEdit="1"/>
              </p:cNvSpPr>
              <p:nvPr/>
            </p:nvSpPr>
            <p:spPr>
              <a:xfrm>
                <a:off x="3206337" y="1512321"/>
                <a:ext cx="5937663" cy="3833357"/>
              </a:xfrm>
              <a:prstGeom prst="rect">
                <a:avLst/>
              </a:prstGeom>
              <a:blipFill>
                <a:blip r:embed="rId4"/>
                <a:stretch>
                  <a:fillRect l="-719" b="-1589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70988381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3"/>
          <p:cNvSpPr>
            <a:spLocks noGrp="1"/>
          </p:cNvSpPr>
          <p:nvPr>
            <p:ph type="title"/>
          </p:nvPr>
        </p:nvSpPr>
        <p:spPr>
          <a:xfrm>
            <a:off x="675402" y="234891"/>
            <a:ext cx="7507706" cy="657727"/>
          </a:xfrm>
        </p:spPr>
        <p:txBody>
          <a:bodyPr/>
          <a:lstStyle/>
          <a:p>
            <a:pPr marL="0" defTabSz="914400" fontAlgn="base">
              <a:spcAft>
                <a:spcPct val="0"/>
              </a:spcAft>
              <a:defRPr/>
            </a:pPr>
            <a:r>
              <a:rPr lang="en-US" altLang="zh-CN" sz="2400" dirty="0">
                <a:latin typeface="Times New Roman" panose="02020603050405020304" pitchFamily="18" charset="0"/>
                <a:cs typeface="Times New Roman" panose="02020603050405020304" pitchFamily="18" charset="0"/>
              </a:rPr>
              <a:t>Ada Boosting</a:t>
            </a:r>
            <a:r>
              <a:rPr lang="zh-CN" altLang="en-US" sz="2400" dirty="0">
                <a:latin typeface="Times New Roman" panose="02020603050405020304" pitchFamily="18" charset="0"/>
                <a:cs typeface="Times New Roman" panose="02020603050405020304" pitchFamily="18" charset="0"/>
              </a:rPr>
              <a:t>：</a:t>
            </a:r>
            <a:r>
              <a:rPr lang="zh-CN" altLang="en-US" sz="2000" kern="0" dirty="0">
                <a:solidFill>
                  <a:srgbClr val="0070C0"/>
                </a:solidFill>
                <a:latin typeface="Times New Roman" pitchFamily="18" charset="0"/>
                <a:cs typeface="Times New Roman" pitchFamily="18" charset="0"/>
              </a:rPr>
              <a:t>算法解释</a:t>
            </a:r>
            <a:endParaRPr lang="en-US" altLang="zh-CN" sz="2000" kern="0" dirty="0">
              <a:solidFill>
                <a:srgbClr val="0070C0"/>
              </a:solidFill>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6" name="矩形 5"/>
              <p:cNvSpPr/>
              <p:nvPr/>
            </p:nvSpPr>
            <p:spPr>
              <a:xfrm>
                <a:off x="-231652" y="1274891"/>
                <a:ext cx="9084623" cy="4771563"/>
              </a:xfrm>
              <a:prstGeom prst="rect">
                <a:avLst/>
              </a:prstGeom>
              <a:ln>
                <a:noFill/>
              </a:ln>
            </p:spPr>
            <p:txBody>
              <a:bodyPr wrap="square">
                <a:spAutoFit/>
              </a:bodyPr>
              <a:lstStyle/>
              <a:p>
                <a:pPr lvl="2">
                  <a:lnSpc>
                    <a:spcPct val="200000"/>
                  </a:lnSpc>
                </a:pPr>
                <a:r>
                  <a:rPr lang="zh-CN" altLang="en-US" sz="16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计算第</a:t>
                </a:r>
                <a14:m>
                  <m:oMath xmlns:m="http://schemas.openxmlformats.org/officeDocument/2006/math">
                    <m:r>
                      <a:rPr lang="en-US" altLang="zh-CN" sz="1600" b="1" i="1" smtClean="0">
                        <a:solidFill>
                          <a:srgbClr val="FF0000"/>
                        </a:solidFill>
                        <a:latin typeface="Cambria Math"/>
                        <a:ea typeface="黑体" panose="02010609060101010101" pitchFamily="49" charset="-122"/>
                        <a:cs typeface="Times New Roman" panose="02020603050405020304" pitchFamily="18" charset="0"/>
                      </a:rPr>
                      <m:t>𝒎</m:t>
                    </m:r>
                  </m:oMath>
                </a14:m>
                <a:r>
                  <a:rPr lang="zh-CN" altLang="en-US" sz="16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个弱分类器</a:t>
                </a:r>
                <a14:m>
                  <m:oMath xmlns:m="http://schemas.openxmlformats.org/officeDocument/2006/math">
                    <m:sSub>
                      <m:sSubPr>
                        <m:ctrlPr>
                          <a:rPr lang="en-US" altLang="zh-CN" sz="1600" b="1" i="1" smtClean="0">
                            <a:solidFill>
                              <a:srgbClr val="FF0000"/>
                            </a:solidFill>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1600" b="1" i="1">
                            <a:solidFill>
                              <a:srgbClr val="FF0000"/>
                            </a:solidFill>
                            <a:latin typeface="Cambria Math"/>
                            <a:ea typeface="黑体" panose="02010609060101010101" pitchFamily="49" charset="-122"/>
                            <a:cs typeface="Times New Roman" panose="02020603050405020304" pitchFamily="18" charset="0"/>
                          </a:rPr>
                          <m:t>𝑮</m:t>
                        </m:r>
                      </m:e>
                      <m:sub>
                        <m:r>
                          <a:rPr lang="en-US" altLang="zh-CN" sz="1600" b="1" i="1">
                            <a:solidFill>
                              <a:srgbClr val="FF0000"/>
                            </a:solidFill>
                            <a:latin typeface="Cambria Math"/>
                            <a:ea typeface="黑体" panose="02010609060101010101" pitchFamily="49" charset="-122"/>
                            <a:cs typeface="Times New Roman" panose="02020603050405020304" pitchFamily="18" charset="0"/>
                          </a:rPr>
                          <m:t>𝒎</m:t>
                        </m:r>
                      </m:sub>
                    </m:sSub>
                    <m:d>
                      <m:dPr>
                        <m:ctrlPr>
                          <a:rPr lang="en-US" altLang="zh-CN" sz="1600" b="1" i="1">
                            <a:solidFill>
                              <a:srgbClr val="FF0000"/>
                            </a:solidFill>
                            <a:latin typeface="Cambria Math" panose="02040503050406030204" pitchFamily="18" charset="0"/>
                            <a:ea typeface="黑体" panose="02010609060101010101" pitchFamily="49" charset="-122"/>
                            <a:cs typeface="Times New Roman" panose="02020603050405020304" pitchFamily="18" charset="0"/>
                          </a:rPr>
                        </m:ctrlPr>
                      </m:dPr>
                      <m:e>
                        <m:r>
                          <a:rPr lang="en-US" altLang="zh-CN" sz="1600" b="1" i="1">
                            <a:solidFill>
                              <a:srgbClr val="FF0000"/>
                            </a:solidFill>
                            <a:latin typeface="Cambria Math"/>
                            <a:ea typeface="黑体" panose="02010609060101010101" pitchFamily="49" charset="-122"/>
                            <a:cs typeface="Times New Roman" panose="02020603050405020304" pitchFamily="18" charset="0"/>
                          </a:rPr>
                          <m:t>𝒙</m:t>
                        </m:r>
                      </m:e>
                    </m:d>
                  </m:oMath>
                </a14:m>
                <a:r>
                  <a:rPr lang="zh-CN" altLang="en-US" sz="16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的权重</a:t>
                </a:r>
                <a14:m>
                  <m:oMath xmlns:m="http://schemas.openxmlformats.org/officeDocument/2006/math">
                    <m:sSub>
                      <m:sSubPr>
                        <m:ctrlPr>
                          <a:rPr lang="en-US" altLang="zh-CN" sz="1600" b="1" i="1">
                            <a:solidFill>
                              <a:srgbClr val="FF0000"/>
                            </a:solidFill>
                            <a:latin typeface="Cambria Math" panose="02040503050406030204" pitchFamily="18" charset="0"/>
                            <a:ea typeface="黑体" panose="02010609060101010101" pitchFamily="49" charset="-122"/>
                            <a:cs typeface="Times New Roman" panose="02020603050405020304" pitchFamily="18" charset="0"/>
                          </a:rPr>
                        </m:ctrlPr>
                      </m:sSubPr>
                      <m:e>
                        <m:r>
                          <a:rPr lang="zh-CN" altLang="en-US" sz="1600" b="1" i="1">
                            <a:solidFill>
                              <a:srgbClr val="FF0000"/>
                            </a:solidFill>
                            <a:latin typeface="Cambria Math"/>
                            <a:ea typeface="黑体" panose="02010609060101010101" pitchFamily="49" charset="-122"/>
                            <a:cs typeface="Times New Roman" panose="02020603050405020304" pitchFamily="18" charset="0"/>
                          </a:rPr>
                          <m:t>𝜶</m:t>
                        </m:r>
                      </m:e>
                      <m:sub>
                        <m:r>
                          <a:rPr lang="en-US" altLang="zh-CN" sz="1600" b="1" i="1">
                            <a:solidFill>
                              <a:srgbClr val="FF0000"/>
                            </a:solidFill>
                            <a:latin typeface="Cambria Math"/>
                            <a:ea typeface="黑体" panose="02010609060101010101" pitchFamily="49" charset="-122"/>
                            <a:cs typeface="Times New Roman" panose="02020603050405020304" pitchFamily="18" charset="0"/>
                          </a:rPr>
                          <m:t>𝒎</m:t>
                        </m:r>
                      </m:sub>
                    </m:sSub>
                  </m:oMath>
                </a14:m>
                <a:r>
                  <a:rPr lang="zh-CN" altLang="en-US" sz="16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 </a:t>
                </a:r>
                <a14:m>
                  <m:oMath xmlns:m="http://schemas.openxmlformats.org/officeDocument/2006/math">
                    <m:sSub>
                      <m:sSubPr>
                        <m:ctrlPr>
                          <a:rPr lang="en-US" altLang="zh-CN" sz="1600" b="1" i="1">
                            <a:latin typeface="Cambria Math" panose="02040503050406030204" pitchFamily="18" charset="0"/>
                            <a:ea typeface="黑体" panose="02010609060101010101" pitchFamily="49" charset="-122"/>
                            <a:cs typeface="Times New Roman" panose="02020603050405020304" pitchFamily="18" charset="0"/>
                          </a:rPr>
                        </m:ctrlPr>
                      </m:sSubPr>
                      <m:e>
                        <m:r>
                          <a:rPr lang="zh-CN" altLang="en-US" sz="1600" b="1" i="1">
                            <a:latin typeface="Cambria Math"/>
                            <a:ea typeface="黑体" panose="02010609060101010101" pitchFamily="49" charset="-122"/>
                            <a:cs typeface="Times New Roman" panose="02020603050405020304" pitchFamily="18" charset="0"/>
                          </a:rPr>
                          <m:t>𝜶</m:t>
                        </m:r>
                      </m:e>
                      <m:sub>
                        <m:r>
                          <a:rPr lang="en-US" altLang="zh-CN" sz="1600" b="1" i="1">
                            <a:latin typeface="Cambria Math"/>
                            <a:ea typeface="黑体" panose="02010609060101010101" pitchFamily="49" charset="-122"/>
                            <a:cs typeface="Times New Roman" panose="02020603050405020304" pitchFamily="18" charset="0"/>
                          </a:rPr>
                          <m:t>𝒎</m:t>
                        </m:r>
                      </m:sub>
                    </m:sSub>
                    <m:r>
                      <a:rPr lang="en-US" altLang="zh-CN" sz="1600" b="1" i="1">
                        <a:latin typeface="Cambria Math"/>
                        <a:ea typeface="黑体" panose="02010609060101010101" pitchFamily="49" charset="-122"/>
                        <a:cs typeface="Times New Roman" panose="02020603050405020304" pitchFamily="18" charset="0"/>
                      </a:rPr>
                      <m:t>=</m:t>
                    </m:r>
                    <m:f>
                      <m:fPr>
                        <m:ctrlPr>
                          <a:rPr lang="en-US" altLang="zh-CN" sz="1600" b="1" i="1">
                            <a:latin typeface="Cambria Math" panose="02040503050406030204" pitchFamily="18" charset="0"/>
                            <a:ea typeface="黑体" panose="02010609060101010101" pitchFamily="49" charset="-122"/>
                            <a:cs typeface="Times New Roman" panose="02020603050405020304" pitchFamily="18" charset="0"/>
                          </a:rPr>
                        </m:ctrlPr>
                      </m:fPr>
                      <m:num>
                        <m:r>
                          <a:rPr lang="en-US" altLang="zh-CN" sz="1600" b="1" i="1">
                            <a:latin typeface="Cambria Math"/>
                            <a:ea typeface="黑体" panose="02010609060101010101" pitchFamily="49" charset="-122"/>
                            <a:cs typeface="Times New Roman" panose="02020603050405020304" pitchFamily="18" charset="0"/>
                          </a:rPr>
                          <m:t>𝟏</m:t>
                        </m:r>
                      </m:num>
                      <m:den>
                        <m:r>
                          <a:rPr lang="en-US" altLang="zh-CN" sz="1600" b="1" i="1">
                            <a:latin typeface="Cambria Math"/>
                            <a:ea typeface="黑体" panose="02010609060101010101" pitchFamily="49" charset="-122"/>
                            <a:cs typeface="Times New Roman" panose="02020603050405020304" pitchFamily="18" charset="0"/>
                          </a:rPr>
                          <m:t>𝟐</m:t>
                        </m:r>
                      </m:den>
                    </m:f>
                    <m:func>
                      <m:funcPr>
                        <m:ctrlPr>
                          <a:rPr lang="en-US" altLang="zh-CN" sz="1600" b="1" i="1">
                            <a:latin typeface="Cambria Math" panose="02040503050406030204" pitchFamily="18" charset="0"/>
                            <a:ea typeface="黑体" panose="02010609060101010101" pitchFamily="49" charset="-122"/>
                            <a:cs typeface="Times New Roman" panose="02020603050405020304" pitchFamily="18" charset="0"/>
                          </a:rPr>
                        </m:ctrlPr>
                      </m:funcPr>
                      <m:fName>
                        <m:r>
                          <a:rPr lang="en-US" altLang="zh-CN" sz="1600" b="1" i="1">
                            <a:latin typeface="Cambria Math"/>
                            <a:ea typeface="黑体" panose="02010609060101010101" pitchFamily="49" charset="-122"/>
                            <a:cs typeface="Times New Roman" panose="02020603050405020304" pitchFamily="18" charset="0"/>
                          </a:rPr>
                          <m:t>𝐥𝐧</m:t>
                        </m:r>
                      </m:fName>
                      <m:e>
                        <m:f>
                          <m:fPr>
                            <m:ctrlPr>
                              <a:rPr lang="en-US" altLang="zh-CN" sz="1600" b="1" i="1">
                                <a:latin typeface="Cambria Math" panose="02040503050406030204" pitchFamily="18" charset="0"/>
                                <a:ea typeface="黑体" panose="02010609060101010101" pitchFamily="49" charset="-122"/>
                                <a:cs typeface="Times New Roman" panose="02020603050405020304" pitchFamily="18" charset="0"/>
                              </a:rPr>
                            </m:ctrlPr>
                          </m:fPr>
                          <m:num>
                            <m:r>
                              <a:rPr lang="en-US" altLang="zh-CN" sz="1600" b="1" i="1">
                                <a:latin typeface="Cambria Math"/>
                                <a:ea typeface="黑体" panose="02010609060101010101" pitchFamily="49" charset="-122"/>
                                <a:cs typeface="Times New Roman" panose="02020603050405020304" pitchFamily="18" charset="0"/>
                              </a:rPr>
                              <m:t>𝟏</m:t>
                            </m:r>
                            <m:r>
                              <a:rPr lang="en-US" altLang="zh-CN" sz="1600" b="1" i="1">
                                <a:latin typeface="Cambria Math"/>
                                <a:ea typeface="黑体" panose="02010609060101010101" pitchFamily="49" charset="-122"/>
                                <a:cs typeface="Times New Roman" panose="02020603050405020304" pitchFamily="18" charset="0"/>
                              </a:rPr>
                              <m:t>−</m:t>
                            </m:r>
                            <m:sSub>
                              <m:sSubPr>
                                <m:ctrlPr>
                                  <a:rPr lang="en-US" altLang="zh-CN" sz="1600" b="1" i="1">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1600" b="1" i="1">
                                    <a:latin typeface="Cambria Math"/>
                                    <a:ea typeface="黑体" panose="02010609060101010101" pitchFamily="49" charset="-122"/>
                                    <a:cs typeface="Times New Roman" panose="02020603050405020304" pitchFamily="18" charset="0"/>
                                  </a:rPr>
                                  <m:t>𝒆𝒓𝒓</m:t>
                                </m:r>
                              </m:e>
                              <m:sub>
                                <m:r>
                                  <a:rPr lang="en-US" altLang="zh-CN" sz="1600" b="1" i="1">
                                    <a:latin typeface="Cambria Math"/>
                                    <a:ea typeface="黑体" panose="02010609060101010101" pitchFamily="49" charset="-122"/>
                                    <a:cs typeface="Times New Roman" panose="02020603050405020304" pitchFamily="18" charset="0"/>
                                  </a:rPr>
                                  <m:t>𝒎</m:t>
                                </m:r>
                              </m:sub>
                            </m:sSub>
                          </m:num>
                          <m:den>
                            <m:sSub>
                              <m:sSubPr>
                                <m:ctrlPr>
                                  <a:rPr lang="en-US" altLang="zh-CN" sz="1600" b="1" i="1">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1600" b="1" i="1">
                                    <a:latin typeface="Cambria Math"/>
                                    <a:ea typeface="黑体" panose="02010609060101010101" pitchFamily="49" charset="-122"/>
                                    <a:cs typeface="Times New Roman" panose="02020603050405020304" pitchFamily="18" charset="0"/>
                                  </a:rPr>
                                  <m:t>𝒆𝒓𝒓</m:t>
                                </m:r>
                              </m:e>
                              <m:sub>
                                <m:r>
                                  <a:rPr lang="en-US" altLang="zh-CN" sz="1600" b="1" i="1">
                                    <a:latin typeface="Cambria Math"/>
                                    <a:ea typeface="黑体" panose="02010609060101010101" pitchFamily="49" charset="-122"/>
                                    <a:cs typeface="Times New Roman" panose="02020603050405020304" pitchFamily="18" charset="0"/>
                                  </a:rPr>
                                  <m:t>𝒎</m:t>
                                </m:r>
                              </m:sub>
                            </m:sSub>
                          </m:den>
                        </m:f>
                      </m:e>
                    </m:func>
                  </m:oMath>
                </a14:m>
                <a:endParaRPr lang="en-US" altLang="zh-CN" sz="16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endParaRPr>
              </a:p>
              <a:p>
                <a:pPr marL="1257300" lvl="2" indent="-342900">
                  <a:lnSpc>
                    <a:spcPct val="200000"/>
                  </a:lnSpc>
                  <a:buAutoNum type="alphaLcParenBoth"/>
                </a:pP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当第</a:t>
                </a:r>
                <a14:m>
                  <m:oMath xmlns:m="http://schemas.openxmlformats.org/officeDocument/2006/math">
                    <m:r>
                      <a:rPr lang="en-US" altLang="zh-CN" sz="1600" b="1" i="1" smtClean="0">
                        <a:latin typeface="Cambria Math"/>
                        <a:ea typeface="黑体" panose="02010609060101010101" pitchFamily="49" charset="-122"/>
                        <a:cs typeface="Times New Roman" panose="02020603050405020304" pitchFamily="18" charset="0"/>
                      </a:rPr>
                      <m:t>𝒎</m:t>
                    </m:r>
                  </m:oMath>
                </a14:m>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个弱分类器</a:t>
                </a:r>
                <a14:m>
                  <m:oMath xmlns:m="http://schemas.openxmlformats.org/officeDocument/2006/math">
                    <m:sSub>
                      <m:sSubPr>
                        <m:ctrlPr>
                          <a:rPr lang="en-US" altLang="zh-CN" sz="1600" b="1" i="1" dirty="0" smtClean="0">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1600" b="1" i="1" dirty="0" smtClean="0">
                            <a:latin typeface="Cambria Math"/>
                            <a:ea typeface="黑体" panose="02010609060101010101" pitchFamily="49" charset="-122"/>
                            <a:cs typeface="Times New Roman" panose="02020603050405020304" pitchFamily="18" charset="0"/>
                          </a:rPr>
                          <m:t>𝑮</m:t>
                        </m:r>
                      </m:e>
                      <m:sub>
                        <m:r>
                          <a:rPr lang="en-US" altLang="zh-CN" sz="1600" b="1" i="1" dirty="0" smtClean="0">
                            <a:latin typeface="Cambria Math"/>
                            <a:ea typeface="黑体" panose="02010609060101010101" pitchFamily="49" charset="-122"/>
                            <a:cs typeface="Times New Roman" panose="02020603050405020304" pitchFamily="18" charset="0"/>
                          </a:rPr>
                          <m:t>𝒎</m:t>
                        </m:r>
                      </m:sub>
                    </m:sSub>
                    <m:r>
                      <a:rPr lang="en-US" altLang="zh-CN" sz="1600" b="1" i="1" dirty="0" smtClean="0">
                        <a:latin typeface="Cambria Math"/>
                        <a:ea typeface="黑体" panose="02010609060101010101" pitchFamily="49" charset="-122"/>
                        <a:cs typeface="Times New Roman" panose="02020603050405020304" pitchFamily="18" charset="0"/>
                      </a:rPr>
                      <m:t>(</m:t>
                    </m:r>
                    <m:r>
                      <a:rPr lang="en-US" altLang="zh-CN" sz="1600" b="1" i="1" dirty="0" smtClean="0">
                        <a:latin typeface="Cambria Math"/>
                        <a:ea typeface="黑体" panose="02010609060101010101" pitchFamily="49" charset="-122"/>
                        <a:cs typeface="Times New Roman" panose="02020603050405020304" pitchFamily="18" charset="0"/>
                      </a:rPr>
                      <m:t>𝒙</m:t>
                    </m:r>
                    <m:r>
                      <a:rPr lang="en-US" altLang="zh-CN" sz="1600" b="1" i="1" dirty="0" smtClean="0">
                        <a:latin typeface="Cambria Math"/>
                        <a:ea typeface="黑体" panose="02010609060101010101" pitchFamily="49" charset="-122"/>
                        <a:cs typeface="Times New Roman" panose="02020603050405020304" pitchFamily="18" charset="0"/>
                      </a:rPr>
                      <m:t>) </m:t>
                    </m:r>
                  </m:oMath>
                </a14:m>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错误率为</a:t>
                </a:r>
                <a:r>
                  <a:rPr lang="en-US" altLang="zh-CN" sz="1600" b="1" dirty="0">
                    <a:latin typeface="Times New Roman" panose="02020603050405020304" pitchFamily="18" charset="0"/>
                    <a:ea typeface="楷体" panose="02010609060101010101" pitchFamily="49" charset="-122"/>
                    <a:cs typeface="Times New Roman" panose="02020603050405020304" pitchFamily="18" charset="0"/>
                  </a:rPr>
                  <a:t>1</a:t>
                </a: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，即</a:t>
                </a:r>
                <a14:m>
                  <m:oMath xmlns:m="http://schemas.openxmlformats.org/officeDocument/2006/math">
                    <m:sSub>
                      <m:sSubPr>
                        <m:ctrlPr>
                          <a:rPr lang="en-US" altLang="zh-CN" sz="1600" b="1" i="1">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1600" b="1" i="1">
                            <a:latin typeface="Cambria Math"/>
                            <a:ea typeface="黑体" panose="02010609060101010101" pitchFamily="49" charset="-122"/>
                            <a:cs typeface="Times New Roman" panose="02020603050405020304" pitchFamily="18" charset="0"/>
                          </a:rPr>
                          <m:t>𝒆𝒓𝒓</m:t>
                        </m:r>
                      </m:e>
                      <m:sub>
                        <m:r>
                          <a:rPr lang="en-US" altLang="zh-CN" sz="1600" b="1" i="1">
                            <a:latin typeface="Cambria Math"/>
                            <a:ea typeface="黑体" panose="02010609060101010101" pitchFamily="49" charset="-122"/>
                            <a:cs typeface="Times New Roman" panose="02020603050405020304" pitchFamily="18" charset="0"/>
                          </a:rPr>
                          <m:t>𝒎</m:t>
                        </m:r>
                      </m:sub>
                    </m:sSub>
                    <m:r>
                      <a:rPr lang="en-US" altLang="zh-CN" sz="1600" b="1">
                        <a:latin typeface="Cambria Math"/>
                        <a:ea typeface="黑体" panose="02010609060101010101" pitchFamily="49" charset="-122"/>
                        <a:cs typeface="Times New Roman" panose="02020603050405020304" pitchFamily="18" charset="0"/>
                      </a:rPr>
                      <m:t>=</m:t>
                    </m:r>
                    <m:nary>
                      <m:naryPr>
                        <m:chr m:val="∑"/>
                        <m:ctrlPr>
                          <a:rPr lang="en-US" altLang="zh-CN" sz="1600" b="1" i="1">
                            <a:latin typeface="Cambria Math" panose="02040503050406030204" pitchFamily="18" charset="0"/>
                            <a:ea typeface="黑体" panose="02010609060101010101" pitchFamily="49" charset="-122"/>
                            <a:cs typeface="Times New Roman" panose="02020603050405020304" pitchFamily="18" charset="0"/>
                          </a:rPr>
                        </m:ctrlPr>
                      </m:naryPr>
                      <m:sub>
                        <m:r>
                          <m:rPr>
                            <m:brk m:alnAt="23"/>
                          </m:rPr>
                          <a:rPr lang="en-US" altLang="zh-CN" sz="1600" b="1" i="1">
                            <a:latin typeface="Cambria Math"/>
                            <a:ea typeface="黑体" panose="02010609060101010101" pitchFamily="49" charset="-122"/>
                            <a:cs typeface="Times New Roman" panose="02020603050405020304" pitchFamily="18" charset="0"/>
                          </a:rPr>
                          <m:t>𝒊</m:t>
                        </m:r>
                        <m:r>
                          <a:rPr lang="en-US" altLang="zh-CN" sz="1600" b="1">
                            <a:latin typeface="Cambria Math"/>
                            <a:ea typeface="黑体" panose="02010609060101010101" pitchFamily="49" charset="-122"/>
                            <a:cs typeface="Times New Roman" panose="02020603050405020304" pitchFamily="18" charset="0"/>
                          </a:rPr>
                          <m:t>=</m:t>
                        </m:r>
                        <m:r>
                          <a:rPr lang="en-US" altLang="zh-CN" sz="1600" b="1" i="1">
                            <a:latin typeface="Cambria Math"/>
                            <a:ea typeface="黑体" panose="02010609060101010101" pitchFamily="49" charset="-122"/>
                            <a:cs typeface="Times New Roman" panose="02020603050405020304" pitchFamily="18" charset="0"/>
                          </a:rPr>
                          <m:t>𝟏</m:t>
                        </m:r>
                      </m:sub>
                      <m:sup>
                        <m:r>
                          <a:rPr lang="en-US" altLang="zh-CN" sz="1600" b="1" i="1">
                            <a:latin typeface="Cambria Math"/>
                            <a:ea typeface="黑体" panose="02010609060101010101" pitchFamily="49" charset="-122"/>
                            <a:cs typeface="Times New Roman" panose="02020603050405020304" pitchFamily="18" charset="0"/>
                          </a:rPr>
                          <m:t>𝑵</m:t>
                        </m:r>
                      </m:sup>
                      <m:e>
                        <m:sSub>
                          <m:sSubPr>
                            <m:ctrlPr>
                              <a:rPr lang="en-US" altLang="zh-CN" sz="1600" b="1" i="1">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1600" b="1" i="1">
                                <a:latin typeface="Cambria Math"/>
                                <a:ea typeface="黑体" panose="02010609060101010101" pitchFamily="49" charset="-122"/>
                                <a:cs typeface="Times New Roman" panose="02020603050405020304" pitchFamily="18" charset="0"/>
                              </a:rPr>
                              <m:t>𝒘</m:t>
                            </m:r>
                          </m:e>
                          <m:sub>
                            <m:r>
                              <a:rPr lang="en-US" altLang="zh-CN" sz="1600" b="1" i="1">
                                <a:latin typeface="Cambria Math"/>
                                <a:ea typeface="黑体" panose="02010609060101010101" pitchFamily="49" charset="-122"/>
                                <a:cs typeface="Times New Roman" panose="02020603050405020304" pitchFamily="18" charset="0"/>
                              </a:rPr>
                              <m:t>𝒎𝒊</m:t>
                            </m:r>
                          </m:sub>
                        </m:sSub>
                        <m:r>
                          <a:rPr lang="en-US" altLang="zh-CN" sz="1600" b="1" i="1">
                            <a:latin typeface="Cambria Math"/>
                            <a:ea typeface="黑体" panose="02010609060101010101" pitchFamily="49" charset="-122"/>
                            <a:cs typeface="Times New Roman" panose="02020603050405020304" pitchFamily="18" charset="0"/>
                          </a:rPr>
                          <m:t>𝑰</m:t>
                        </m:r>
                        <m:r>
                          <a:rPr lang="en-US" altLang="zh-CN" sz="1600" b="1">
                            <a:latin typeface="Cambria Math"/>
                            <a:ea typeface="黑体" panose="02010609060101010101" pitchFamily="49" charset="-122"/>
                            <a:cs typeface="Times New Roman" panose="02020603050405020304" pitchFamily="18" charset="0"/>
                          </a:rPr>
                          <m:t>(</m:t>
                        </m:r>
                        <m:sSub>
                          <m:sSubPr>
                            <m:ctrlPr>
                              <a:rPr lang="en-US" altLang="zh-CN" sz="1600" b="1" i="1">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1600" b="1" i="1">
                                <a:latin typeface="Cambria Math"/>
                                <a:ea typeface="黑体" panose="02010609060101010101" pitchFamily="49" charset="-122"/>
                                <a:cs typeface="Times New Roman" panose="02020603050405020304" pitchFamily="18" charset="0"/>
                              </a:rPr>
                              <m:t>𝑮</m:t>
                            </m:r>
                          </m:e>
                          <m:sub>
                            <m:r>
                              <a:rPr lang="en-US" altLang="zh-CN" sz="1600" b="1" i="1">
                                <a:latin typeface="Cambria Math"/>
                                <a:ea typeface="黑体" panose="02010609060101010101" pitchFamily="49" charset="-122"/>
                                <a:cs typeface="Times New Roman" panose="02020603050405020304" pitchFamily="18" charset="0"/>
                              </a:rPr>
                              <m:t>𝒎</m:t>
                            </m:r>
                          </m:sub>
                        </m:sSub>
                        <m:r>
                          <a:rPr lang="en-US" altLang="zh-CN" sz="1600" b="1">
                            <a:latin typeface="Cambria Math"/>
                            <a:ea typeface="黑体" panose="02010609060101010101" pitchFamily="49" charset="-122"/>
                            <a:cs typeface="Times New Roman" panose="02020603050405020304" pitchFamily="18" charset="0"/>
                          </a:rPr>
                          <m:t>(</m:t>
                        </m:r>
                        <m:sSub>
                          <m:sSubPr>
                            <m:ctrlPr>
                              <a:rPr lang="en-US" altLang="zh-CN" sz="1600" b="1" i="1">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1600" b="1" i="1">
                                <a:latin typeface="Cambria Math"/>
                                <a:ea typeface="黑体" panose="02010609060101010101" pitchFamily="49" charset="-122"/>
                                <a:cs typeface="Times New Roman" panose="02020603050405020304" pitchFamily="18" charset="0"/>
                              </a:rPr>
                              <m:t>𝒙</m:t>
                            </m:r>
                          </m:e>
                          <m:sub>
                            <m:r>
                              <a:rPr lang="en-US" altLang="zh-CN" sz="1600" b="1" i="1">
                                <a:latin typeface="Cambria Math"/>
                                <a:ea typeface="黑体" panose="02010609060101010101" pitchFamily="49" charset="-122"/>
                                <a:cs typeface="Times New Roman" panose="02020603050405020304" pitchFamily="18" charset="0"/>
                              </a:rPr>
                              <m:t>𝒊</m:t>
                            </m:r>
                          </m:sub>
                        </m:sSub>
                        <m:r>
                          <a:rPr lang="en-US" altLang="zh-CN" sz="1600" b="1">
                            <a:latin typeface="Cambria Math"/>
                            <a:ea typeface="黑体" panose="02010609060101010101" pitchFamily="49" charset="-122"/>
                            <a:cs typeface="Times New Roman" panose="02020603050405020304" pitchFamily="18" charset="0"/>
                          </a:rPr>
                          <m:t>)≠</m:t>
                        </m:r>
                        <m:sSub>
                          <m:sSubPr>
                            <m:ctrlPr>
                              <a:rPr lang="en-US" altLang="zh-CN" sz="1600" b="1" i="1">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1600" b="1" i="1">
                                <a:latin typeface="Cambria Math"/>
                                <a:ea typeface="黑体" panose="02010609060101010101" pitchFamily="49" charset="-122"/>
                                <a:cs typeface="Times New Roman" panose="02020603050405020304" pitchFamily="18" charset="0"/>
                              </a:rPr>
                              <m:t>𝒚</m:t>
                            </m:r>
                          </m:e>
                          <m:sub>
                            <m:r>
                              <a:rPr lang="en-US" altLang="zh-CN" sz="1600" b="1" i="1">
                                <a:latin typeface="Cambria Math"/>
                                <a:ea typeface="黑体" panose="02010609060101010101" pitchFamily="49" charset="-122"/>
                                <a:cs typeface="Times New Roman" panose="02020603050405020304" pitchFamily="18" charset="0"/>
                              </a:rPr>
                              <m:t>𝒊</m:t>
                            </m:r>
                          </m:sub>
                        </m:sSub>
                        <m:r>
                          <a:rPr lang="en-US" altLang="zh-CN" sz="1600" b="1">
                            <a:latin typeface="Cambria Math"/>
                            <a:ea typeface="黑体" panose="02010609060101010101" pitchFamily="49" charset="-122"/>
                            <a:cs typeface="Times New Roman" panose="02020603050405020304" pitchFamily="18" charset="0"/>
                          </a:rPr>
                          <m:t>)</m:t>
                        </m:r>
                      </m:e>
                    </m:nary>
                    <m:r>
                      <a:rPr lang="en-US" altLang="zh-CN" sz="1600" b="1">
                        <a:latin typeface="Cambria Math"/>
                        <a:ea typeface="黑体" panose="02010609060101010101" pitchFamily="49" charset="-122"/>
                        <a:cs typeface="Times New Roman" panose="02020603050405020304" pitchFamily="18" charset="0"/>
                      </a:rPr>
                      <m:t>=</m:t>
                    </m:r>
                    <m:r>
                      <a:rPr lang="en-US" altLang="zh-CN" sz="1600" b="1" i="1">
                        <a:latin typeface="Cambria Math"/>
                        <a:ea typeface="黑体" panose="02010609060101010101" pitchFamily="49" charset="-122"/>
                        <a:cs typeface="Times New Roman" panose="02020603050405020304" pitchFamily="18" charset="0"/>
                      </a:rPr>
                      <m:t>𝟏</m:t>
                    </m:r>
                  </m:oMath>
                </a14:m>
                <a:r>
                  <a:rPr lang="en-US" altLang="zh-CN" sz="1600" b="1"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意味每个样本分类出错，则</a:t>
                </a:r>
                <a14:m>
                  <m:oMath xmlns:m="http://schemas.openxmlformats.org/officeDocument/2006/math">
                    <m:sSub>
                      <m:sSubPr>
                        <m:ctrlPr>
                          <a:rPr lang="en-US" altLang="zh-CN" sz="1600" b="1" i="1">
                            <a:latin typeface="Cambria Math" panose="02040503050406030204" pitchFamily="18" charset="0"/>
                            <a:ea typeface="黑体" panose="02010609060101010101" pitchFamily="49" charset="-122"/>
                            <a:cs typeface="Times New Roman" panose="02020603050405020304" pitchFamily="18" charset="0"/>
                          </a:rPr>
                        </m:ctrlPr>
                      </m:sSubPr>
                      <m:e>
                        <m:r>
                          <a:rPr lang="zh-CN" altLang="en-US" sz="1600" b="1" i="1">
                            <a:latin typeface="Cambria Math"/>
                            <a:ea typeface="黑体" panose="02010609060101010101" pitchFamily="49" charset="-122"/>
                            <a:cs typeface="Times New Roman" panose="02020603050405020304" pitchFamily="18" charset="0"/>
                          </a:rPr>
                          <m:t>𝜶</m:t>
                        </m:r>
                      </m:e>
                      <m:sub>
                        <m:r>
                          <a:rPr lang="en-US" altLang="zh-CN" sz="1600" b="1" i="1">
                            <a:latin typeface="Cambria Math"/>
                            <a:ea typeface="黑体" panose="02010609060101010101" pitchFamily="49" charset="-122"/>
                            <a:cs typeface="Times New Roman" panose="02020603050405020304" pitchFamily="18" charset="0"/>
                          </a:rPr>
                          <m:t>𝒎</m:t>
                        </m:r>
                      </m:sub>
                    </m:sSub>
                    <m:r>
                      <a:rPr lang="en-US" altLang="zh-CN" sz="1600" b="1" i="1">
                        <a:latin typeface="Cambria Math"/>
                        <a:ea typeface="黑体" panose="02010609060101010101" pitchFamily="49" charset="-122"/>
                        <a:cs typeface="Times New Roman" panose="02020603050405020304" pitchFamily="18" charset="0"/>
                      </a:rPr>
                      <m:t>=</m:t>
                    </m:r>
                    <m:f>
                      <m:fPr>
                        <m:ctrlPr>
                          <a:rPr lang="en-US" altLang="zh-CN" sz="1600" b="1" i="1">
                            <a:latin typeface="Cambria Math" panose="02040503050406030204" pitchFamily="18" charset="0"/>
                            <a:ea typeface="黑体" panose="02010609060101010101" pitchFamily="49" charset="-122"/>
                            <a:cs typeface="Times New Roman" panose="02020603050405020304" pitchFamily="18" charset="0"/>
                          </a:rPr>
                        </m:ctrlPr>
                      </m:fPr>
                      <m:num>
                        <m:r>
                          <a:rPr lang="en-US" altLang="zh-CN" sz="1600" b="1" i="1">
                            <a:latin typeface="Cambria Math"/>
                            <a:ea typeface="黑体" panose="02010609060101010101" pitchFamily="49" charset="-122"/>
                            <a:cs typeface="Times New Roman" panose="02020603050405020304" pitchFamily="18" charset="0"/>
                          </a:rPr>
                          <m:t>𝟏</m:t>
                        </m:r>
                      </m:num>
                      <m:den>
                        <m:r>
                          <a:rPr lang="en-US" altLang="zh-CN" sz="1600" b="1" i="1">
                            <a:latin typeface="Cambria Math"/>
                            <a:ea typeface="黑体" panose="02010609060101010101" pitchFamily="49" charset="-122"/>
                            <a:cs typeface="Times New Roman" panose="02020603050405020304" pitchFamily="18" charset="0"/>
                          </a:rPr>
                          <m:t>𝟐</m:t>
                        </m:r>
                      </m:den>
                    </m:f>
                    <m:func>
                      <m:funcPr>
                        <m:ctrlPr>
                          <a:rPr lang="en-US" altLang="zh-CN" sz="1600" b="1" i="1">
                            <a:latin typeface="Cambria Math" panose="02040503050406030204" pitchFamily="18" charset="0"/>
                            <a:ea typeface="黑体" panose="02010609060101010101" pitchFamily="49" charset="-122"/>
                            <a:cs typeface="Times New Roman" panose="02020603050405020304" pitchFamily="18" charset="0"/>
                          </a:rPr>
                        </m:ctrlPr>
                      </m:funcPr>
                      <m:fName>
                        <m:r>
                          <a:rPr lang="en-US" altLang="zh-CN" sz="1600" b="1" i="1">
                            <a:latin typeface="Cambria Math"/>
                            <a:ea typeface="黑体" panose="02010609060101010101" pitchFamily="49" charset="-122"/>
                            <a:cs typeface="Times New Roman" panose="02020603050405020304" pitchFamily="18" charset="0"/>
                          </a:rPr>
                          <m:t>𝐥𝐧</m:t>
                        </m:r>
                      </m:fName>
                      <m:e>
                        <m:f>
                          <m:fPr>
                            <m:ctrlPr>
                              <a:rPr lang="en-US" altLang="zh-CN" sz="1600" b="1" i="1">
                                <a:latin typeface="Cambria Math" panose="02040503050406030204" pitchFamily="18" charset="0"/>
                                <a:ea typeface="黑体" panose="02010609060101010101" pitchFamily="49" charset="-122"/>
                                <a:cs typeface="Times New Roman" panose="02020603050405020304" pitchFamily="18" charset="0"/>
                              </a:rPr>
                            </m:ctrlPr>
                          </m:fPr>
                          <m:num>
                            <m:r>
                              <a:rPr lang="en-US" altLang="zh-CN" sz="1600" b="1" i="1">
                                <a:latin typeface="Cambria Math"/>
                                <a:ea typeface="黑体" panose="02010609060101010101" pitchFamily="49" charset="-122"/>
                                <a:cs typeface="Times New Roman" panose="02020603050405020304" pitchFamily="18" charset="0"/>
                              </a:rPr>
                              <m:t>𝟏</m:t>
                            </m:r>
                            <m:r>
                              <a:rPr lang="en-US" altLang="zh-CN" sz="1600" b="1" i="1">
                                <a:latin typeface="Cambria Math"/>
                                <a:ea typeface="黑体" panose="02010609060101010101" pitchFamily="49" charset="-122"/>
                                <a:cs typeface="Times New Roman" panose="02020603050405020304" pitchFamily="18" charset="0"/>
                              </a:rPr>
                              <m:t>−</m:t>
                            </m:r>
                            <m:sSub>
                              <m:sSubPr>
                                <m:ctrlPr>
                                  <a:rPr lang="en-US" altLang="zh-CN" sz="1600" b="1" i="1">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1600" b="1" i="1">
                                    <a:latin typeface="Cambria Math"/>
                                    <a:ea typeface="黑体" panose="02010609060101010101" pitchFamily="49" charset="-122"/>
                                    <a:cs typeface="Times New Roman" panose="02020603050405020304" pitchFamily="18" charset="0"/>
                                  </a:rPr>
                                  <m:t>𝒆𝒓𝒓</m:t>
                                </m:r>
                              </m:e>
                              <m:sub>
                                <m:r>
                                  <a:rPr lang="en-US" altLang="zh-CN" sz="1600" b="1" i="1">
                                    <a:latin typeface="Cambria Math"/>
                                    <a:ea typeface="黑体" panose="02010609060101010101" pitchFamily="49" charset="-122"/>
                                    <a:cs typeface="Times New Roman" panose="02020603050405020304" pitchFamily="18" charset="0"/>
                                  </a:rPr>
                                  <m:t>𝒎</m:t>
                                </m:r>
                              </m:sub>
                            </m:sSub>
                          </m:num>
                          <m:den>
                            <m:sSub>
                              <m:sSubPr>
                                <m:ctrlPr>
                                  <a:rPr lang="en-US" altLang="zh-CN" sz="1600" b="1" i="1">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1600" b="1" i="1">
                                    <a:latin typeface="Cambria Math"/>
                                    <a:ea typeface="黑体" panose="02010609060101010101" pitchFamily="49" charset="-122"/>
                                    <a:cs typeface="Times New Roman" panose="02020603050405020304" pitchFamily="18" charset="0"/>
                                  </a:rPr>
                                  <m:t>𝒆𝒓𝒓</m:t>
                                </m:r>
                              </m:e>
                              <m:sub>
                                <m:r>
                                  <a:rPr lang="en-US" altLang="zh-CN" sz="1600" b="1" i="1">
                                    <a:latin typeface="Cambria Math"/>
                                    <a:ea typeface="黑体" panose="02010609060101010101" pitchFamily="49" charset="-122"/>
                                    <a:cs typeface="Times New Roman" panose="02020603050405020304" pitchFamily="18" charset="0"/>
                                  </a:rPr>
                                  <m:t>𝒎</m:t>
                                </m:r>
                              </m:sub>
                            </m:sSub>
                          </m:den>
                        </m:f>
                      </m:e>
                    </m:func>
                    <m:r>
                      <a:rPr lang="en-US" altLang="zh-CN" sz="1600" b="1" i="1" smtClean="0">
                        <a:latin typeface="Cambria Math"/>
                        <a:ea typeface="Cambria Math"/>
                        <a:cs typeface="Times New Roman" panose="02020603050405020304" pitchFamily="18" charset="0"/>
                      </a:rPr>
                      <m:t>→−∞</m:t>
                    </m:r>
                  </m:oMath>
                </a14:m>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，给予第</a:t>
                </a:r>
                <a14:m>
                  <m:oMath xmlns:m="http://schemas.openxmlformats.org/officeDocument/2006/math">
                    <m:r>
                      <a:rPr lang="en-US" altLang="zh-CN" sz="1600" b="1" i="1">
                        <a:latin typeface="Cambria Math"/>
                        <a:ea typeface="黑体" panose="02010609060101010101" pitchFamily="49" charset="-122"/>
                        <a:cs typeface="Times New Roman" panose="02020603050405020304" pitchFamily="18" charset="0"/>
                      </a:rPr>
                      <m:t>𝒎</m:t>
                    </m:r>
                  </m:oMath>
                </a14:m>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个弱分类器</a:t>
                </a:r>
                <a14:m>
                  <m:oMath xmlns:m="http://schemas.openxmlformats.org/officeDocument/2006/math">
                    <m:sSub>
                      <m:sSubPr>
                        <m:ctrlPr>
                          <a:rPr lang="en-US" altLang="zh-CN" sz="1600" b="1" i="1" dirty="0">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1600" b="1" i="1" dirty="0">
                            <a:latin typeface="Cambria Math"/>
                            <a:ea typeface="黑体" panose="02010609060101010101" pitchFamily="49" charset="-122"/>
                            <a:cs typeface="Times New Roman" panose="02020603050405020304" pitchFamily="18" charset="0"/>
                          </a:rPr>
                          <m:t>𝑮</m:t>
                        </m:r>
                      </m:e>
                      <m:sub>
                        <m:r>
                          <a:rPr lang="en-US" altLang="zh-CN" sz="1600" b="1" i="1" dirty="0">
                            <a:latin typeface="Cambria Math"/>
                            <a:ea typeface="黑体" panose="02010609060101010101" pitchFamily="49" charset="-122"/>
                            <a:cs typeface="Times New Roman" panose="02020603050405020304" pitchFamily="18" charset="0"/>
                          </a:rPr>
                          <m:t>𝒎</m:t>
                        </m:r>
                      </m:sub>
                    </m:sSub>
                    <m:r>
                      <a:rPr lang="en-US" altLang="zh-CN" sz="1600" b="1" i="1" dirty="0">
                        <a:latin typeface="Cambria Math"/>
                        <a:ea typeface="黑体" panose="02010609060101010101" pitchFamily="49" charset="-122"/>
                        <a:cs typeface="Times New Roman" panose="02020603050405020304" pitchFamily="18" charset="0"/>
                      </a:rPr>
                      <m:t>(</m:t>
                    </m:r>
                    <m:r>
                      <a:rPr lang="en-US" altLang="zh-CN" sz="1600" b="1" i="1" dirty="0">
                        <a:latin typeface="Cambria Math"/>
                        <a:ea typeface="黑体" panose="02010609060101010101" pitchFamily="49" charset="-122"/>
                        <a:cs typeface="Times New Roman" panose="02020603050405020304" pitchFamily="18" charset="0"/>
                      </a:rPr>
                      <m:t>𝒙</m:t>
                    </m:r>
                    <m:r>
                      <a:rPr lang="en-US" altLang="zh-CN" sz="1600" b="1" i="1" dirty="0">
                        <a:latin typeface="Cambria Math"/>
                        <a:ea typeface="黑体" panose="02010609060101010101" pitchFamily="49" charset="-122"/>
                        <a:cs typeface="Times New Roman" panose="02020603050405020304" pitchFamily="18" charset="0"/>
                      </a:rPr>
                      <m:t>)</m:t>
                    </m:r>
                  </m:oMath>
                </a14:m>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很低权重。</a:t>
                </a:r>
                <a:endParaRPr lang="en-US" altLang="zh-CN" sz="1600" b="1" dirty="0">
                  <a:latin typeface="Times New Roman" panose="02020603050405020304" pitchFamily="18" charset="0"/>
                  <a:ea typeface="楷体" panose="02010609060101010101" pitchFamily="49" charset="-122"/>
                  <a:cs typeface="Times New Roman" panose="02020603050405020304" pitchFamily="18" charset="0"/>
                </a:endParaRPr>
              </a:p>
              <a:p>
                <a:pPr marL="1257300" lvl="2" indent="-342900">
                  <a:lnSpc>
                    <a:spcPct val="200000"/>
                  </a:lnSpc>
                  <a:buAutoNum type="alphaLcParenBoth"/>
                </a:pP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当第</a:t>
                </a:r>
                <a14:m>
                  <m:oMath xmlns:m="http://schemas.openxmlformats.org/officeDocument/2006/math">
                    <m:r>
                      <a:rPr lang="en-US" altLang="zh-CN" sz="1600" b="1" i="1">
                        <a:latin typeface="Cambria Math"/>
                        <a:ea typeface="黑体" panose="02010609060101010101" pitchFamily="49" charset="-122"/>
                        <a:cs typeface="Times New Roman" panose="02020603050405020304" pitchFamily="18" charset="0"/>
                      </a:rPr>
                      <m:t>𝒎</m:t>
                    </m:r>
                  </m:oMath>
                </a14:m>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个弱分类器</a:t>
                </a:r>
                <a14:m>
                  <m:oMath xmlns:m="http://schemas.openxmlformats.org/officeDocument/2006/math">
                    <m:sSub>
                      <m:sSubPr>
                        <m:ctrlPr>
                          <a:rPr lang="en-US" altLang="zh-CN" sz="1600" b="1" i="1" dirty="0">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1600" b="1" i="1" dirty="0">
                            <a:latin typeface="Cambria Math"/>
                            <a:ea typeface="黑体" panose="02010609060101010101" pitchFamily="49" charset="-122"/>
                            <a:cs typeface="Times New Roman" panose="02020603050405020304" pitchFamily="18" charset="0"/>
                          </a:rPr>
                          <m:t>𝑮</m:t>
                        </m:r>
                      </m:e>
                      <m:sub>
                        <m:r>
                          <a:rPr lang="en-US" altLang="zh-CN" sz="1600" b="1" i="1" dirty="0">
                            <a:latin typeface="Cambria Math"/>
                            <a:ea typeface="黑体" panose="02010609060101010101" pitchFamily="49" charset="-122"/>
                            <a:cs typeface="Times New Roman" panose="02020603050405020304" pitchFamily="18" charset="0"/>
                          </a:rPr>
                          <m:t>𝒎</m:t>
                        </m:r>
                      </m:sub>
                    </m:sSub>
                    <m:r>
                      <a:rPr lang="en-US" altLang="zh-CN" sz="1600" b="1" i="1" dirty="0">
                        <a:latin typeface="Cambria Math"/>
                        <a:ea typeface="黑体" panose="02010609060101010101" pitchFamily="49" charset="-122"/>
                        <a:cs typeface="Times New Roman" panose="02020603050405020304" pitchFamily="18" charset="0"/>
                      </a:rPr>
                      <m:t>(</m:t>
                    </m:r>
                    <m:r>
                      <a:rPr lang="en-US" altLang="zh-CN" sz="1600" b="1" i="1" dirty="0">
                        <a:latin typeface="Cambria Math"/>
                        <a:ea typeface="黑体" panose="02010609060101010101" pitchFamily="49" charset="-122"/>
                        <a:cs typeface="Times New Roman" panose="02020603050405020304" pitchFamily="18" charset="0"/>
                      </a:rPr>
                      <m:t>𝒙</m:t>
                    </m:r>
                    <m:r>
                      <a:rPr lang="en-US" altLang="zh-CN" sz="1600" b="1" i="1" dirty="0">
                        <a:latin typeface="Cambria Math"/>
                        <a:ea typeface="黑体" panose="02010609060101010101" pitchFamily="49" charset="-122"/>
                        <a:cs typeface="Times New Roman" panose="02020603050405020304" pitchFamily="18" charset="0"/>
                      </a:rPr>
                      <m:t>)</m:t>
                    </m:r>
                  </m:oMath>
                </a14:m>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错误率为</a:t>
                </a:r>
                <a14:m>
                  <m:oMath xmlns:m="http://schemas.openxmlformats.org/officeDocument/2006/math">
                    <m:f>
                      <m:fPr>
                        <m:ctrlPr>
                          <a:rPr lang="en-US" altLang="zh-CN" sz="1600" b="1" i="1" dirty="0" smtClean="0">
                            <a:latin typeface="Cambria Math" panose="02040503050406030204" pitchFamily="18" charset="0"/>
                            <a:ea typeface="黑体" panose="02010609060101010101" pitchFamily="49" charset="-122"/>
                            <a:cs typeface="Times New Roman" panose="02020603050405020304" pitchFamily="18" charset="0"/>
                          </a:rPr>
                        </m:ctrlPr>
                      </m:fPr>
                      <m:num>
                        <m:r>
                          <a:rPr lang="en-US" altLang="zh-CN" sz="1600" b="1" i="1" dirty="0" smtClean="0">
                            <a:latin typeface="Cambria Math"/>
                            <a:ea typeface="黑体" panose="02010609060101010101" pitchFamily="49" charset="-122"/>
                            <a:cs typeface="Times New Roman" panose="02020603050405020304" pitchFamily="18" charset="0"/>
                          </a:rPr>
                          <m:t>𝟏</m:t>
                        </m:r>
                      </m:num>
                      <m:den>
                        <m:r>
                          <a:rPr lang="en-US" altLang="zh-CN" sz="1600" b="1" i="1" dirty="0" smtClean="0">
                            <a:latin typeface="Cambria Math"/>
                            <a:ea typeface="黑体" panose="02010609060101010101" pitchFamily="49" charset="-122"/>
                            <a:cs typeface="Times New Roman" panose="02020603050405020304" pitchFamily="18" charset="0"/>
                          </a:rPr>
                          <m:t>𝟐</m:t>
                        </m:r>
                      </m:den>
                    </m:f>
                  </m:oMath>
                </a14:m>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1600" b="1" dirty="0">
                    <a:latin typeface="Times New Roman" panose="02020603050405020304" pitchFamily="18" charset="0"/>
                    <a:ea typeface="楷体" panose="02010609060101010101" pitchFamily="49" charset="-122"/>
                    <a:cs typeface="Times New Roman" panose="02020603050405020304" pitchFamily="18" charset="0"/>
                  </a:rPr>
                  <a:t> </a:t>
                </a:r>
                <a14:m>
                  <m:oMath xmlns:m="http://schemas.openxmlformats.org/officeDocument/2006/math">
                    <m:sSub>
                      <m:sSubPr>
                        <m:ctrlPr>
                          <a:rPr lang="en-US" altLang="zh-CN" sz="1600" b="1" i="1">
                            <a:latin typeface="Cambria Math" panose="02040503050406030204" pitchFamily="18" charset="0"/>
                            <a:ea typeface="黑体" panose="02010609060101010101" pitchFamily="49" charset="-122"/>
                            <a:cs typeface="Times New Roman" panose="02020603050405020304" pitchFamily="18" charset="0"/>
                          </a:rPr>
                        </m:ctrlPr>
                      </m:sSubPr>
                      <m:e>
                        <m:r>
                          <a:rPr lang="zh-CN" altLang="en-US" sz="1600" b="1" i="1">
                            <a:latin typeface="Cambria Math"/>
                            <a:ea typeface="黑体" panose="02010609060101010101" pitchFamily="49" charset="-122"/>
                            <a:cs typeface="Times New Roman" panose="02020603050405020304" pitchFamily="18" charset="0"/>
                          </a:rPr>
                          <m:t>𝜶</m:t>
                        </m:r>
                      </m:e>
                      <m:sub>
                        <m:r>
                          <a:rPr lang="en-US" altLang="zh-CN" sz="1600" b="1" i="1">
                            <a:latin typeface="Cambria Math"/>
                            <a:ea typeface="黑体" panose="02010609060101010101" pitchFamily="49" charset="-122"/>
                            <a:cs typeface="Times New Roman" panose="02020603050405020304" pitchFamily="18" charset="0"/>
                          </a:rPr>
                          <m:t>𝒎</m:t>
                        </m:r>
                      </m:sub>
                    </m:sSub>
                    <m:r>
                      <a:rPr lang="en-US" altLang="zh-CN" sz="1600" b="1" i="1">
                        <a:latin typeface="Cambria Math"/>
                        <a:ea typeface="黑体" panose="02010609060101010101" pitchFamily="49" charset="-122"/>
                        <a:cs typeface="Times New Roman" panose="02020603050405020304" pitchFamily="18" charset="0"/>
                      </a:rPr>
                      <m:t>=</m:t>
                    </m:r>
                    <m:f>
                      <m:fPr>
                        <m:ctrlPr>
                          <a:rPr lang="en-US" altLang="zh-CN" sz="1600" b="1" i="1">
                            <a:latin typeface="Cambria Math" panose="02040503050406030204" pitchFamily="18" charset="0"/>
                            <a:ea typeface="黑体" panose="02010609060101010101" pitchFamily="49" charset="-122"/>
                            <a:cs typeface="Times New Roman" panose="02020603050405020304" pitchFamily="18" charset="0"/>
                          </a:rPr>
                        </m:ctrlPr>
                      </m:fPr>
                      <m:num>
                        <m:r>
                          <a:rPr lang="en-US" altLang="zh-CN" sz="1600" b="1" i="1">
                            <a:latin typeface="Cambria Math"/>
                            <a:ea typeface="黑体" panose="02010609060101010101" pitchFamily="49" charset="-122"/>
                            <a:cs typeface="Times New Roman" panose="02020603050405020304" pitchFamily="18" charset="0"/>
                          </a:rPr>
                          <m:t>𝟏</m:t>
                        </m:r>
                      </m:num>
                      <m:den>
                        <m:r>
                          <a:rPr lang="en-US" altLang="zh-CN" sz="1600" b="1" i="1">
                            <a:latin typeface="Cambria Math"/>
                            <a:ea typeface="黑体" panose="02010609060101010101" pitchFamily="49" charset="-122"/>
                            <a:cs typeface="Times New Roman" panose="02020603050405020304" pitchFamily="18" charset="0"/>
                          </a:rPr>
                          <m:t>𝟐</m:t>
                        </m:r>
                      </m:den>
                    </m:f>
                    <m:func>
                      <m:funcPr>
                        <m:ctrlPr>
                          <a:rPr lang="en-US" altLang="zh-CN" sz="1600" b="1" i="1">
                            <a:latin typeface="Cambria Math" panose="02040503050406030204" pitchFamily="18" charset="0"/>
                            <a:ea typeface="黑体" panose="02010609060101010101" pitchFamily="49" charset="-122"/>
                            <a:cs typeface="Times New Roman" panose="02020603050405020304" pitchFamily="18" charset="0"/>
                          </a:rPr>
                        </m:ctrlPr>
                      </m:funcPr>
                      <m:fName>
                        <m:r>
                          <a:rPr lang="en-US" altLang="zh-CN" sz="1600" b="1" i="1">
                            <a:latin typeface="Cambria Math"/>
                            <a:ea typeface="黑体" panose="02010609060101010101" pitchFamily="49" charset="-122"/>
                            <a:cs typeface="Times New Roman" panose="02020603050405020304" pitchFamily="18" charset="0"/>
                          </a:rPr>
                          <m:t>𝐥𝐧</m:t>
                        </m:r>
                      </m:fName>
                      <m:e>
                        <m:f>
                          <m:fPr>
                            <m:ctrlPr>
                              <a:rPr lang="en-US" altLang="zh-CN" sz="1600" b="1" i="1">
                                <a:latin typeface="Cambria Math" panose="02040503050406030204" pitchFamily="18" charset="0"/>
                                <a:ea typeface="黑体" panose="02010609060101010101" pitchFamily="49" charset="-122"/>
                                <a:cs typeface="Times New Roman" panose="02020603050405020304" pitchFamily="18" charset="0"/>
                              </a:rPr>
                            </m:ctrlPr>
                          </m:fPr>
                          <m:num>
                            <m:r>
                              <a:rPr lang="en-US" altLang="zh-CN" sz="1600" b="1" i="1">
                                <a:latin typeface="Cambria Math"/>
                                <a:ea typeface="黑体" panose="02010609060101010101" pitchFamily="49" charset="-122"/>
                                <a:cs typeface="Times New Roman" panose="02020603050405020304" pitchFamily="18" charset="0"/>
                              </a:rPr>
                              <m:t>𝟏</m:t>
                            </m:r>
                            <m:r>
                              <a:rPr lang="en-US" altLang="zh-CN" sz="1600" b="1" i="1">
                                <a:latin typeface="Cambria Math"/>
                                <a:ea typeface="黑体" panose="02010609060101010101" pitchFamily="49" charset="-122"/>
                                <a:cs typeface="Times New Roman" panose="02020603050405020304" pitchFamily="18" charset="0"/>
                              </a:rPr>
                              <m:t>−</m:t>
                            </m:r>
                            <m:sSub>
                              <m:sSubPr>
                                <m:ctrlPr>
                                  <a:rPr lang="en-US" altLang="zh-CN" sz="1600" b="1" i="1">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1600" b="1" i="1">
                                    <a:latin typeface="Cambria Math"/>
                                    <a:ea typeface="黑体" panose="02010609060101010101" pitchFamily="49" charset="-122"/>
                                    <a:cs typeface="Times New Roman" panose="02020603050405020304" pitchFamily="18" charset="0"/>
                                  </a:rPr>
                                  <m:t>𝒆𝒓𝒓</m:t>
                                </m:r>
                              </m:e>
                              <m:sub>
                                <m:r>
                                  <a:rPr lang="en-US" altLang="zh-CN" sz="1600" b="1" i="1">
                                    <a:latin typeface="Cambria Math"/>
                                    <a:ea typeface="黑体" panose="02010609060101010101" pitchFamily="49" charset="-122"/>
                                    <a:cs typeface="Times New Roman" panose="02020603050405020304" pitchFamily="18" charset="0"/>
                                  </a:rPr>
                                  <m:t>𝒎</m:t>
                                </m:r>
                              </m:sub>
                            </m:sSub>
                          </m:num>
                          <m:den>
                            <m:sSub>
                              <m:sSubPr>
                                <m:ctrlPr>
                                  <a:rPr lang="en-US" altLang="zh-CN" sz="1600" b="1" i="1">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1600" b="1" i="1">
                                    <a:latin typeface="Cambria Math"/>
                                    <a:ea typeface="黑体" panose="02010609060101010101" pitchFamily="49" charset="-122"/>
                                    <a:cs typeface="Times New Roman" panose="02020603050405020304" pitchFamily="18" charset="0"/>
                                  </a:rPr>
                                  <m:t>𝒆𝒓𝒓</m:t>
                                </m:r>
                              </m:e>
                              <m:sub>
                                <m:r>
                                  <a:rPr lang="en-US" altLang="zh-CN" sz="1600" b="1" i="1">
                                    <a:latin typeface="Cambria Math"/>
                                    <a:ea typeface="黑体" panose="02010609060101010101" pitchFamily="49" charset="-122"/>
                                    <a:cs typeface="Times New Roman" panose="02020603050405020304" pitchFamily="18" charset="0"/>
                                  </a:rPr>
                                  <m:t>𝒎</m:t>
                                </m:r>
                              </m:sub>
                            </m:sSub>
                          </m:den>
                        </m:f>
                      </m:e>
                    </m:func>
                    <m:r>
                      <a:rPr lang="en-US" altLang="zh-CN" sz="1600" b="1" i="1" smtClean="0">
                        <a:latin typeface="Cambria Math"/>
                        <a:ea typeface="黑体" panose="02010609060101010101" pitchFamily="49" charset="-122"/>
                        <a:cs typeface="Times New Roman" panose="02020603050405020304" pitchFamily="18" charset="0"/>
                      </a:rPr>
                      <m:t>=</m:t>
                    </m:r>
                    <m:r>
                      <a:rPr lang="en-US" altLang="zh-CN" sz="1600" b="1" i="1" smtClean="0">
                        <a:latin typeface="Cambria Math"/>
                        <a:ea typeface="黑体" panose="02010609060101010101" pitchFamily="49" charset="-122"/>
                        <a:cs typeface="Times New Roman" panose="02020603050405020304" pitchFamily="18" charset="0"/>
                      </a:rPr>
                      <m:t>𝟎</m:t>
                    </m:r>
                  </m:oMath>
                </a14:m>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。如果错误率</a:t>
                </a:r>
                <a14:m>
                  <m:oMath xmlns:m="http://schemas.openxmlformats.org/officeDocument/2006/math">
                    <m:sSub>
                      <m:sSubPr>
                        <m:ctrlPr>
                          <a:rPr lang="en-US" altLang="zh-CN" sz="1600" b="1" i="1">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1600" b="1" i="1">
                            <a:latin typeface="Cambria Math"/>
                            <a:ea typeface="黑体" panose="02010609060101010101" pitchFamily="49" charset="-122"/>
                            <a:cs typeface="Times New Roman" panose="02020603050405020304" pitchFamily="18" charset="0"/>
                          </a:rPr>
                          <m:t>𝒆𝒓𝒓</m:t>
                        </m:r>
                      </m:e>
                      <m:sub>
                        <m:r>
                          <a:rPr lang="en-US" altLang="zh-CN" sz="1600" b="1" i="1">
                            <a:latin typeface="Cambria Math"/>
                            <a:ea typeface="黑体" panose="02010609060101010101" pitchFamily="49" charset="-122"/>
                            <a:cs typeface="Times New Roman" panose="02020603050405020304" pitchFamily="18" charset="0"/>
                          </a:rPr>
                          <m:t>𝒎</m:t>
                        </m:r>
                      </m:sub>
                    </m:sSub>
                  </m:oMath>
                </a14:m>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小于</a:t>
                </a:r>
                <a14:m>
                  <m:oMath xmlns:m="http://schemas.openxmlformats.org/officeDocument/2006/math">
                    <m:f>
                      <m:fPr>
                        <m:ctrlPr>
                          <a:rPr lang="en-US" altLang="zh-CN" sz="1600" b="1" i="1" dirty="0">
                            <a:latin typeface="Cambria Math" panose="02040503050406030204" pitchFamily="18" charset="0"/>
                            <a:ea typeface="黑体" panose="02010609060101010101" pitchFamily="49" charset="-122"/>
                            <a:cs typeface="Times New Roman" panose="02020603050405020304" pitchFamily="18" charset="0"/>
                          </a:rPr>
                        </m:ctrlPr>
                      </m:fPr>
                      <m:num>
                        <m:r>
                          <a:rPr lang="en-US" altLang="zh-CN" sz="1600" b="1" i="1" dirty="0">
                            <a:latin typeface="Cambria Math"/>
                            <a:ea typeface="黑体" panose="02010609060101010101" pitchFamily="49" charset="-122"/>
                            <a:cs typeface="Times New Roman" panose="02020603050405020304" pitchFamily="18" charset="0"/>
                          </a:rPr>
                          <m:t>𝟏</m:t>
                        </m:r>
                      </m:num>
                      <m:den>
                        <m:r>
                          <a:rPr lang="en-US" altLang="zh-CN" sz="1600" b="1" i="1" dirty="0">
                            <a:latin typeface="Cambria Math"/>
                            <a:ea typeface="黑体" panose="02010609060101010101" pitchFamily="49" charset="-122"/>
                            <a:cs typeface="Times New Roman" panose="02020603050405020304" pitchFamily="18" charset="0"/>
                          </a:rPr>
                          <m:t>𝟐</m:t>
                        </m:r>
                      </m:den>
                    </m:f>
                  </m:oMath>
                </a14:m>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，权重</a:t>
                </a:r>
                <a14:m>
                  <m:oMath xmlns:m="http://schemas.openxmlformats.org/officeDocument/2006/math">
                    <m:sSub>
                      <m:sSubPr>
                        <m:ctrlPr>
                          <a:rPr lang="en-US" altLang="zh-CN" sz="1600" b="1" i="1">
                            <a:latin typeface="Cambria Math" panose="02040503050406030204" pitchFamily="18" charset="0"/>
                            <a:ea typeface="黑体" panose="02010609060101010101" pitchFamily="49" charset="-122"/>
                            <a:cs typeface="Times New Roman" panose="02020603050405020304" pitchFamily="18" charset="0"/>
                          </a:rPr>
                        </m:ctrlPr>
                      </m:sSubPr>
                      <m:e>
                        <m:r>
                          <a:rPr lang="zh-CN" altLang="en-US" sz="1600" b="1" i="1">
                            <a:latin typeface="Cambria Math"/>
                            <a:ea typeface="黑体" panose="02010609060101010101" pitchFamily="49" charset="-122"/>
                            <a:cs typeface="Times New Roman" panose="02020603050405020304" pitchFamily="18" charset="0"/>
                          </a:rPr>
                          <m:t>𝜶</m:t>
                        </m:r>
                      </m:e>
                      <m:sub>
                        <m:r>
                          <a:rPr lang="en-US" altLang="zh-CN" sz="1600" b="1" i="1">
                            <a:latin typeface="Cambria Math"/>
                            <a:ea typeface="黑体" panose="02010609060101010101" pitchFamily="49" charset="-122"/>
                            <a:cs typeface="Times New Roman" panose="02020603050405020304" pitchFamily="18" charset="0"/>
                          </a:rPr>
                          <m:t>𝒎</m:t>
                        </m:r>
                      </m:sub>
                    </m:sSub>
                  </m:oMath>
                </a14:m>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为正</a:t>
                </a:r>
                <a:r>
                  <a:rPr lang="en-US" altLang="zh-CN" sz="1600" b="1" dirty="0">
                    <a:latin typeface="Times New Roman" panose="02020603050405020304" pitchFamily="18" charset="0"/>
                    <a:ea typeface="楷体" panose="02010609060101010101" pitchFamily="49" charset="-122"/>
                    <a:cs typeface="Times New Roman" panose="02020603050405020304" pitchFamily="18" charset="0"/>
                  </a:rPr>
                  <a:t>(</a:t>
                </a:r>
                <a14:m>
                  <m:oMath xmlns:m="http://schemas.openxmlformats.org/officeDocument/2006/math">
                    <m:sSub>
                      <m:sSubPr>
                        <m:ctrlPr>
                          <a:rPr lang="en-US" altLang="zh-CN" sz="1600" b="1" i="1">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1600" b="1" i="1">
                            <a:latin typeface="Cambria Math"/>
                            <a:ea typeface="黑体" panose="02010609060101010101" pitchFamily="49" charset="-122"/>
                            <a:cs typeface="Times New Roman" panose="02020603050405020304" pitchFamily="18" charset="0"/>
                          </a:rPr>
                          <m:t>𝒆𝒓𝒓</m:t>
                        </m:r>
                      </m:e>
                      <m:sub>
                        <m:r>
                          <a:rPr lang="en-US" altLang="zh-CN" sz="1600" b="1" i="1">
                            <a:latin typeface="Cambria Math"/>
                            <a:ea typeface="黑体" panose="02010609060101010101" pitchFamily="49" charset="-122"/>
                            <a:cs typeface="Times New Roman" panose="02020603050405020304" pitchFamily="18" charset="0"/>
                          </a:rPr>
                          <m:t>𝒎</m:t>
                        </m:r>
                      </m:sub>
                    </m:sSub>
                    <m:r>
                      <a:rPr lang="en-US" altLang="zh-CN" sz="1600" b="1" i="1">
                        <a:latin typeface="Cambria Math"/>
                        <a:ea typeface="Cambria Math"/>
                        <a:cs typeface="Times New Roman" panose="02020603050405020304" pitchFamily="18" charset="0"/>
                      </a:rPr>
                      <m:t>&lt;</m:t>
                    </m:r>
                    <m:f>
                      <m:fPr>
                        <m:ctrlPr>
                          <a:rPr lang="en-US" altLang="zh-CN" sz="1600" b="1" i="1" smtClean="0">
                            <a:latin typeface="Cambria Math" panose="02040503050406030204" pitchFamily="18" charset="0"/>
                            <a:ea typeface="Cambria Math"/>
                            <a:cs typeface="Times New Roman" panose="02020603050405020304" pitchFamily="18" charset="0"/>
                          </a:rPr>
                        </m:ctrlPr>
                      </m:fPr>
                      <m:num>
                        <m:r>
                          <a:rPr lang="en-US" altLang="zh-CN" sz="1600" b="1" i="1" smtClean="0">
                            <a:latin typeface="Cambria Math"/>
                            <a:ea typeface="Cambria Math"/>
                            <a:cs typeface="Times New Roman" panose="02020603050405020304" pitchFamily="18" charset="0"/>
                          </a:rPr>
                          <m:t>𝟏</m:t>
                        </m:r>
                      </m:num>
                      <m:den>
                        <m:r>
                          <a:rPr lang="en-US" altLang="zh-CN" sz="1600" b="1" i="1" smtClean="0">
                            <a:latin typeface="Cambria Math"/>
                            <a:ea typeface="Cambria Math"/>
                            <a:cs typeface="Times New Roman" panose="02020603050405020304" pitchFamily="18" charset="0"/>
                          </a:rPr>
                          <m:t>𝟐</m:t>
                        </m:r>
                      </m:den>
                    </m:f>
                    <m:r>
                      <a:rPr lang="zh-CN" altLang="en-US" sz="1600" b="1" i="1" smtClean="0">
                        <a:latin typeface="Cambria Math"/>
                        <a:ea typeface="Cambria Math"/>
                        <a:cs typeface="Times New Roman" panose="02020603050405020304" pitchFamily="18" charset="0"/>
                      </a:rPr>
                      <m:t>、</m:t>
                    </m:r>
                    <m:sSub>
                      <m:sSubPr>
                        <m:ctrlPr>
                          <a:rPr lang="en-US" altLang="zh-CN" sz="1600" b="1" i="1">
                            <a:latin typeface="Cambria Math" panose="02040503050406030204" pitchFamily="18" charset="0"/>
                            <a:ea typeface="黑体" panose="02010609060101010101" pitchFamily="49" charset="-122"/>
                            <a:cs typeface="Times New Roman" panose="02020603050405020304" pitchFamily="18" charset="0"/>
                          </a:rPr>
                        </m:ctrlPr>
                      </m:sSubPr>
                      <m:e>
                        <m:r>
                          <a:rPr lang="zh-CN" altLang="en-US" sz="1600" b="1" i="1">
                            <a:latin typeface="Cambria Math"/>
                            <a:ea typeface="黑体" panose="02010609060101010101" pitchFamily="49" charset="-122"/>
                            <a:cs typeface="Times New Roman" panose="02020603050405020304" pitchFamily="18" charset="0"/>
                          </a:rPr>
                          <m:t>𝜶</m:t>
                        </m:r>
                      </m:e>
                      <m:sub>
                        <m:r>
                          <a:rPr lang="en-US" altLang="zh-CN" sz="1600" b="1" i="1">
                            <a:latin typeface="Cambria Math"/>
                            <a:ea typeface="黑体" panose="02010609060101010101" pitchFamily="49" charset="-122"/>
                            <a:cs typeface="Times New Roman" panose="02020603050405020304" pitchFamily="18" charset="0"/>
                          </a:rPr>
                          <m:t>𝒎</m:t>
                        </m:r>
                      </m:sub>
                    </m:sSub>
                    <m:r>
                      <a:rPr lang="en-US" altLang="zh-CN" sz="1600" b="1" i="1">
                        <a:latin typeface="Cambria Math"/>
                        <a:ea typeface="Cambria Math"/>
                        <a:cs typeface="Times New Roman" panose="02020603050405020304" pitchFamily="18" charset="0"/>
                      </a:rPr>
                      <m:t>&gt;</m:t>
                    </m:r>
                    <m:r>
                      <a:rPr lang="en-US" altLang="zh-CN" sz="1600" b="1" i="1" smtClean="0">
                        <a:latin typeface="Cambria Math"/>
                        <a:ea typeface="Cambria Math"/>
                        <a:cs typeface="Times New Roman" panose="02020603050405020304" pitchFamily="18" charset="0"/>
                      </a:rPr>
                      <m:t>𝟎</m:t>
                    </m:r>
                  </m:oMath>
                </a14:m>
                <a:r>
                  <a:rPr lang="en-US" altLang="zh-CN" sz="1600" b="1"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。可知权重</a:t>
                </a:r>
                <a14:m>
                  <m:oMath xmlns:m="http://schemas.openxmlformats.org/officeDocument/2006/math">
                    <m:sSub>
                      <m:sSubPr>
                        <m:ctrlPr>
                          <a:rPr lang="en-US" altLang="zh-CN" sz="1600" b="1" i="1">
                            <a:latin typeface="Cambria Math" panose="02040503050406030204" pitchFamily="18" charset="0"/>
                            <a:ea typeface="黑体" panose="02010609060101010101" pitchFamily="49" charset="-122"/>
                            <a:cs typeface="Times New Roman" panose="02020603050405020304" pitchFamily="18" charset="0"/>
                          </a:rPr>
                        </m:ctrlPr>
                      </m:sSubPr>
                      <m:e>
                        <m:r>
                          <a:rPr lang="zh-CN" altLang="en-US" sz="1600" b="1" i="1">
                            <a:latin typeface="Cambria Math"/>
                            <a:ea typeface="黑体" panose="02010609060101010101" pitchFamily="49" charset="-122"/>
                            <a:cs typeface="Times New Roman" panose="02020603050405020304" pitchFamily="18" charset="0"/>
                          </a:rPr>
                          <m:t>𝜶</m:t>
                        </m:r>
                      </m:e>
                      <m:sub>
                        <m:r>
                          <a:rPr lang="en-US" altLang="zh-CN" sz="1600" b="1" i="1">
                            <a:latin typeface="Cambria Math"/>
                            <a:ea typeface="黑体" panose="02010609060101010101" pitchFamily="49" charset="-122"/>
                            <a:cs typeface="Times New Roman" panose="02020603050405020304" pitchFamily="18" charset="0"/>
                          </a:rPr>
                          <m:t>𝒎</m:t>
                        </m:r>
                      </m:sub>
                    </m:sSub>
                  </m:oMath>
                </a14:m>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随</a:t>
                </a:r>
                <a14:m>
                  <m:oMath xmlns:m="http://schemas.openxmlformats.org/officeDocument/2006/math">
                    <m:sSub>
                      <m:sSubPr>
                        <m:ctrlPr>
                          <a:rPr lang="en-US" altLang="zh-CN" sz="1600" b="1" i="1">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1600" b="1" i="1">
                            <a:latin typeface="Cambria Math"/>
                            <a:ea typeface="黑体" panose="02010609060101010101" pitchFamily="49" charset="-122"/>
                            <a:cs typeface="Times New Roman" panose="02020603050405020304" pitchFamily="18" charset="0"/>
                          </a:rPr>
                          <m:t>𝒆𝒓𝒓</m:t>
                        </m:r>
                      </m:e>
                      <m:sub>
                        <m:r>
                          <a:rPr lang="en-US" altLang="zh-CN" sz="1600" b="1" i="1">
                            <a:latin typeface="Cambria Math"/>
                            <a:ea typeface="黑体" panose="02010609060101010101" pitchFamily="49" charset="-122"/>
                            <a:cs typeface="Times New Roman" panose="02020603050405020304" pitchFamily="18" charset="0"/>
                          </a:rPr>
                          <m:t>𝒎</m:t>
                        </m:r>
                      </m:sub>
                    </m:sSub>
                  </m:oMath>
                </a14:m>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减少而增大，即错误率越小的弱分类器会赋予更大权重。</a:t>
                </a:r>
                <a:endParaRPr lang="en-US" altLang="zh-CN" sz="1600" b="1" dirty="0">
                  <a:latin typeface="Times New Roman" panose="02020603050405020304" pitchFamily="18" charset="0"/>
                  <a:ea typeface="楷体" panose="02010609060101010101" pitchFamily="49" charset="-122"/>
                  <a:cs typeface="Times New Roman" panose="02020603050405020304" pitchFamily="18" charset="0"/>
                </a:endParaRPr>
              </a:p>
              <a:p>
                <a:pPr marL="1257300" lvl="2" indent="-342900">
                  <a:lnSpc>
                    <a:spcPct val="200000"/>
                  </a:lnSpc>
                  <a:buAutoNum type="alphaLcParenBoth"/>
                </a:pP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如果一个弱分类器的分类错误率为</a:t>
                </a:r>
                <a14:m>
                  <m:oMath xmlns:m="http://schemas.openxmlformats.org/officeDocument/2006/math">
                    <m:f>
                      <m:fPr>
                        <m:ctrlPr>
                          <a:rPr lang="en-US" altLang="zh-CN" sz="1600" b="1" i="1" dirty="0">
                            <a:latin typeface="Cambria Math" panose="02040503050406030204" pitchFamily="18" charset="0"/>
                            <a:ea typeface="黑体" panose="02010609060101010101" pitchFamily="49" charset="-122"/>
                            <a:cs typeface="Times New Roman" panose="02020603050405020304" pitchFamily="18" charset="0"/>
                          </a:rPr>
                        </m:ctrlPr>
                      </m:fPr>
                      <m:num>
                        <m:r>
                          <a:rPr lang="en-US" altLang="zh-CN" sz="1600" b="1" i="1" dirty="0">
                            <a:latin typeface="Cambria Math"/>
                            <a:ea typeface="黑体" panose="02010609060101010101" pitchFamily="49" charset="-122"/>
                            <a:cs typeface="Times New Roman" panose="02020603050405020304" pitchFamily="18" charset="0"/>
                          </a:rPr>
                          <m:t>𝟏</m:t>
                        </m:r>
                      </m:num>
                      <m:den>
                        <m:r>
                          <a:rPr lang="en-US" altLang="zh-CN" sz="1600" b="1" i="1" dirty="0">
                            <a:latin typeface="Cambria Math"/>
                            <a:ea typeface="黑体" panose="02010609060101010101" pitchFamily="49" charset="-122"/>
                            <a:cs typeface="Times New Roman" panose="02020603050405020304" pitchFamily="18" charset="0"/>
                          </a:rPr>
                          <m:t>𝟐</m:t>
                        </m:r>
                      </m:den>
                    </m:f>
                  </m:oMath>
                </a14:m>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，可视为其性能仅相当于随机分类效果。</a:t>
                </a:r>
                <a:endParaRPr lang="en-US" altLang="zh-CN" sz="1600" b="1" dirty="0">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6" name="矩形 5"/>
              <p:cNvSpPr>
                <a:spLocks noRot="1" noChangeAspect="1" noMove="1" noResize="1" noEditPoints="1" noAdjustHandles="1" noChangeArrowheads="1" noChangeShapeType="1" noTextEdit="1"/>
              </p:cNvSpPr>
              <p:nvPr/>
            </p:nvSpPr>
            <p:spPr>
              <a:xfrm>
                <a:off x="-231652" y="1274891"/>
                <a:ext cx="9084623" cy="4771563"/>
              </a:xfrm>
              <a:prstGeom prst="rect">
                <a:avLst/>
              </a:prstGeom>
              <a:blipFill>
                <a:blip r:embed="rId3"/>
                <a:stretch>
                  <a:fillRect r="-268"/>
                </a:stretch>
              </a:blipFill>
              <a:ln>
                <a:noFill/>
              </a:ln>
            </p:spPr>
            <p:txBody>
              <a:bodyPr/>
              <a:lstStyle/>
              <a:p>
                <a:r>
                  <a:rPr lang="zh-CN" altLang="en-US">
                    <a:noFill/>
                  </a:rPr>
                  <a:t> </a:t>
                </a:r>
              </a:p>
            </p:txBody>
          </p:sp>
        </mc:Fallback>
      </mc:AlternateContent>
    </p:spTree>
    <p:extLst>
      <p:ext uri="{BB962C8B-B14F-4D97-AF65-F5344CB8AC3E}">
        <p14:creationId xmlns:p14="http://schemas.microsoft.com/office/powerpoint/2010/main" val="238257923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3"/>
          <p:cNvSpPr>
            <a:spLocks noGrp="1"/>
          </p:cNvSpPr>
          <p:nvPr>
            <p:ph type="title"/>
          </p:nvPr>
        </p:nvSpPr>
        <p:spPr>
          <a:xfrm>
            <a:off x="675402" y="234891"/>
            <a:ext cx="7507706" cy="657727"/>
          </a:xfrm>
        </p:spPr>
        <p:txBody>
          <a:bodyPr/>
          <a:lstStyle/>
          <a:p>
            <a:pPr marL="0" defTabSz="914400" fontAlgn="base">
              <a:spcAft>
                <a:spcPct val="0"/>
              </a:spcAft>
              <a:defRPr/>
            </a:pPr>
            <a:r>
              <a:rPr lang="en-US" altLang="zh-CN" sz="2400" dirty="0">
                <a:latin typeface="Times New Roman" panose="02020603050405020304" pitchFamily="18" charset="0"/>
                <a:cs typeface="Times New Roman" panose="02020603050405020304" pitchFamily="18" charset="0"/>
              </a:rPr>
              <a:t>Ada Boosting</a:t>
            </a:r>
            <a:r>
              <a:rPr lang="zh-CN" altLang="en-US" sz="2400" dirty="0">
                <a:latin typeface="Times New Roman" panose="02020603050405020304" pitchFamily="18" charset="0"/>
                <a:cs typeface="Times New Roman" panose="02020603050405020304" pitchFamily="18" charset="0"/>
              </a:rPr>
              <a:t>：</a:t>
            </a:r>
            <a:r>
              <a:rPr lang="zh-CN" altLang="en-US" sz="2000" kern="0" dirty="0">
                <a:solidFill>
                  <a:srgbClr val="0070C0"/>
                </a:solidFill>
                <a:latin typeface="Times New Roman" pitchFamily="18" charset="0"/>
                <a:cs typeface="Times New Roman" pitchFamily="18" charset="0"/>
              </a:rPr>
              <a:t>算法解释</a:t>
            </a:r>
            <a:endParaRPr lang="en-US" altLang="zh-CN" sz="2000" kern="0" dirty="0">
              <a:solidFill>
                <a:srgbClr val="0070C0"/>
              </a:solidFill>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6" name="矩形 5"/>
              <p:cNvSpPr/>
              <p:nvPr/>
            </p:nvSpPr>
            <p:spPr>
              <a:xfrm>
                <a:off x="-476351" y="1080632"/>
                <a:ext cx="9298379" cy="4696735"/>
              </a:xfrm>
              <a:prstGeom prst="rect">
                <a:avLst/>
              </a:prstGeom>
              <a:ln>
                <a:noFill/>
              </a:ln>
            </p:spPr>
            <p:txBody>
              <a:bodyPr wrap="square">
                <a:spAutoFit/>
              </a:bodyPr>
              <a:lstStyle/>
              <a:p>
                <a:pPr lvl="2" algn="just">
                  <a:lnSpc>
                    <a:spcPct val="200000"/>
                  </a:lnSpc>
                </a:pPr>
                <a:r>
                  <a:rPr lang="zh-CN" altLang="en-US" sz="16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在开始训练第</a:t>
                </a:r>
                <a14:m>
                  <m:oMath xmlns:m="http://schemas.openxmlformats.org/officeDocument/2006/math">
                    <m:r>
                      <a:rPr lang="en-US" altLang="zh-CN" sz="1600" b="1" i="1" smtClean="0">
                        <a:solidFill>
                          <a:srgbClr val="FF0000"/>
                        </a:solidFill>
                        <a:latin typeface="Cambria Math"/>
                        <a:ea typeface="黑体" panose="02010609060101010101" pitchFamily="49" charset="-122"/>
                        <a:cs typeface="Times New Roman" panose="02020603050405020304" pitchFamily="18" charset="0"/>
                      </a:rPr>
                      <m:t>𝒎</m:t>
                    </m:r>
                    <m:r>
                      <a:rPr lang="en-US" altLang="zh-CN" sz="1600" b="1" i="1" smtClean="0">
                        <a:solidFill>
                          <a:srgbClr val="FF0000"/>
                        </a:solidFill>
                        <a:latin typeface="Cambria Math"/>
                        <a:ea typeface="黑体" panose="02010609060101010101" pitchFamily="49" charset="-122"/>
                        <a:cs typeface="Times New Roman" panose="02020603050405020304" pitchFamily="18" charset="0"/>
                      </a:rPr>
                      <m:t>+</m:t>
                    </m:r>
                    <m:r>
                      <a:rPr lang="en-US" altLang="zh-CN" sz="1600" b="1" i="1" smtClean="0">
                        <a:solidFill>
                          <a:srgbClr val="FF0000"/>
                        </a:solidFill>
                        <a:latin typeface="Cambria Math"/>
                        <a:ea typeface="黑体" panose="02010609060101010101" pitchFamily="49" charset="-122"/>
                        <a:cs typeface="Times New Roman" panose="02020603050405020304" pitchFamily="18" charset="0"/>
                      </a:rPr>
                      <m:t>𝟏</m:t>
                    </m:r>
                  </m:oMath>
                </a14:m>
                <a:r>
                  <a:rPr lang="zh-CN" altLang="en-US" sz="16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个弱分类器</a:t>
                </a:r>
                <a14:m>
                  <m:oMath xmlns:m="http://schemas.openxmlformats.org/officeDocument/2006/math">
                    <m:sSub>
                      <m:sSubPr>
                        <m:ctrlPr>
                          <a:rPr lang="en-US" altLang="zh-CN" sz="1600" b="1" i="1" smtClean="0">
                            <a:solidFill>
                              <a:srgbClr val="FF0000"/>
                            </a:solidFill>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1600" b="1" i="1">
                            <a:solidFill>
                              <a:srgbClr val="FF0000"/>
                            </a:solidFill>
                            <a:latin typeface="Cambria Math"/>
                            <a:ea typeface="黑体" panose="02010609060101010101" pitchFamily="49" charset="-122"/>
                            <a:cs typeface="Times New Roman" panose="02020603050405020304" pitchFamily="18" charset="0"/>
                          </a:rPr>
                          <m:t>𝑮</m:t>
                        </m:r>
                      </m:e>
                      <m:sub>
                        <m:r>
                          <a:rPr lang="en-US" altLang="zh-CN" sz="1600" b="1" i="1">
                            <a:solidFill>
                              <a:srgbClr val="FF0000"/>
                            </a:solidFill>
                            <a:latin typeface="Cambria Math"/>
                            <a:ea typeface="黑体" panose="02010609060101010101" pitchFamily="49" charset="-122"/>
                            <a:cs typeface="Times New Roman" panose="02020603050405020304" pitchFamily="18" charset="0"/>
                          </a:rPr>
                          <m:t>𝒎</m:t>
                        </m:r>
                        <m:r>
                          <a:rPr lang="en-US" altLang="zh-CN" sz="1600" b="1" i="1" smtClean="0">
                            <a:solidFill>
                              <a:srgbClr val="FF0000"/>
                            </a:solidFill>
                            <a:latin typeface="Cambria Math"/>
                            <a:ea typeface="黑体" panose="02010609060101010101" pitchFamily="49" charset="-122"/>
                            <a:cs typeface="Times New Roman" panose="02020603050405020304" pitchFamily="18" charset="0"/>
                          </a:rPr>
                          <m:t>+</m:t>
                        </m:r>
                        <m:r>
                          <a:rPr lang="en-US" altLang="zh-CN" sz="1600" b="1" i="1" smtClean="0">
                            <a:solidFill>
                              <a:srgbClr val="FF0000"/>
                            </a:solidFill>
                            <a:latin typeface="Cambria Math"/>
                            <a:ea typeface="黑体" panose="02010609060101010101" pitchFamily="49" charset="-122"/>
                            <a:cs typeface="Times New Roman" panose="02020603050405020304" pitchFamily="18" charset="0"/>
                          </a:rPr>
                          <m:t>𝟏</m:t>
                        </m:r>
                      </m:sub>
                    </m:sSub>
                    <m:d>
                      <m:dPr>
                        <m:ctrlPr>
                          <a:rPr lang="en-US" altLang="zh-CN" sz="1600" b="1" i="1">
                            <a:solidFill>
                              <a:srgbClr val="FF0000"/>
                            </a:solidFill>
                            <a:latin typeface="Cambria Math" panose="02040503050406030204" pitchFamily="18" charset="0"/>
                            <a:ea typeface="黑体" panose="02010609060101010101" pitchFamily="49" charset="-122"/>
                            <a:cs typeface="Times New Roman" panose="02020603050405020304" pitchFamily="18" charset="0"/>
                          </a:rPr>
                        </m:ctrlPr>
                      </m:dPr>
                      <m:e>
                        <m:r>
                          <a:rPr lang="en-US" altLang="zh-CN" sz="1600" b="1" i="1">
                            <a:solidFill>
                              <a:srgbClr val="FF0000"/>
                            </a:solidFill>
                            <a:latin typeface="Cambria Math"/>
                            <a:ea typeface="黑体" panose="02010609060101010101" pitchFamily="49" charset="-122"/>
                            <a:cs typeface="Times New Roman" panose="02020603050405020304" pitchFamily="18" charset="0"/>
                          </a:rPr>
                          <m:t>𝒙</m:t>
                        </m:r>
                      </m:e>
                    </m:d>
                  </m:oMath>
                </a14:m>
                <a:r>
                  <a:rPr lang="zh-CN" altLang="en-US" sz="16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之前对训练数据集中数据权重进行调整</a:t>
                </a:r>
                <a:endParaRPr lang="en-US" altLang="zh-CN" sz="16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endParaRPr>
              </a:p>
              <a:p>
                <a:pPr lvl="2" algn="just">
                  <a:lnSpc>
                    <a:spcPct val="200000"/>
                  </a:lnSpc>
                </a:pPr>
                <a14:m>
                  <m:oMathPara xmlns:m="http://schemas.openxmlformats.org/officeDocument/2006/math">
                    <m:oMathParaPr>
                      <m:jc m:val="centerGroup"/>
                    </m:oMathParaPr>
                    <m:oMath xmlns:m="http://schemas.openxmlformats.org/officeDocument/2006/math">
                      <m:sSub>
                        <m:sSubPr>
                          <m:ctrlPr>
                            <a:rPr lang="en-US" altLang="zh-CN" sz="1600" b="1" i="1" smtClean="0">
                              <a:solidFill>
                                <a:schemeClr val="tx1"/>
                              </a:solidFill>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1600" b="1" i="1" smtClean="0">
                              <a:solidFill>
                                <a:schemeClr val="tx1"/>
                              </a:solidFill>
                              <a:latin typeface="Cambria Math"/>
                              <a:ea typeface="黑体" panose="02010609060101010101" pitchFamily="49" charset="-122"/>
                              <a:cs typeface="Times New Roman" panose="02020603050405020304" pitchFamily="18" charset="0"/>
                            </a:rPr>
                            <m:t>𝒘</m:t>
                          </m:r>
                        </m:e>
                        <m:sub>
                          <m:r>
                            <a:rPr lang="en-US" altLang="zh-CN" sz="1600" b="1" i="1" smtClean="0">
                              <a:solidFill>
                                <a:schemeClr val="tx1"/>
                              </a:solidFill>
                              <a:latin typeface="Cambria Math"/>
                              <a:ea typeface="黑体" panose="02010609060101010101" pitchFamily="49" charset="-122"/>
                              <a:cs typeface="Times New Roman" panose="02020603050405020304" pitchFamily="18" charset="0"/>
                            </a:rPr>
                            <m:t>𝒎</m:t>
                          </m:r>
                          <m:r>
                            <a:rPr lang="en-US" altLang="zh-CN" sz="1600" b="1" i="1" smtClean="0">
                              <a:solidFill>
                                <a:schemeClr val="tx1"/>
                              </a:solidFill>
                              <a:latin typeface="Cambria Math"/>
                              <a:ea typeface="黑体" panose="02010609060101010101" pitchFamily="49" charset="-122"/>
                              <a:cs typeface="Times New Roman" panose="02020603050405020304" pitchFamily="18" charset="0"/>
                            </a:rPr>
                            <m:t>+</m:t>
                          </m:r>
                          <m:r>
                            <a:rPr lang="en-US" altLang="zh-CN" sz="1600" b="1" i="1" smtClean="0">
                              <a:solidFill>
                                <a:schemeClr val="tx1"/>
                              </a:solidFill>
                              <a:latin typeface="Cambria Math"/>
                              <a:ea typeface="黑体" panose="02010609060101010101" pitchFamily="49" charset="-122"/>
                              <a:cs typeface="Times New Roman" panose="02020603050405020304" pitchFamily="18" charset="0"/>
                            </a:rPr>
                            <m:t>𝟏</m:t>
                          </m:r>
                          <m:r>
                            <a:rPr lang="en-US" altLang="zh-CN" sz="1600" b="1" i="1" smtClean="0">
                              <a:solidFill>
                                <a:schemeClr val="tx1"/>
                              </a:solidFill>
                              <a:latin typeface="Cambria Math"/>
                              <a:ea typeface="黑体" panose="02010609060101010101" pitchFamily="49" charset="-122"/>
                              <a:cs typeface="Times New Roman" panose="02020603050405020304" pitchFamily="18" charset="0"/>
                            </a:rPr>
                            <m:t>,</m:t>
                          </m:r>
                          <m:r>
                            <a:rPr lang="en-US" altLang="zh-CN" sz="1600" b="1" i="1" smtClean="0">
                              <a:solidFill>
                                <a:schemeClr val="tx1"/>
                              </a:solidFill>
                              <a:latin typeface="Cambria Math"/>
                              <a:ea typeface="黑体" panose="02010609060101010101" pitchFamily="49" charset="-122"/>
                              <a:cs typeface="Times New Roman" panose="02020603050405020304" pitchFamily="18" charset="0"/>
                            </a:rPr>
                            <m:t>𝒊</m:t>
                          </m:r>
                        </m:sub>
                      </m:sSub>
                      <m:r>
                        <a:rPr lang="en-US" altLang="zh-CN" sz="1600" b="1" i="1" smtClean="0">
                          <a:solidFill>
                            <a:schemeClr val="tx1"/>
                          </a:solidFill>
                          <a:latin typeface="Cambria Math"/>
                          <a:ea typeface="黑体" panose="02010609060101010101" pitchFamily="49" charset="-122"/>
                          <a:cs typeface="Times New Roman" panose="02020603050405020304" pitchFamily="18" charset="0"/>
                        </a:rPr>
                        <m:t>=</m:t>
                      </m:r>
                      <m:d>
                        <m:dPr>
                          <m:begChr m:val="{"/>
                          <m:endChr m:val=""/>
                          <m:ctrlPr>
                            <a:rPr lang="en-US" altLang="zh-CN" sz="1600" b="1" i="1" smtClean="0">
                              <a:solidFill>
                                <a:schemeClr val="tx1"/>
                              </a:solidFill>
                              <a:latin typeface="Cambria Math" panose="02040503050406030204" pitchFamily="18" charset="0"/>
                              <a:ea typeface="黑体" panose="02010609060101010101" pitchFamily="49" charset="-122"/>
                              <a:cs typeface="Times New Roman" panose="02020603050405020304" pitchFamily="18" charset="0"/>
                            </a:rPr>
                          </m:ctrlPr>
                        </m:dPr>
                        <m:e>
                          <m:eqArr>
                            <m:eqArrPr>
                              <m:ctrlPr>
                                <a:rPr lang="en-US" altLang="zh-CN" sz="1600" b="1" i="1" smtClean="0">
                                  <a:solidFill>
                                    <a:schemeClr val="tx1"/>
                                  </a:solidFill>
                                  <a:latin typeface="Cambria Math" panose="02040503050406030204" pitchFamily="18" charset="0"/>
                                  <a:ea typeface="黑体" panose="02010609060101010101" pitchFamily="49" charset="-122"/>
                                  <a:cs typeface="Times New Roman" panose="02020603050405020304" pitchFamily="18" charset="0"/>
                                </a:rPr>
                              </m:ctrlPr>
                            </m:eqArrPr>
                            <m:e>
                              <m:f>
                                <m:fPr>
                                  <m:ctrlPr>
                                    <a:rPr lang="en-US" altLang="zh-CN" sz="1600" b="1" i="1" smtClean="0">
                                      <a:solidFill>
                                        <a:schemeClr val="tx1"/>
                                      </a:solidFill>
                                      <a:latin typeface="Cambria Math" panose="02040503050406030204" pitchFamily="18" charset="0"/>
                                      <a:ea typeface="黑体" panose="02010609060101010101" pitchFamily="49" charset="-122"/>
                                      <a:cs typeface="Times New Roman" panose="02020603050405020304" pitchFamily="18" charset="0"/>
                                    </a:rPr>
                                  </m:ctrlPr>
                                </m:fPr>
                                <m:num>
                                  <m:sSub>
                                    <m:sSubPr>
                                      <m:ctrlPr>
                                        <a:rPr lang="en-US" altLang="zh-CN" sz="1600" b="1" i="1" smtClean="0">
                                          <a:solidFill>
                                            <a:schemeClr val="tx1"/>
                                          </a:solidFill>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1600" b="1" i="1" smtClean="0">
                                          <a:solidFill>
                                            <a:schemeClr val="tx1"/>
                                          </a:solidFill>
                                          <a:latin typeface="Cambria Math"/>
                                          <a:ea typeface="黑体" panose="02010609060101010101" pitchFamily="49" charset="-122"/>
                                          <a:cs typeface="Times New Roman" panose="02020603050405020304" pitchFamily="18" charset="0"/>
                                        </a:rPr>
                                        <m:t>𝒘</m:t>
                                      </m:r>
                                    </m:e>
                                    <m:sub>
                                      <m:r>
                                        <a:rPr lang="en-US" altLang="zh-CN" sz="1600" b="1" i="1" smtClean="0">
                                          <a:solidFill>
                                            <a:schemeClr val="tx1"/>
                                          </a:solidFill>
                                          <a:latin typeface="Cambria Math"/>
                                          <a:ea typeface="黑体" panose="02010609060101010101" pitchFamily="49" charset="-122"/>
                                          <a:cs typeface="Times New Roman" panose="02020603050405020304" pitchFamily="18" charset="0"/>
                                        </a:rPr>
                                        <m:t>𝒎</m:t>
                                      </m:r>
                                      <m:r>
                                        <a:rPr lang="en-US" altLang="zh-CN" sz="1600" b="1" i="1" smtClean="0">
                                          <a:solidFill>
                                            <a:schemeClr val="tx1"/>
                                          </a:solidFill>
                                          <a:latin typeface="Cambria Math"/>
                                          <a:ea typeface="黑体" panose="02010609060101010101" pitchFamily="49" charset="-122"/>
                                          <a:cs typeface="Times New Roman" panose="02020603050405020304" pitchFamily="18" charset="0"/>
                                        </a:rPr>
                                        <m:t>,</m:t>
                                      </m:r>
                                      <m:r>
                                        <a:rPr lang="en-US" altLang="zh-CN" sz="1600" b="1" i="1" smtClean="0">
                                          <a:solidFill>
                                            <a:schemeClr val="tx1"/>
                                          </a:solidFill>
                                          <a:latin typeface="Cambria Math"/>
                                          <a:ea typeface="黑体" panose="02010609060101010101" pitchFamily="49" charset="-122"/>
                                          <a:cs typeface="Times New Roman" panose="02020603050405020304" pitchFamily="18" charset="0"/>
                                        </a:rPr>
                                        <m:t>𝒊</m:t>
                                      </m:r>
                                    </m:sub>
                                  </m:sSub>
                                </m:num>
                                <m:den>
                                  <m:sSub>
                                    <m:sSubPr>
                                      <m:ctrlPr>
                                        <a:rPr lang="en-US" altLang="zh-CN" sz="1600" b="1" i="1" smtClean="0">
                                          <a:solidFill>
                                            <a:schemeClr val="tx1"/>
                                          </a:solidFill>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1600" b="1" i="1" smtClean="0">
                                          <a:solidFill>
                                            <a:schemeClr val="tx1"/>
                                          </a:solidFill>
                                          <a:latin typeface="Cambria Math"/>
                                          <a:ea typeface="黑体" panose="02010609060101010101" pitchFamily="49" charset="-122"/>
                                          <a:cs typeface="Times New Roman" panose="02020603050405020304" pitchFamily="18" charset="0"/>
                                        </a:rPr>
                                        <m:t>𝒁</m:t>
                                      </m:r>
                                    </m:e>
                                    <m:sub>
                                      <m:r>
                                        <a:rPr lang="en-US" altLang="zh-CN" sz="1600" b="1" i="1" smtClean="0">
                                          <a:solidFill>
                                            <a:schemeClr val="tx1"/>
                                          </a:solidFill>
                                          <a:latin typeface="Cambria Math"/>
                                          <a:ea typeface="黑体" panose="02010609060101010101" pitchFamily="49" charset="-122"/>
                                          <a:cs typeface="Times New Roman" panose="02020603050405020304" pitchFamily="18" charset="0"/>
                                        </a:rPr>
                                        <m:t>𝒎</m:t>
                                      </m:r>
                                    </m:sub>
                                  </m:sSub>
                                </m:den>
                              </m:f>
                              <m:sSup>
                                <m:sSupPr>
                                  <m:ctrlPr>
                                    <a:rPr lang="en-US" altLang="zh-CN" sz="1600" b="1" i="1" smtClean="0">
                                      <a:solidFill>
                                        <a:schemeClr val="tx1"/>
                                      </a:solidFill>
                                      <a:latin typeface="Cambria Math" panose="02040503050406030204" pitchFamily="18" charset="0"/>
                                      <a:ea typeface="黑体" panose="02010609060101010101" pitchFamily="49" charset="-122"/>
                                      <a:cs typeface="Times New Roman" panose="02020603050405020304" pitchFamily="18" charset="0"/>
                                    </a:rPr>
                                  </m:ctrlPr>
                                </m:sSupPr>
                                <m:e>
                                  <m:r>
                                    <a:rPr lang="en-US" altLang="zh-CN" sz="1600" b="1" i="1" smtClean="0">
                                      <a:solidFill>
                                        <a:schemeClr val="tx1"/>
                                      </a:solidFill>
                                      <a:latin typeface="Cambria Math"/>
                                      <a:ea typeface="黑体" panose="02010609060101010101" pitchFamily="49" charset="-122"/>
                                      <a:cs typeface="Times New Roman" panose="02020603050405020304" pitchFamily="18" charset="0"/>
                                    </a:rPr>
                                    <m:t>𝒆</m:t>
                                  </m:r>
                                </m:e>
                                <m:sup>
                                  <m:r>
                                    <a:rPr lang="en-US" altLang="zh-CN" sz="1600" b="1" i="1" smtClean="0">
                                      <a:solidFill>
                                        <a:schemeClr val="tx1"/>
                                      </a:solidFill>
                                      <a:latin typeface="Cambria Math"/>
                                      <a:ea typeface="黑体" panose="02010609060101010101" pitchFamily="49" charset="-122"/>
                                      <a:cs typeface="Times New Roman" panose="02020603050405020304" pitchFamily="18" charset="0"/>
                                    </a:rPr>
                                    <m:t>−</m:t>
                                  </m:r>
                                  <m:sSubSup>
                                    <m:sSubSupPr>
                                      <m:ctrlPr>
                                        <a:rPr lang="en-US" altLang="zh-CN" sz="1600" b="1" i="1" smtClean="0">
                                          <a:solidFill>
                                            <a:schemeClr val="tx1"/>
                                          </a:solidFill>
                                          <a:latin typeface="Cambria Math" panose="02040503050406030204" pitchFamily="18" charset="0"/>
                                          <a:ea typeface="黑体" panose="02010609060101010101" pitchFamily="49" charset="-122"/>
                                          <a:cs typeface="Times New Roman" panose="02020603050405020304" pitchFamily="18" charset="0"/>
                                        </a:rPr>
                                      </m:ctrlPr>
                                    </m:sSubSupPr>
                                    <m:e>
                                      <m:r>
                                        <a:rPr lang="zh-CN" altLang="en-US" sz="1600" b="1" i="1" smtClean="0">
                                          <a:solidFill>
                                            <a:schemeClr val="tx1"/>
                                          </a:solidFill>
                                          <a:latin typeface="Cambria Math"/>
                                          <a:ea typeface="黑体" panose="02010609060101010101" pitchFamily="49" charset="-122"/>
                                          <a:cs typeface="Times New Roman" panose="02020603050405020304" pitchFamily="18" charset="0"/>
                                        </a:rPr>
                                        <m:t>𝜶</m:t>
                                      </m:r>
                                    </m:e>
                                    <m:sub>
                                      <m:r>
                                        <a:rPr lang="en-US" altLang="zh-CN" sz="1600" b="1" i="1" smtClean="0">
                                          <a:solidFill>
                                            <a:schemeClr val="tx1"/>
                                          </a:solidFill>
                                          <a:latin typeface="Cambria Math"/>
                                        </a:rPr>
                                        <m:t>𝒎</m:t>
                                      </m:r>
                                    </m:sub>
                                    <m:sup/>
                                  </m:sSubSup>
                                </m:sup>
                              </m:sSup>
                              <m:r>
                                <a:rPr lang="en-US" altLang="zh-CN" sz="1600" b="1" i="1" smtClean="0">
                                  <a:solidFill>
                                    <a:schemeClr val="tx1"/>
                                  </a:solidFill>
                                  <a:latin typeface="Cambria Math"/>
                                  <a:ea typeface="黑体" panose="02010609060101010101" pitchFamily="49" charset="-122"/>
                                  <a:cs typeface="Times New Roman" panose="02020603050405020304" pitchFamily="18" charset="0"/>
                                </a:rPr>
                                <m:t>, </m:t>
                              </m:r>
                              <m:sSub>
                                <m:sSubPr>
                                  <m:ctrlPr>
                                    <a:rPr lang="en-US" altLang="zh-CN" sz="1600" b="1" i="1" smtClean="0">
                                      <a:solidFill>
                                        <a:schemeClr val="tx1"/>
                                      </a:solidFill>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1600" b="1" i="1" smtClean="0">
                                      <a:solidFill>
                                        <a:schemeClr val="tx1"/>
                                      </a:solidFill>
                                      <a:latin typeface="Cambria Math"/>
                                      <a:ea typeface="黑体" panose="02010609060101010101" pitchFamily="49" charset="-122"/>
                                      <a:cs typeface="Times New Roman" panose="02020603050405020304" pitchFamily="18" charset="0"/>
                                    </a:rPr>
                                    <m:t>    </m:t>
                                  </m:r>
                                  <m:r>
                                    <a:rPr lang="en-US" altLang="zh-CN" sz="1600" b="1" i="1" smtClean="0">
                                      <a:solidFill>
                                        <a:schemeClr val="tx1"/>
                                      </a:solidFill>
                                      <a:latin typeface="Cambria Math"/>
                                      <a:ea typeface="黑体" panose="02010609060101010101" pitchFamily="49" charset="-122"/>
                                      <a:cs typeface="Times New Roman" panose="02020603050405020304" pitchFamily="18" charset="0"/>
                                    </a:rPr>
                                    <m:t>𝑮</m:t>
                                  </m:r>
                                </m:e>
                                <m:sub>
                                  <m:r>
                                    <a:rPr lang="en-US" altLang="zh-CN" sz="1600" b="1" i="1" smtClean="0">
                                      <a:solidFill>
                                        <a:schemeClr val="tx1"/>
                                      </a:solidFill>
                                      <a:latin typeface="Cambria Math"/>
                                      <a:ea typeface="黑体" panose="02010609060101010101" pitchFamily="49" charset="-122"/>
                                      <a:cs typeface="Times New Roman" panose="02020603050405020304" pitchFamily="18" charset="0"/>
                                    </a:rPr>
                                    <m:t>𝒎</m:t>
                                  </m:r>
                                </m:sub>
                              </m:sSub>
                              <m:d>
                                <m:dPr>
                                  <m:ctrlPr>
                                    <a:rPr lang="en-US" altLang="zh-CN" sz="1600" b="1" i="1" smtClean="0">
                                      <a:solidFill>
                                        <a:schemeClr val="tx1"/>
                                      </a:solidFill>
                                      <a:latin typeface="Cambria Math" panose="02040503050406030204" pitchFamily="18" charset="0"/>
                                      <a:ea typeface="黑体" panose="02010609060101010101" pitchFamily="49" charset="-122"/>
                                      <a:cs typeface="Times New Roman" panose="02020603050405020304" pitchFamily="18" charset="0"/>
                                    </a:rPr>
                                  </m:ctrlPr>
                                </m:dPr>
                                <m:e>
                                  <m:sSub>
                                    <m:sSubPr>
                                      <m:ctrlPr>
                                        <a:rPr lang="en-US" altLang="zh-CN" sz="1600" b="1" i="1" smtClean="0">
                                          <a:solidFill>
                                            <a:schemeClr val="tx1"/>
                                          </a:solidFill>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1600" b="1" i="1" smtClean="0">
                                          <a:solidFill>
                                            <a:schemeClr val="tx1"/>
                                          </a:solidFill>
                                          <a:latin typeface="Cambria Math"/>
                                          <a:ea typeface="黑体" panose="02010609060101010101" pitchFamily="49" charset="-122"/>
                                          <a:cs typeface="Times New Roman" panose="02020603050405020304" pitchFamily="18" charset="0"/>
                                        </a:rPr>
                                        <m:t>𝒙</m:t>
                                      </m:r>
                                    </m:e>
                                    <m:sub>
                                      <m:r>
                                        <a:rPr lang="en-US" altLang="zh-CN" sz="1600" b="1" i="1" smtClean="0">
                                          <a:solidFill>
                                            <a:schemeClr val="tx1"/>
                                          </a:solidFill>
                                          <a:latin typeface="Cambria Math"/>
                                          <a:ea typeface="黑体" panose="02010609060101010101" pitchFamily="49" charset="-122"/>
                                          <a:cs typeface="Times New Roman" panose="02020603050405020304" pitchFamily="18" charset="0"/>
                                        </a:rPr>
                                        <m:t>𝒊</m:t>
                                      </m:r>
                                    </m:sub>
                                  </m:sSub>
                                </m:e>
                              </m:d>
                              <m:r>
                                <a:rPr lang="en-US" altLang="zh-CN" sz="1600" b="1" i="1" smtClean="0">
                                  <a:solidFill>
                                    <a:schemeClr val="tx1"/>
                                  </a:solidFill>
                                  <a:latin typeface="Cambria Math"/>
                                  <a:ea typeface="黑体" panose="02010609060101010101" pitchFamily="49" charset="-122"/>
                                  <a:cs typeface="Times New Roman" panose="02020603050405020304" pitchFamily="18" charset="0"/>
                                </a:rPr>
                                <m:t>=</m:t>
                              </m:r>
                              <m:sSub>
                                <m:sSubPr>
                                  <m:ctrlPr>
                                    <a:rPr lang="en-US" altLang="zh-CN" sz="1600" b="1" i="1" smtClean="0">
                                      <a:solidFill>
                                        <a:schemeClr val="tx1"/>
                                      </a:solidFill>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1600" b="1" i="1" smtClean="0">
                                      <a:solidFill>
                                        <a:schemeClr val="tx1"/>
                                      </a:solidFill>
                                      <a:latin typeface="Cambria Math"/>
                                      <a:ea typeface="黑体" panose="02010609060101010101" pitchFamily="49" charset="-122"/>
                                      <a:cs typeface="Times New Roman" panose="02020603050405020304" pitchFamily="18" charset="0"/>
                                    </a:rPr>
                                    <m:t>𝒚</m:t>
                                  </m:r>
                                </m:e>
                                <m:sub>
                                  <m:r>
                                    <a:rPr lang="en-US" altLang="zh-CN" sz="1600" b="1" i="1" smtClean="0">
                                      <a:solidFill>
                                        <a:schemeClr val="tx1"/>
                                      </a:solidFill>
                                      <a:latin typeface="Cambria Math"/>
                                      <a:ea typeface="黑体" panose="02010609060101010101" pitchFamily="49" charset="-122"/>
                                      <a:cs typeface="Times New Roman" panose="02020603050405020304" pitchFamily="18" charset="0"/>
                                    </a:rPr>
                                    <m:t>𝒊</m:t>
                                  </m:r>
                                </m:sub>
                              </m:sSub>
                            </m:e>
                            <m:e>
                              <m:f>
                                <m:fPr>
                                  <m:ctrlPr>
                                    <a:rPr lang="en-US" altLang="zh-CN" sz="1600" b="1" i="1">
                                      <a:solidFill>
                                        <a:schemeClr val="tx1"/>
                                      </a:solidFill>
                                      <a:latin typeface="Cambria Math" panose="02040503050406030204" pitchFamily="18" charset="0"/>
                                      <a:ea typeface="黑体" panose="02010609060101010101" pitchFamily="49" charset="-122"/>
                                      <a:cs typeface="Times New Roman" panose="02020603050405020304" pitchFamily="18" charset="0"/>
                                    </a:rPr>
                                  </m:ctrlPr>
                                </m:fPr>
                                <m:num>
                                  <m:sSub>
                                    <m:sSubPr>
                                      <m:ctrlPr>
                                        <a:rPr lang="en-US" altLang="zh-CN" sz="1600" b="1" i="1">
                                          <a:solidFill>
                                            <a:schemeClr val="tx1"/>
                                          </a:solidFill>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1600" b="1" i="1">
                                          <a:solidFill>
                                            <a:schemeClr val="tx1"/>
                                          </a:solidFill>
                                          <a:latin typeface="Cambria Math"/>
                                          <a:ea typeface="黑体" panose="02010609060101010101" pitchFamily="49" charset="-122"/>
                                          <a:cs typeface="Times New Roman" panose="02020603050405020304" pitchFamily="18" charset="0"/>
                                        </a:rPr>
                                        <m:t>𝒘</m:t>
                                      </m:r>
                                    </m:e>
                                    <m:sub>
                                      <m:r>
                                        <a:rPr lang="en-US" altLang="zh-CN" sz="1600" b="1" i="1">
                                          <a:solidFill>
                                            <a:schemeClr val="tx1"/>
                                          </a:solidFill>
                                          <a:latin typeface="Cambria Math"/>
                                          <a:ea typeface="黑体" panose="02010609060101010101" pitchFamily="49" charset="-122"/>
                                          <a:cs typeface="Times New Roman" panose="02020603050405020304" pitchFamily="18" charset="0"/>
                                        </a:rPr>
                                        <m:t>𝒎</m:t>
                                      </m:r>
                                      <m:r>
                                        <a:rPr lang="en-US" altLang="zh-CN" sz="1600" b="1" i="1">
                                          <a:solidFill>
                                            <a:schemeClr val="tx1"/>
                                          </a:solidFill>
                                          <a:latin typeface="Cambria Math"/>
                                          <a:ea typeface="黑体" panose="02010609060101010101" pitchFamily="49" charset="-122"/>
                                          <a:cs typeface="Times New Roman" panose="02020603050405020304" pitchFamily="18" charset="0"/>
                                        </a:rPr>
                                        <m:t>,</m:t>
                                      </m:r>
                                      <m:r>
                                        <a:rPr lang="en-US" altLang="zh-CN" sz="1600" b="1" i="1">
                                          <a:solidFill>
                                            <a:schemeClr val="tx1"/>
                                          </a:solidFill>
                                          <a:latin typeface="Cambria Math"/>
                                          <a:ea typeface="黑体" panose="02010609060101010101" pitchFamily="49" charset="-122"/>
                                          <a:cs typeface="Times New Roman" panose="02020603050405020304" pitchFamily="18" charset="0"/>
                                        </a:rPr>
                                        <m:t>𝒊</m:t>
                                      </m:r>
                                    </m:sub>
                                  </m:sSub>
                                </m:num>
                                <m:den>
                                  <m:sSub>
                                    <m:sSubPr>
                                      <m:ctrlPr>
                                        <a:rPr lang="en-US" altLang="zh-CN" sz="1600" b="1" i="1">
                                          <a:solidFill>
                                            <a:schemeClr val="tx1"/>
                                          </a:solidFill>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1600" b="1" i="1">
                                          <a:solidFill>
                                            <a:schemeClr val="tx1"/>
                                          </a:solidFill>
                                          <a:latin typeface="Cambria Math"/>
                                          <a:ea typeface="黑体" panose="02010609060101010101" pitchFamily="49" charset="-122"/>
                                          <a:cs typeface="Times New Roman" panose="02020603050405020304" pitchFamily="18" charset="0"/>
                                        </a:rPr>
                                        <m:t>𝒁</m:t>
                                      </m:r>
                                    </m:e>
                                    <m:sub>
                                      <m:r>
                                        <a:rPr lang="en-US" altLang="zh-CN" sz="1600" b="1" i="1">
                                          <a:solidFill>
                                            <a:schemeClr val="tx1"/>
                                          </a:solidFill>
                                          <a:latin typeface="Cambria Math"/>
                                          <a:ea typeface="黑体" panose="02010609060101010101" pitchFamily="49" charset="-122"/>
                                          <a:cs typeface="Times New Roman" panose="02020603050405020304" pitchFamily="18" charset="0"/>
                                        </a:rPr>
                                        <m:t>𝒎</m:t>
                                      </m:r>
                                    </m:sub>
                                  </m:sSub>
                                </m:den>
                              </m:f>
                              <m:sSup>
                                <m:sSupPr>
                                  <m:ctrlPr>
                                    <a:rPr lang="en-US" altLang="zh-CN" sz="1600" b="1" i="1">
                                      <a:solidFill>
                                        <a:schemeClr val="tx1"/>
                                      </a:solidFill>
                                      <a:latin typeface="Cambria Math" panose="02040503050406030204" pitchFamily="18" charset="0"/>
                                      <a:ea typeface="黑体" panose="02010609060101010101" pitchFamily="49" charset="-122"/>
                                      <a:cs typeface="Times New Roman" panose="02020603050405020304" pitchFamily="18" charset="0"/>
                                    </a:rPr>
                                  </m:ctrlPr>
                                </m:sSupPr>
                                <m:e>
                                  <m:r>
                                    <a:rPr lang="en-US" altLang="zh-CN" sz="1600" b="1" i="1">
                                      <a:solidFill>
                                        <a:schemeClr val="tx1"/>
                                      </a:solidFill>
                                      <a:latin typeface="Cambria Math"/>
                                      <a:ea typeface="黑体" panose="02010609060101010101" pitchFamily="49" charset="-122"/>
                                      <a:cs typeface="Times New Roman" panose="02020603050405020304" pitchFamily="18" charset="0"/>
                                    </a:rPr>
                                    <m:t>𝒆</m:t>
                                  </m:r>
                                </m:e>
                                <m:sup>
                                  <m:sSubSup>
                                    <m:sSubSupPr>
                                      <m:ctrlPr>
                                        <a:rPr lang="en-US" altLang="zh-CN" sz="1600" b="1" i="1">
                                          <a:solidFill>
                                            <a:schemeClr val="tx1"/>
                                          </a:solidFill>
                                          <a:latin typeface="Cambria Math" panose="02040503050406030204" pitchFamily="18" charset="0"/>
                                          <a:ea typeface="黑体" panose="02010609060101010101" pitchFamily="49" charset="-122"/>
                                          <a:cs typeface="Times New Roman" panose="02020603050405020304" pitchFamily="18" charset="0"/>
                                        </a:rPr>
                                      </m:ctrlPr>
                                    </m:sSubSupPr>
                                    <m:e>
                                      <m:r>
                                        <a:rPr lang="zh-CN" altLang="en-US" sz="1600" b="1" i="1">
                                          <a:solidFill>
                                            <a:schemeClr val="tx1"/>
                                          </a:solidFill>
                                          <a:latin typeface="Cambria Math"/>
                                          <a:ea typeface="黑体" panose="02010609060101010101" pitchFamily="49" charset="-122"/>
                                          <a:cs typeface="Times New Roman" panose="02020603050405020304" pitchFamily="18" charset="0"/>
                                        </a:rPr>
                                        <m:t>𝜶</m:t>
                                      </m:r>
                                    </m:e>
                                    <m:sub>
                                      <m:r>
                                        <a:rPr lang="en-US" altLang="zh-CN" sz="1600" b="1" i="1">
                                          <a:solidFill>
                                            <a:schemeClr val="tx1"/>
                                          </a:solidFill>
                                          <a:latin typeface="Cambria Math"/>
                                        </a:rPr>
                                        <m:t>𝒎</m:t>
                                      </m:r>
                                    </m:sub>
                                    <m:sup/>
                                  </m:sSubSup>
                                </m:sup>
                              </m:sSup>
                              <m:sSub>
                                <m:sSubPr>
                                  <m:ctrlPr>
                                    <a:rPr lang="en-US" altLang="zh-CN" sz="1600" b="1" i="1">
                                      <a:solidFill>
                                        <a:schemeClr val="tx1"/>
                                      </a:solidFill>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1600" b="1" i="1" smtClean="0">
                                      <a:solidFill>
                                        <a:schemeClr val="tx1"/>
                                      </a:solidFill>
                                      <a:latin typeface="Cambria Math"/>
                                      <a:ea typeface="黑体" panose="02010609060101010101" pitchFamily="49" charset="-122"/>
                                      <a:cs typeface="Times New Roman" panose="02020603050405020304" pitchFamily="18" charset="0"/>
                                    </a:rPr>
                                    <m:t>,  </m:t>
                                  </m:r>
                                  <m:r>
                                    <a:rPr lang="en-US" altLang="zh-CN" sz="1600" b="1" i="1">
                                      <a:solidFill>
                                        <a:schemeClr val="tx1"/>
                                      </a:solidFill>
                                      <a:latin typeface="Cambria Math"/>
                                      <a:ea typeface="黑体" panose="02010609060101010101" pitchFamily="49" charset="-122"/>
                                      <a:cs typeface="Times New Roman" panose="02020603050405020304" pitchFamily="18" charset="0"/>
                                    </a:rPr>
                                    <m:t>𝑮</m:t>
                                  </m:r>
                                </m:e>
                                <m:sub>
                                  <m:r>
                                    <a:rPr lang="en-US" altLang="zh-CN" sz="1600" b="1" i="1">
                                      <a:solidFill>
                                        <a:schemeClr val="tx1"/>
                                      </a:solidFill>
                                      <a:latin typeface="Cambria Math"/>
                                      <a:ea typeface="黑体" panose="02010609060101010101" pitchFamily="49" charset="-122"/>
                                      <a:cs typeface="Times New Roman" panose="02020603050405020304" pitchFamily="18" charset="0"/>
                                    </a:rPr>
                                    <m:t>𝒎</m:t>
                                  </m:r>
                                </m:sub>
                              </m:sSub>
                              <m:d>
                                <m:dPr>
                                  <m:ctrlPr>
                                    <a:rPr lang="en-US" altLang="zh-CN" sz="1600" b="1" i="1">
                                      <a:solidFill>
                                        <a:schemeClr val="tx1"/>
                                      </a:solidFill>
                                      <a:latin typeface="Cambria Math" panose="02040503050406030204" pitchFamily="18" charset="0"/>
                                      <a:ea typeface="黑体" panose="02010609060101010101" pitchFamily="49" charset="-122"/>
                                      <a:cs typeface="Times New Roman" panose="02020603050405020304" pitchFamily="18" charset="0"/>
                                    </a:rPr>
                                  </m:ctrlPr>
                                </m:dPr>
                                <m:e>
                                  <m:sSub>
                                    <m:sSubPr>
                                      <m:ctrlPr>
                                        <a:rPr lang="en-US" altLang="zh-CN" sz="1600" b="1" i="1">
                                          <a:solidFill>
                                            <a:schemeClr val="tx1"/>
                                          </a:solidFill>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1600" b="1" i="1">
                                          <a:solidFill>
                                            <a:schemeClr val="tx1"/>
                                          </a:solidFill>
                                          <a:latin typeface="Cambria Math"/>
                                          <a:ea typeface="黑体" panose="02010609060101010101" pitchFamily="49" charset="-122"/>
                                          <a:cs typeface="Times New Roman" panose="02020603050405020304" pitchFamily="18" charset="0"/>
                                        </a:rPr>
                                        <m:t>𝒙</m:t>
                                      </m:r>
                                    </m:e>
                                    <m:sub>
                                      <m:r>
                                        <a:rPr lang="en-US" altLang="zh-CN" sz="1600" b="1" i="1">
                                          <a:solidFill>
                                            <a:schemeClr val="tx1"/>
                                          </a:solidFill>
                                          <a:latin typeface="Cambria Math"/>
                                          <a:ea typeface="黑体" panose="02010609060101010101" pitchFamily="49" charset="-122"/>
                                          <a:cs typeface="Times New Roman" panose="02020603050405020304" pitchFamily="18" charset="0"/>
                                        </a:rPr>
                                        <m:t>𝒊</m:t>
                                      </m:r>
                                    </m:sub>
                                  </m:sSub>
                                </m:e>
                              </m:d>
                              <m:r>
                                <a:rPr lang="en-US" altLang="zh-CN" sz="1600" b="1" i="1" smtClean="0">
                                  <a:solidFill>
                                    <a:schemeClr val="tx1"/>
                                  </a:solidFill>
                                  <a:latin typeface="Cambria Math"/>
                                  <a:ea typeface="Cambria Math"/>
                                  <a:cs typeface="Times New Roman" panose="02020603050405020304" pitchFamily="18" charset="0"/>
                                </a:rPr>
                                <m:t>≠</m:t>
                              </m:r>
                              <m:sSub>
                                <m:sSubPr>
                                  <m:ctrlPr>
                                    <a:rPr lang="en-US" altLang="zh-CN" sz="1600" b="1" i="1">
                                      <a:solidFill>
                                        <a:schemeClr val="tx1"/>
                                      </a:solidFill>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1600" b="1" i="1">
                                      <a:solidFill>
                                        <a:schemeClr val="tx1"/>
                                      </a:solidFill>
                                      <a:latin typeface="Cambria Math"/>
                                      <a:ea typeface="黑体" panose="02010609060101010101" pitchFamily="49" charset="-122"/>
                                      <a:cs typeface="Times New Roman" panose="02020603050405020304" pitchFamily="18" charset="0"/>
                                    </a:rPr>
                                    <m:t>𝒚</m:t>
                                  </m:r>
                                </m:e>
                                <m:sub>
                                  <m:r>
                                    <a:rPr lang="en-US" altLang="zh-CN" sz="1600" b="1" i="1">
                                      <a:solidFill>
                                        <a:schemeClr val="tx1"/>
                                      </a:solidFill>
                                      <a:latin typeface="Cambria Math"/>
                                      <a:ea typeface="黑体" panose="02010609060101010101" pitchFamily="49" charset="-122"/>
                                      <a:cs typeface="Times New Roman" panose="02020603050405020304" pitchFamily="18" charset="0"/>
                                    </a:rPr>
                                    <m:t>𝒊</m:t>
                                  </m:r>
                                </m:sub>
                              </m:sSub>
                            </m:e>
                          </m:eqArr>
                        </m:e>
                      </m:d>
                    </m:oMath>
                  </m:oMathPara>
                </a14:m>
                <a:endParaRPr lang="en-US" altLang="zh-CN" sz="16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endParaRPr>
              </a:p>
              <a:p>
                <a:pPr marL="1200150" lvl="2" indent="-285750" algn="just">
                  <a:lnSpc>
                    <a:spcPct val="200000"/>
                  </a:lnSpc>
                  <a:buFont typeface="Wingdings" panose="05000000000000000000" pitchFamily="2" charset="2"/>
                  <a:buChar char="l"/>
                </a:pP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可见，如果某个样本无法被第</a:t>
                </a:r>
                <a14:m>
                  <m:oMath xmlns:m="http://schemas.openxmlformats.org/officeDocument/2006/math">
                    <m:r>
                      <a:rPr lang="en-US" altLang="zh-CN" sz="1600" b="1" i="1">
                        <a:latin typeface="Cambria Math"/>
                        <a:ea typeface="黑体" panose="02010609060101010101" pitchFamily="49" charset="-122"/>
                        <a:cs typeface="Times New Roman" panose="02020603050405020304" pitchFamily="18" charset="0"/>
                      </a:rPr>
                      <m:t>𝒎</m:t>
                    </m:r>
                  </m:oMath>
                </a14:m>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个弱分类器</a:t>
                </a:r>
                <a14:m>
                  <m:oMath xmlns:m="http://schemas.openxmlformats.org/officeDocument/2006/math">
                    <m:sSub>
                      <m:sSubPr>
                        <m:ctrlPr>
                          <a:rPr lang="en-US" altLang="zh-CN" sz="1600" b="1" i="1">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1600" b="1" i="1">
                            <a:latin typeface="Cambria Math"/>
                            <a:ea typeface="黑体" panose="02010609060101010101" pitchFamily="49" charset="-122"/>
                            <a:cs typeface="Times New Roman" panose="02020603050405020304" pitchFamily="18" charset="0"/>
                          </a:rPr>
                          <m:t>𝑮</m:t>
                        </m:r>
                      </m:e>
                      <m:sub>
                        <m:r>
                          <a:rPr lang="en-US" altLang="zh-CN" sz="1600" b="1" i="1">
                            <a:latin typeface="Cambria Math"/>
                            <a:ea typeface="黑体" panose="02010609060101010101" pitchFamily="49" charset="-122"/>
                            <a:cs typeface="Times New Roman" panose="02020603050405020304" pitchFamily="18" charset="0"/>
                          </a:rPr>
                          <m:t>𝒎</m:t>
                        </m:r>
                      </m:sub>
                    </m:sSub>
                    <m:d>
                      <m:dPr>
                        <m:ctrlPr>
                          <a:rPr lang="en-US" altLang="zh-CN" sz="1600" b="1" i="1">
                            <a:latin typeface="Cambria Math" panose="02040503050406030204" pitchFamily="18" charset="0"/>
                            <a:ea typeface="黑体" panose="02010609060101010101" pitchFamily="49" charset="-122"/>
                            <a:cs typeface="Times New Roman" panose="02020603050405020304" pitchFamily="18" charset="0"/>
                          </a:rPr>
                        </m:ctrlPr>
                      </m:dPr>
                      <m:e>
                        <m:r>
                          <a:rPr lang="en-US" altLang="zh-CN" sz="1600" b="1" i="1">
                            <a:latin typeface="Cambria Math"/>
                            <a:ea typeface="黑体" panose="02010609060101010101" pitchFamily="49" charset="-122"/>
                            <a:cs typeface="Times New Roman" panose="02020603050405020304" pitchFamily="18" charset="0"/>
                          </a:rPr>
                          <m:t>𝒙</m:t>
                        </m:r>
                      </m:e>
                    </m:d>
                  </m:oMath>
                </a14:m>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分类成功，则需要增大该样本权重，否则减少该样本权重。这样，被错误分类样本会在训练第</a:t>
                </a:r>
                <a14:m>
                  <m:oMath xmlns:m="http://schemas.openxmlformats.org/officeDocument/2006/math">
                    <m:r>
                      <a:rPr lang="en-US" altLang="zh-CN" sz="1600" b="1" i="1">
                        <a:latin typeface="Cambria Math"/>
                        <a:ea typeface="黑体" panose="02010609060101010101" pitchFamily="49" charset="-122"/>
                        <a:cs typeface="Times New Roman" panose="02020603050405020304" pitchFamily="18" charset="0"/>
                      </a:rPr>
                      <m:t>𝒎</m:t>
                    </m:r>
                    <m:r>
                      <a:rPr lang="en-US" altLang="zh-CN" sz="1600" b="1" i="1">
                        <a:latin typeface="Cambria Math"/>
                        <a:ea typeface="黑体" panose="02010609060101010101" pitchFamily="49" charset="-122"/>
                        <a:cs typeface="Times New Roman" panose="02020603050405020304" pitchFamily="18" charset="0"/>
                      </a:rPr>
                      <m:t>+</m:t>
                    </m:r>
                    <m:r>
                      <a:rPr lang="en-US" altLang="zh-CN" sz="1600" b="1" i="1">
                        <a:latin typeface="Cambria Math"/>
                        <a:ea typeface="黑体" panose="02010609060101010101" pitchFamily="49" charset="-122"/>
                        <a:cs typeface="Times New Roman" panose="02020603050405020304" pitchFamily="18" charset="0"/>
                      </a:rPr>
                      <m:t>𝟏</m:t>
                    </m:r>
                  </m:oMath>
                </a14:m>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个弱分类器</a:t>
                </a:r>
                <a14:m>
                  <m:oMath xmlns:m="http://schemas.openxmlformats.org/officeDocument/2006/math">
                    <m:sSub>
                      <m:sSubPr>
                        <m:ctrlPr>
                          <a:rPr lang="en-US" altLang="zh-CN" sz="1600" b="1" i="1">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1600" b="1" i="1">
                            <a:latin typeface="Cambria Math"/>
                            <a:ea typeface="黑体" panose="02010609060101010101" pitchFamily="49" charset="-122"/>
                            <a:cs typeface="Times New Roman" panose="02020603050405020304" pitchFamily="18" charset="0"/>
                          </a:rPr>
                          <m:t>𝑮</m:t>
                        </m:r>
                      </m:e>
                      <m:sub>
                        <m:r>
                          <a:rPr lang="en-US" altLang="zh-CN" sz="1600" b="1" i="1">
                            <a:latin typeface="Cambria Math"/>
                            <a:ea typeface="黑体" panose="02010609060101010101" pitchFamily="49" charset="-122"/>
                            <a:cs typeface="Times New Roman" panose="02020603050405020304" pitchFamily="18" charset="0"/>
                          </a:rPr>
                          <m:t>𝒎</m:t>
                        </m:r>
                        <m:r>
                          <a:rPr lang="en-US" altLang="zh-CN" sz="1600" b="1" i="1">
                            <a:latin typeface="Cambria Math"/>
                            <a:ea typeface="黑体" panose="02010609060101010101" pitchFamily="49" charset="-122"/>
                            <a:cs typeface="Times New Roman" panose="02020603050405020304" pitchFamily="18" charset="0"/>
                          </a:rPr>
                          <m:t>+</m:t>
                        </m:r>
                        <m:r>
                          <a:rPr lang="en-US" altLang="zh-CN" sz="1600" b="1" i="1">
                            <a:latin typeface="Cambria Math"/>
                            <a:ea typeface="黑体" panose="02010609060101010101" pitchFamily="49" charset="-122"/>
                            <a:cs typeface="Times New Roman" panose="02020603050405020304" pitchFamily="18" charset="0"/>
                          </a:rPr>
                          <m:t>𝟏</m:t>
                        </m:r>
                      </m:sub>
                    </m:sSub>
                    <m:d>
                      <m:dPr>
                        <m:ctrlPr>
                          <a:rPr lang="en-US" altLang="zh-CN" sz="1600" b="1" i="1">
                            <a:latin typeface="Cambria Math" panose="02040503050406030204" pitchFamily="18" charset="0"/>
                            <a:ea typeface="黑体" panose="02010609060101010101" pitchFamily="49" charset="-122"/>
                            <a:cs typeface="Times New Roman" panose="02020603050405020304" pitchFamily="18" charset="0"/>
                          </a:rPr>
                        </m:ctrlPr>
                      </m:dPr>
                      <m:e>
                        <m:r>
                          <a:rPr lang="en-US" altLang="zh-CN" sz="1600" b="1" i="1">
                            <a:latin typeface="Cambria Math"/>
                            <a:ea typeface="黑体" panose="02010609060101010101" pitchFamily="49" charset="-122"/>
                            <a:cs typeface="Times New Roman" panose="02020603050405020304" pitchFamily="18" charset="0"/>
                          </a:rPr>
                          <m:t>𝒙</m:t>
                        </m:r>
                      </m:e>
                    </m:d>
                  </m:oMath>
                </a14:m>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时会被“重点关注” 。</a:t>
                </a:r>
                <a:endParaRPr lang="en-US" altLang="zh-CN" sz="1600" b="1" dirty="0">
                  <a:latin typeface="Times New Roman" panose="02020603050405020304" pitchFamily="18" charset="0"/>
                  <a:ea typeface="楷体" panose="02010609060101010101" pitchFamily="49" charset="-122"/>
                  <a:cs typeface="Times New Roman" panose="02020603050405020304" pitchFamily="18" charset="0"/>
                </a:endParaRPr>
              </a:p>
              <a:p>
                <a:pPr marL="1200150" lvl="2" indent="-285750" algn="just">
                  <a:lnSpc>
                    <a:spcPct val="200000"/>
                  </a:lnSpc>
                  <a:buFont typeface="Wingdings" panose="05000000000000000000" pitchFamily="2" charset="2"/>
                  <a:buChar char="l"/>
                </a:pP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在每一轮学习过程中，</a:t>
                </a:r>
                <a:r>
                  <a:rPr lang="en-US" altLang="zh-CN" sz="1600" b="1" dirty="0">
                    <a:latin typeface="Times New Roman" panose="02020603050405020304" pitchFamily="18" charset="0"/>
                    <a:ea typeface="楷体" panose="02010609060101010101" pitchFamily="49" charset="-122"/>
                    <a:cs typeface="Times New Roman" panose="02020603050405020304" pitchFamily="18" charset="0"/>
                  </a:rPr>
                  <a:t>Ada Boosting</a:t>
                </a: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算法均在划重点（重视当前尚未被正确分类的样本）</a:t>
                </a:r>
                <a:endParaRPr lang="en-US" altLang="zh-CN" sz="1600" b="1" dirty="0">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6" name="矩形 5"/>
              <p:cNvSpPr>
                <a:spLocks noRot="1" noChangeAspect="1" noMove="1" noResize="1" noEditPoints="1" noAdjustHandles="1" noChangeArrowheads="1" noChangeShapeType="1" noTextEdit="1"/>
              </p:cNvSpPr>
              <p:nvPr/>
            </p:nvSpPr>
            <p:spPr>
              <a:xfrm>
                <a:off x="-476351" y="1080632"/>
                <a:ext cx="9298379" cy="4696735"/>
              </a:xfrm>
              <a:prstGeom prst="rect">
                <a:avLst/>
              </a:prstGeom>
              <a:blipFill>
                <a:blip r:embed="rId3"/>
                <a:stretch>
                  <a:fillRect r="-2492" b="-778"/>
                </a:stretch>
              </a:blipFill>
              <a:ln>
                <a:noFill/>
              </a:ln>
            </p:spPr>
            <p:txBody>
              <a:bodyPr/>
              <a:lstStyle/>
              <a:p>
                <a:r>
                  <a:rPr lang="zh-CN" altLang="en-US">
                    <a:noFill/>
                  </a:rPr>
                  <a:t> </a:t>
                </a:r>
              </a:p>
            </p:txBody>
          </p:sp>
        </mc:Fallback>
      </mc:AlternateContent>
    </p:spTree>
    <p:extLst>
      <p:ext uri="{BB962C8B-B14F-4D97-AF65-F5344CB8AC3E}">
        <p14:creationId xmlns:p14="http://schemas.microsoft.com/office/powerpoint/2010/main" val="329222087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3"/>
          <p:cNvSpPr>
            <a:spLocks noGrp="1"/>
          </p:cNvSpPr>
          <p:nvPr>
            <p:ph type="title"/>
          </p:nvPr>
        </p:nvSpPr>
        <p:spPr>
          <a:xfrm>
            <a:off x="675402" y="234891"/>
            <a:ext cx="7507706" cy="657727"/>
          </a:xfrm>
        </p:spPr>
        <p:txBody>
          <a:bodyPr/>
          <a:lstStyle/>
          <a:p>
            <a:pPr marL="0" defTabSz="914400" fontAlgn="base">
              <a:spcAft>
                <a:spcPct val="0"/>
              </a:spcAft>
              <a:defRPr/>
            </a:pPr>
            <a:r>
              <a:rPr lang="en-US" altLang="zh-CN" sz="2400" dirty="0">
                <a:latin typeface="Times New Roman" panose="02020603050405020304" pitchFamily="18" charset="0"/>
                <a:cs typeface="Times New Roman" panose="02020603050405020304" pitchFamily="18" charset="0"/>
              </a:rPr>
              <a:t>Ada Boosting</a:t>
            </a:r>
            <a:r>
              <a:rPr lang="zh-CN" altLang="en-US" sz="2400" dirty="0">
                <a:latin typeface="Times New Roman" panose="02020603050405020304" pitchFamily="18" charset="0"/>
                <a:cs typeface="Times New Roman" panose="02020603050405020304" pitchFamily="18" charset="0"/>
              </a:rPr>
              <a:t>：</a:t>
            </a:r>
            <a:r>
              <a:rPr lang="zh-CN" altLang="en-US" sz="2000" kern="0" dirty="0">
                <a:solidFill>
                  <a:srgbClr val="0070C0"/>
                </a:solidFill>
                <a:latin typeface="Times New Roman" pitchFamily="18" charset="0"/>
                <a:cs typeface="Times New Roman" pitchFamily="18" charset="0"/>
              </a:rPr>
              <a:t>算法解释</a:t>
            </a:r>
            <a:endParaRPr lang="en-US" altLang="zh-CN" sz="2000" kern="0" dirty="0">
              <a:solidFill>
                <a:srgbClr val="0070C0"/>
              </a:solidFill>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6" name="矩形 5"/>
              <p:cNvSpPr/>
              <p:nvPr/>
            </p:nvSpPr>
            <p:spPr>
              <a:xfrm>
                <a:off x="-169682" y="1280583"/>
                <a:ext cx="9084623" cy="4458528"/>
              </a:xfrm>
              <a:prstGeom prst="rect">
                <a:avLst/>
              </a:prstGeom>
              <a:ln>
                <a:noFill/>
              </a:ln>
            </p:spPr>
            <p:txBody>
              <a:bodyPr wrap="square">
                <a:spAutoFit/>
              </a:bodyPr>
              <a:lstStyle/>
              <a:p>
                <a:pPr lvl="2">
                  <a:lnSpc>
                    <a:spcPct val="200000"/>
                  </a:lnSpc>
                </a:pPr>
                <a:r>
                  <a:rPr lang="zh-CN" altLang="en-US" sz="16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   弱分类器构造强分类器</a:t>
                </a:r>
                <a:endParaRPr lang="en-US" altLang="zh-CN" sz="16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endParaRPr>
              </a:p>
              <a:p>
                <a:pPr lvl="2">
                  <a:lnSpc>
                    <a:spcPct val="200000"/>
                  </a:lnSpc>
                </a:pPr>
                <a:endParaRPr lang="en-US" altLang="zh-CN" sz="1600" b="1" i="1" dirty="0">
                  <a:latin typeface="Times New Roman" panose="02020603050405020304" pitchFamily="18" charset="0"/>
                  <a:ea typeface="楷体" panose="02010609060101010101" pitchFamily="49" charset="-122"/>
                  <a:cs typeface="Times New Roman" panose="02020603050405020304" pitchFamily="18" charset="0"/>
                </a:endParaRPr>
              </a:p>
              <a:p>
                <a:pPr lvl="2">
                  <a:lnSpc>
                    <a:spcPct val="200000"/>
                  </a:lnSpc>
                </a:pPr>
                <a14:m>
                  <m:oMathPara xmlns:m="http://schemas.openxmlformats.org/officeDocument/2006/math">
                    <m:oMathParaPr>
                      <m:jc m:val="centerGroup"/>
                    </m:oMathParaPr>
                    <m:oMath xmlns:m="http://schemas.openxmlformats.org/officeDocument/2006/math">
                      <m:r>
                        <a:rPr lang="en-US" altLang="zh-CN" sz="1600" b="1" i="1" smtClean="0">
                          <a:latin typeface="Cambria Math"/>
                          <a:ea typeface="黑体" panose="02010609060101010101" pitchFamily="49" charset="-122"/>
                          <a:cs typeface="Times New Roman" panose="02020603050405020304" pitchFamily="18" charset="0"/>
                        </a:rPr>
                        <m:t>𝑮</m:t>
                      </m:r>
                      <m:d>
                        <m:dPr>
                          <m:ctrlPr>
                            <a:rPr lang="en-US" altLang="zh-CN" sz="1600" b="1" i="1">
                              <a:latin typeface="Cambria Math" panose="02040503050406030204" pitchFamily="18" charset="0"/>
                              <a:ea typeface="黑体" panose="02010609060101010101" pitchFamily="49" charset="-122"/>
                              <a:cs typeface="Times New Roman" panose="02020603050405020304" pitchFamily="18" charset="0"/>
                            </a:rPr>
                          </m:ctrlPr>
                        </m:dPr>
                        <m:e>
                          <m:r>
                            <a:rPr lang="en-US" altLang="zh-CN" sz="1600" b="1" i="1" smtClean="0">
                              <a:latin typeface="Cambria Math"/>
                              <a:ea typeface="黑体" panose="02010609060101010101" pitchFamily="49" charset="-122"/>
                              <a:cs typeface="Times New Roman" panose="02020603050405020304" pitchFamily="18" charset="0"/>
                            </a:rPr>
                            <m:t>𝒙</m:t>
                          </m:r>
                        </m:e>
                      </m:d>
                      <m:r>
                        <a:rPr lang="en-US" altLang="zh-CN" sz="1600" b="1" i="1" smtClean="0">
                          <a:latin typeface="Cambria Math"/>
                          <a:ea typeface="黑体" panose="02010609060101010101" pitchFamily="49" charset="-122"/>
                          <a:cs typeface="Times New Roman" panose="02020603050405020304" pitchFamily="18" charset="0"/>
                        </a:rPr>
                        <m:t>=</m:t>
                      </m:r>
                      <m:r>
                        <a:rPr lang="en-US" altLang="zh-CN" sz="1600" b="1" i="1" smtClean="0">
                          <a:latin typeface="Cambria Math"/>
                          <a:ea typeface="黑体" panose="02010609060101010101" pitchFamily="49" charset="-122"/>
                          <a:cs typeface="Times New Roman" panose="02020603050405020304" pitchFamily="18" charset="0"/>
                        </a:rPr>
                        <m:t>𝒔𝒊𝒈𝒏</m:t>
                      </m:r>
                      <m:r>
                        <a:rPr lang="en-US" altLang="zh-CN" sz="1600" b="1" i="1" smtClean="0">
                          <a:latin typeface="Cambria Math"/>
                          <a:ea typeface="黑体" panose="02010609060101010101" pitchFamily="49" charset="-122"/>
                          <a:cs typeface="Times New Roman" panose="02020603050405020304" pitchFamily="18" charset="0"/>
                        </a:rPr>
                        <m:t>(</m:t>
                      </m:r>
                      <m:r>
                        <a:rPr lang="en-US" altLang="zh-CN" sz="1600" b="1" i="1" smtClean="0">
                          <a:latin typeface="Cambria Math"/>
                          <a:ea typeface="黑体" panose="02010609060101010101" pitchFamily="49" charset="-122"/>
                          <a:cs typeface="Times New Roman" panose="02020603050405020304" pitchFamily="18" charset="0"/>
                        </a:rPr>
                        <m:t>𝒇</m:t>
                      </m:r>
                      <m:d>
                        <m:dPr>
                          <m:ctrlPr>
                            <a:rPr lang="en-US" altLang="zh-CN" sz="1600" b="1" i="1">
                              <a:latin typeface="Cambria Math" panose="02040503050406030204" pitchFamily="18" charset="0"/>
                              <a:ea typeface="黑体" panose="02010609060101010101" pitchFamily="49" charset="-122"/>
                              <a:cs typeface="Times New Roman" panose="02020603050405020304" pitchFamily="18" charset="0"/>
                            </a:rPr>
                          </m:ctrlPr>
                        </m:dPr>
                        <m:e>
                          <m:r>
                            <a:rPr lang="en-US" altLang="zh-CN" sz="1600" b="1" i="1" smtClean="0">
                              <a:latin typeface="Cambria Math"/>
                              <a:ea typeface="黑体" panose="02010609060101010101" pitchFamily="49" charset="-122"/>
                              <a:cs typeface="Times New Roman" panose="02020603050405020304" pitchFamily="18" charset="0"/>
                            </a:rPr>
                            <m:t>𝒙</m:t>
                          </m:r>
                        </m:e>
                      </m:d>
                      <m:r>
                        <a:rPr lang="en-US" altLang="zh-CN" sz="1600" b="1" i="1" smtClean="0">
                          <a:latin typeface="Cambria Math"/>
                          <a:ea typeface="黑体" panose="02010609060101010101" pitchFamily="49" charset="-122"/>
                          <a:cs typeface="Times New Roman" panose="02020603050405020304" pitchFamily="18" charset="0"/>
                        </a:rPr>
                        <m:t>)=</m:t>
                      </m:r>
                      <m:r>
                        <a:rPr lang="en-US" altLang="zh-CN" sz="1600" b="1" i="1" smtClean="0">
                          <a:latin typeface="Cambria Math"/>
                          <a:ea typeface="黑体" panose="02010609060101010101" pitchFamily="49" charset="-122"/>
                          <a:cs typeface="Times New Roman" panose="02020603050405020304" pitchFamily="18" charset="0"/>
                        </a:rPr>
                        <m:t>𝒔𝒊𝒈𝒏</m:t>
                      </m:r>
                      <m:r>
                        <a:rPr lang="en-US" altLang="zh-CN" sz="1600" b="1" i="1" smtClean="0">
                          <a:latin typeface="Cambria Math"/>
                          <a:ea typeface="黑体" panose="02010609060101010101" pitchFamily="49" charset="-122"/>
                          <a:cs typeface="Times New Roman" panose="02020603050405020304" pitchFamily="18" charset="0"/>
                        </a:rPr>
                        <m:t>(</m:t>
                      </m:r>
                      <m:nary>
                        <m:naryPr>
                          <m:chr m:val="∑"/>
                          <m:ctrlPr>
                            <a:rPr lang="en-US" altLang="zh-CN" sz="1600" b="1" i="1">
                              <a:latin typeface="Cambria Math" panose="02040503050406030204" pitchFamily="18" charset="0"/>
                              <a:ea typeface="黑体" panose="02010609060101010101" pitchFamily="49" charset="-122"/>
                              <a:cs typeface="Times New Roman" panose="02020603050405020304" pitchFamily="18" charset="0"/>
                            </a:rPr>
                          </m:ctrlPr>
                        </m:naryPr>
                        <m:sub>
                          <m:r>
                            <m:rPr>
                              <m:brk m:alnAt="23"/>
                            </m:rPr>
                            <a:rPr lang="en-US" altLang="zh-CN" sz="1600" b="1" i="1" smtClean="0">
                              <a:latin typeface="Cambria Math"/>
                              <a:ea typeface="黑体" panose="02010609060101010101" pitchFamily="49" charset="-122"/>
                              <a:cs typeface="Times New Roman" panose="02020603050405020304" pitchFamily="18" charset="0"/>
                            </a:rPr>
                            <m:t>𝒊</m:t>
                          </m:r>
                          <m:r>
                            <a:rPr lang="en-US" altLang="zh-CN" sz="1600" b="1" i="1" smtClean="0">
                              <a:latin typeface="Cambria Math"/>
                              <a:ea typeface="黑体" panose="02010609060101010101" pitchFamily="49" charset="-122"/>
                              <a:cs typeface="Times New Roman" panose="02020603050405020304" pitchFamily="18" charset="0"/>
                            </a:rPr>
                            <m:t>=</m:t>
                          </m:r>
                          <m:r>
                            <a:rPr lang="en-US" altLang="zh-CN" sz="1600" b="1" i="1" smtClean="0">
                              <a:latin typeface="Cambria Math"/>
                              <a:ea typeface="黑体" panose="02010609060101010101" pitchFamily="49" charset="-122"/>
                              <a:cs typeface="Times New Roman" panose="02020603050405020304" pitchFamily="18" charset="0"/>
                            </a:rPr>
                            <m:t>𝟏</m:t>
                          </m:r>
                        </m:sub>
                        <m:sup>
                          <m:r>
                            <a:rPr lang="en-US" altLang="zh-CN" sz="1600" b="1" i="1" smtClean="0">
                              <a:latin typeface="Cambria Math"/>
                              <a:ea typeface="黑体" panose="02010609060101010101" pitchFamily="49" charset="-122"/>
                              <a:cs typeface="Times New Roman" panose="02020603050405020304" pitchFamily="18" charset="0"/>
                            </a:rPr>
                            <m:t>𝑴</m:t>
                          </m:r>
                        </m:sup>
                        <m:e>
                          <m:sSub>
                            <m:sSubPr>
                              <m:ctrlPr>
                                <a:rPr lang="en-US" altLang="zh-CN" sz="1600" b="1" i="1">
                                  <a:latin typeface="Cambria Math" panose="02040503050406030204" pitchFamily="18" charset="0"/>
                                  <a:ea typeface="黑体" panose="02010609060101010101" pitchFamily="49" charset="-122"/>
                                  <a:cs typeface="Times New Roman" panose="02020603050405020304" pitchFamily="18" charset="0"/>
                                </a:rPr>
                              </m:ctrlPr>
                            </m:sSubPr>
                            <m:e>
                              <m:r>
                                <a:rPr lang="zh-CN" altLang="en-US" sz="1600" b="1" i="1" smtClean="0">
                                  <a:latin typeface="Cambria Math"/>
                                  <a:ea typeface="黑体" panose="02010609060101010101" pitchFamily="49" charset="-122"/>
                                  <a:cs typeface="Times New Roman" panose="02020603050405020304" pitchFamily="18" charset="0"/>
                                </a:rPr>
                                <m:t>𝜶</m:t>
                              </m:r>
                            </m:e>
                            <m:sub>
                              <m:r>
                                <a:rPr lang="en-US" altLang="zh-CN" sz="1600" b="1" i="1" smtClean="0">
                                  <a:latin typeface="Cambria Math"/>
                                  <a:ea typeface="黑体" panose="02010609060101010101" pitchFamily="49" charset="-122"/>
                                  <a:cs typeface="Times New Roman" panose="02020603050405020304" pitchFamily="18" charset="0"/>
                                </a:rPr>
                                <m:t>𝒎</m:t>
                              </m:r>
                            </m:sub>
                          </m:sSub>
                          <m:sSub>
                            <m:sSubPr>
                              <m:ctrlPr>
                                <a:rPr lang="en-US" altLang="zh-CN" sz="1600" b="1" i="1">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1600" b="1" i="1" smtClean="0">
                                  <a:latin typeface="Cambria Math"/>
                                  <a:ea typeface="黑体" panose="02010609060101010101" pitchFamily="49" charset="-122"/>
                                  <a:cs typeface="Times New Roman" panose="02020603050405020304" pitchFamily="18" charset="0"/>
                                </a:rPr>
                                <m:t>𝑮</m:t>
                              </m:r>
                            </m:e>
                            <m:sub>
                              <m:r>
                                <a:rPr lang="en-US" altLang="zh-CN" sz="1600" b="1" i="1" smtClean="0">
                                  <a:latin typeface="Cambria Math"/>
                                  <a:ea typeface="黑体" panose="02010609060101010101" pitchFamily="49" charset="-122"/>
                                  <a:cs typeface="Times New Roman" panose="02020603050405020304" pitchFamily="18" charset="0"/>
                                </a:rPr>
                                <m:t>𝒎</m:t>
                              </m:r>
                            </m:sub>
                          </m:sSub>
                          <m:r>
                            <a:rPr lang="en-US" altLang="zh-CN" sz="1600" b="1" i="1" smtClean="0">
                              <a:latin typeface="Cambria Math"/>
                              <a:ea typeface="黑体" panose="02010609060101010101" pitchFamily="49" charset="-122"/>
                              <a:cs typeface="Times New Roman" panose="02020603050405020304" pitchFamily="18" charset="0"/>
                            </a:rPr>
                            <m:t>(</m:t>
                          </m:r>
                          <m:r>
                            <a:rPr lang="en-US" altLang="zh-CN" sz="1600" b="1" i="1" smtClean="0">
                              <a:latin typeface="Cambria Math"/>
                              <a:ea typeface="黑体" panose="02010609060101010101" pitchFamily="49" charset="-122"/>
                              <a:cs typeface="Times New Roman" panose="02020603050405020304" pitchFamily="18" charset="0"/>
                            </a:rPr>
                            <m:t>𝒙</m:t>
                          </m:r>
                          <m:r>
                            <a:rPr lang="en-US" altLang="zh-CN" sz="1600" b="1" i="1" smtClean="0">
                              <a:latin typeface="Cambria Math"/>
                              <a:ea typeface="黑体" panose="02010609060101010101" pitchFamily="49" charset="-122"/>
                              <a:cs typeface="Times New Roman" panose="02020603050405020304" pitchFamily="18" charset="0"/>
                            </a:rPr>
                            <m:t>))</m:t>
                          </m:r>
                        </m:e>
                      </m:nary>
                    </m:oMath>
                  </m:oMathPara>
                </a14:m>
                <a:endParaRPr lang="en-US" altLang="zh-CN" sz="1600" b="1" dirty="0">
                  <a:latin typeface="Times New Roman" panose="02020603050405020304" pitchFamily="18" charset="0"/>
                  <a:ea typeface="楷体" panose="02010609060101010101" pitchFamily="49" charset="-122"/>
                  <a:cs typeface="Times New Roman" panose="02020603050405020304" pitchFamily="18" charset="0"/>
                </a:endParaRPr>
              </a:p>
              <a:p>
                <a:pPr marL="1200150" lvl="2" indent="-285750">
                  <a:lnSpc>
                    <a:spcPct val="200000"/>
                  </a:lnSpc>
                  <a:buFont typeface="Wingdings" panose="05000000000000000000" pitchFamily="2" charset="2"/>
                  <a:buChar char="l"/>
                </a:pPr>
                <a14:m>
                  <m:oMath xmlns:m="http://schemas.openxmlformats.org/officeDocument/2006/math">
                    <m:r>
                      <a:rPr lang="en-US" altLang="zh-CN" sz="1600" b="1" i="1" smtClean="0">
                        <a:latin typeface="Cambria Math"/>
                        <a:ea typeface="黑体" panose="02010609060101010101" pitchFamily="49" charset="-122"/>
                        <a:cs typeface="Times New Roman" panose="02020603050405020304" pitchFamily="18" charset="0"/>
                      </a:rPr>
                      <m:t>𝒇</m:t>
                    </m:r>
                    <m:r>
                      <a:rPr lang="en-US" altLang="zh-CN" sz="1600" b="1" i="1" smtClean="0">
                        <a:latin typeface="Cambria Math"/>
                        <a:ea typeface="黑体" panose="02010609060101010101" pitchFamily="49" charset="-122"/>
                        <a:cs typeface="Times New Roman" panose="02020603050405020304" pitchFamily="18" charset="0"/>
                      </a:rPr>
                      <m:t>(</m:t>
                    </m:r>
                    <m:r>
                      <a:rPr lang="en-US" altLang="zh-CN" sz="1600" b="1" i="1" smtClean="0">
                        <a:latin typeface="Cambria Math"/>
                        <a:ea typeface="黑体" panose="02010609060101010101" pitchFamily="49" charset="-122"/>
                        <a:cs typeface="Times New Roman" panose="02020603050405020304" pitchFamily="18" charset="0"/>
                      </a:rPr>
                      <m:t>𝒙</m:t>
                    </m:r>
                    <m:r>
                      <a:rPr lang="en-US" altLang="zh-CN" sz="1600" b="1" i="1" smtClean="0">
                        <a:latin typeface="Cambria Math"/>
                        <a:ea typeface="黑体" panose="02010609060101010101" pitchFamily="49" charset="-122"/>
                        <a:cs typeface="Times New Roman" panose="02020603050405020304" pitchFamily="18" charset="0"/>
                      </a:rPr>
                      <m:t>)</m:t>
                    </m:r>
                  </m:oMath>
                </a14:m>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是</a:t>
                </a:r>
                <a14:m>
                  <m:oMath xmlns:m="http://schemas.openxmlformats.org/officeDocument/2006/math">
                    <m:r>
                      <a:rPr lang="en-US" altLang="zh-CN" sz="1600" b="1" i="1" smtClean="0">
                        <a:latin typeface="Cambria Math"/>
                        <a:ea typeface="黑体" panose="02010609060101010101" pitchFamily="49" charset="-122"/>
                        <a:cs typeface="Times New Roman" panose="02020603050405020304" pitchFamily="18" charset="0"/>
                      </a:rPr>
                      <m:t>𝑴</m:t>
                    </m:r>
                  </m:oMath>
                </a14:m>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个弱分类器的加权线性累加。分类能力越强的弱分类器具有更大权重。</a:t>
                </a:r>
                <a:endParaRPr lang="en-US" altLang="zh-CN" sz="1600" b="1" dirty="0">
                  <a:latin typeface="Times New Roman" panose="02020603050405020304" pitchFamily="18" charset="0"/>
                  <a:ea typeface="楷体" panose="02010609060101010101" pitchFamily="49" charset="-122"/>
                  <a:cs typeface="Times New Roman" panose="02020603050405020304" pitchFamily="18" charset="0"/>
                </a:endParaRPr>
              </a:p>
              <a:p>
                <a:pPr marL="1200150" lvl="2" indent="-285750">
                  <a:lnSpc>
                    <a:spcPct val="200000"/>
                  </a:lnSpc>
                  <a:buFont typeface="Wingdings" panose="05000000000000000000" pitchFamily="2" charset="2"/>
                  <a:buChar char="l"/>
                </a:pPr>
                <a14:m>
                  <m:oMath xmlns:m="http://schemas.openxmlformats.org/officeDocument/2006/math">
                    <m:sSub>
                      <m:sSubPr>
                        <m:ctrlPr>
                          <a:rPr lang="en-US" altLang="zh-CN" sz="1600" b="1" i="1" smtClean="0">
                            <a:latin typeface="Cambria Math" panose="02040503050406030204" pitchFamily="18" charset="0"/>
                            <a:ea typeface="黑体" panose="02010609060101010101" pitchFamily="49" charset="-122"/>
                            <a:cs typeface="Times New Roman" panose="02020603050405020304" pitchFamily="18" charset="0"/>
                          </a:rPr>
                        </m:ctrlPr>
                      </m:sSubPr>
                      <m:e>
                        <m:r>
                          <a:rPr lang="zh-CN" altLang="en-US" sz="1600" b="1" i="1" smtClean="0">
                            <a:latin typeface="Cambria Math"/>
                            <a:ea typeface="黑体" panose="02010609060101010101" pitchFamily="49" charset="-122"/>
                            <a:cs typeface="Times New Roman" panose="02020603050405020304" pitchFamily="18" charset="0"/>
                          </a:rPr>
                          <m:t>𝜶</m:t>
                        </m:r>
                      </m:e>
                      <m:sub>
                        <m:r>
                          <a:rPr lang="en-US" altLang="zh-CN" sz="1600" b="1" i="1" smtClean="0">
                            <a:latin typeface="Cambria Math"/>
                            <a:ea typeface="黑体" panose="02010609060101010101" pitchFamily="49" charset="-122"/>
                            <a:cs typeface="Times New Roman" panose="02020603050405020304" pitchFamily="18" charset="0"/>
                          </a:rPr>
                          <m:t>𝒎</m:t>
                        </m:r>
                      </m:sub>
                    </m:sSub>
                  </m:oMath>
                </a14:m>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累加之和并不等于</a:t>
                </a:r>
                <a:r>
                  <a:rPr lang="en-US" altLang="zh-CN" sz="1600" b="1" dirty="0">
                    <a:latin typeface="Times New Roman" panose="02020603050405020304" pitchFamily="18" charset="0"/>
                    <a:ea typeface="楷体" panose="02010609060101010101" pitchFamily="49" charset="-122"/>
                    <a:cs typeface="Times New Roman" panose="02020603050405020304" pitchFamily="18" charset="0"/>
                  </a:rPr>
                  <a:t>1</a:t>
                </a: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a:t>
                </a:r>
                <a:endParaRPr lang="en-US" altLang="zh-CN" sz="1600" b="1" dirty="0">
                  <a:latin typeface="Times New Roman" panose="02020603050405020304" pitchFamily="18" charset="0"/>
                  <a:ea typeface="楷体" panose="02010609060101010101" pitchFamily="49" charset="-122"/>
                  <a:cs typeface="Times New Roman" panose="02020603050405020304" pitchFamily="18" charset="0"/>
                </a:endParaRPr>
              </a:p>
              <a:p>
                <a:pPr marL="1200150" lvl="2" indent="-285750">
                  <a:lnSpc>
                    <a:spcPct val="200000"/>
                  </a:lnSpc>
                  <a:buFont typeface="Wingdings" panose="05000000000000000000" pitchFamily="2" charset="2"/>
                  <a:buChar char="l"/>
                </a:pPr>
                <a14:m>
                  <m:oMath xmlns:m="http://schemas.openxmlformats.org/officeDocument/2006/math">
                    <m:r>
                      <a:rPr lang="en-US" altLang="zh-CN" sz="1600" b="1" i="1" smtClean="0">
                        <a:latin typeface="Cambria Math"/>
                        <a:ea typeface="黑体" panose="02010609060101010101" pitchFamily="49" charset="-122"/>
                        <a:cs typeface="Times New Roman" panose="02020603050405020304" pitchFamily="18" charset="0"/>
                      </a:rPr>
                      <m:t>𝒇</m:t>
                    </m:r>
                    <m:r>
                      <a:rPr lang="en-US" altLang="zh-CN" sz="1600" b="1" i="1" smtClean="0">
                        <a:latin typeface="Cambria Math"/>
                        <a:ea typeface="黑体" panose="02010609060101010101" pitchFamily="49" charset="-122"/>
                        <a:cs typeface="Times New Roman" panose="02020603050405020304" pitchFamily="18" charset="0"/>
                      </a:rPr>
                      <m:t>(</m:t>
                    </m:r>
                    <m:r>
                      <a:rPr lang="en-US" altLang="zh-CN" sz="1600" b="1" i="1" smtClean="0">
                        <a:latin typeface="Cambria Math"/>
                        <a:ea typeface="黑体" panose="02010609060101010101" pitchFamily="49" charset="-122"/>
                        <a:cs typeface="Times New Roman" panose="02020603050405020304" pitchFamily="18" charset="0"/>
                      </a:rPr>
                      <m:t>𝒙</m:t>
                    </m:r>
                    <m:r>
                      <a:rPr lang="en-US" altLang="zh-CN" sz="1600" b="1" i="1" smtClean="0">
                        <a:latin typeface="Cambria Math"/>
                        <a:ea typeface="黑体" panose="02010609060101010101" pitchFamily="49" charset="-122"/>
                        <a:cs typeface="Times New Roman" panose="02020603050405020304" pitchFamily="18" charset="0"/>
                      </a:rPr>
                      <m:t>)</m:t>
                    </m:r>
                  </m:oMath>
                </a14:m>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符号决定样本</a:t>
                </a:r>
                <a14:m>
                  <m:oMath xmlns:m="http://schemas.openxmlformats.org/officeDocument/2006/math">
                    <m:r>
                      <a:rPr lang="en-US" altLang="zh-CN" sz="1600" b="1" i="1" smtClean="0">
                        <a:latin typeface="Cambria Math"/>
                        <a:ea typeface="黑体" panose="02010609060101010101" pitchFamily="49" charset="-122"/>
                        <a:cs typeface="Times New Roman" panose="02020603050405020304" pitchFamily="18" charset="0"/>
                      </a:rPr>
                      <m:t>𝒙</m:t>
                    </m:r>
                  </m:oMath>
                </a14:m>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分类为</a:t>
                </a:r>
                <a:r>
                  <a:rPr lang="en-US" altLang="zh-CN" sz="1600" b="1" dirty="0">
                    <a:latin typeface="Times New Roman" panose="02020603050405020304" pitchFamily="18" charset="0"/>
                    <a:ea typeface="楷体" panose="02010609060101010101" pitchFamily="49" charset="-122"/>
                    <a:cs typeface="Times New Roman" panose="02020603050405020304" pitchFamily="18" charset="0"/>
                  </a:rPr>
                  <a:t>1</a:t>
                </a: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或</a:t>
                </a:r>
                <a:r>
                  <a:rPr lang="en-US" altLang="zh-CN" sz="1600" b="1" dirty="0">
                    <a:latin typeface="Times New Roman" panose="02020603050405020304" pitchFamily="18" charset="0"/>
                    <a:ea typeface="楷体" panose="02010609060101010101" pitchFamily="49" charset="-122"/>
                    <a:cs typeface="Times New Roman" panose="02020603050405020304" pitchFamily="18" charset="0"/>
                  </a:rPr>
                  <a:t>-1</a:t>
                </a: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。如果</a:t>
                </a:r>
                <a14:m>
                  <m:oMath xmlns:m="http://schemas.openxmlformats.org/officeDocument/2006/math">
                    <m:nary>
                      <m:naryPr>
                        <m:chr m:val="∑"/>
                        <m:ctrlPr>
                          <a:rPr lang="en-US" altLang="zh-CN" sz="1600" b="1" i="1">
                            <a:latin typeface="Cambria Math" panose="02040503050406030204" pitchFamily="18" charset="0"/>
                            <a:ea typeface="黑体" panose="02010609060101010101" pitchFamily="49" charset="-122"/>
                            <a:cs typeface="Times New Roman" panose="02020603050405020304" pitchFamily="18" charset="0"/>
                          </a:rPr>
                        </m:ctrlPr>
                      </m:naryPr>
                      <m:sub>
                        <m:r>
                          <m:rPr>
                            <m:brk m:alnAt="23"/>
                          </m:rPr>
                          <a:rPr lang="en-US" altLang="zh-CN" sz="1600" b="1" i="1" smtClean="0">
                            <a:latin typeface="Cambria Math"/>
                            <a:ea typeface="黑体" panose="02010609060101010101" pitchFamily="49" charset="-122"/>
                            <a:cs typeface="Times New Roman" panose="02020603050405020304" pitchFamily="18" charset="0"/>
                          </a:rPr>
                          <m:t>𝒊</m:t>
                        </m:r>
                        <m:r>
                          <a:rPr lang="en-US" altLang="zh-CN" sz="1600" b="1" i="1" smtClean="0">
                            <a:latin typeface="Cambria Math"/>
                            <a:ea typeface="黑体" panose="02010609060101010101" pitchFamily="49" charset="-122"/>
                            <a:cs typeface="Times New Roman" panose="02020603050405020304" pitchFamily="18" charset="0"/>
                          </a:rPr>
                          <m:t>=</m:t>
                        </m:r>
                        <m:r>
                          <a:rPr lang="en-US" altLang="zh-CN" sz="1600" b="1" i="1" smtClean="0">
                            <a:latin typeface="Cambria Math"/>
                            <a:ea typeface="黑体" panose="02010609060101010101" pitchFamily="49" charset="-122"/>
                            <a:cs typeface="Times New Roman" panose="02020603050405020304" pitchFamily="18" charset="0"/>
                          </a:rPr>
                          <m:t>𝟏</m:t>
                        </m:r>
                      </m:sub>
                      <m:sup>
                        <m:r>
                          <a:rPr lang="en-US" altLang="zh-CN" sz="1600" b="1" i="1" smtClean="0">
                            <a:latin typeface="Cambria Math"/>
                            <a:ea typeface="黑体" panose="02010609060101010101" pitchFamily="49" charset="-122"/>
                            <a:cs typeface="Times New Roman" panose="02020603050405020304" pitchFamily="18" charset="0"/>
                          </a:rPr>
                          <m:t>𝑴</m:t>
                        </m:r>
                      </m:sup>
                      <m:e>
                        <m:sSub>
                          <m:sSubPr>
                            <m:ctrlPr>
                              <a:rPr lang="en-US" altLang="zh-CN" sz="1600" b="1" i="1">
                                <a:latin typeface="Cambria Math" panose="02040503050406030204" pitchFamily="18" charset="0"/>
                                <a:ea typeface="黑体" panose="02010609060101010101" pitchFamily="49" charset="-122"/>
                                <a:cs typeface="Times New Roman" panose="02020603050405020304" pitchFamily="18" charset="0"/>
                              </a:rPr>
                            </m:ctrlPr>
                          </m:sSubPr>
                          <m:e>
                            <m:r>
                              <a:rPr lang="zh-CN" altLang="en-US" sz="1600" b="1" i="1" smtClean="0">
                                <a:latin typeface="Cambria Math"/>
                                <a:ea typeface="黑体" panose="02010609060101010101" pitchFamily="49" charset="-122"/>
                                <a:cs typeface="Times New Roman" panose="02020603050405020304" pitchFamily="18" charset="0"/>
                              </a:rPr>
                              <m:t>𝜶</m:t>
                            </m:r>
                          </m:e>
                          <m:sub>
                            <m:r>
                              <a:rPr lang="en-US" altLang="zh-CN" sz="1600" b="1" i="1" smtClean="0">
                                <a:latin typeface="Cambria Math"/>
                                <a:ea typeface="黑体" panose="02010609060101010101" pitchFamily="49" charset="-122"/>
                                <a:cs typeface="Times New Roman" panose="02020603050405020304" pitchFamily="18" charset="0"/>
                              </a:rPr>
                              <m:t>𝒎</m:t>
                            </m:r>
                          </m:sub>
                        </m:sSub>
                        <m:sSub>
                          <m:sSubPr>
                            <m:ctrlPr>
                              <a:rPr lang="en-US" altLang="zh-CN" sz="1600" b="1" i="1">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1600" b="1" i="1" smtClean="0">
                                <a:latin typeface="Cambria Math"/>
                                <a:ea typeface="黑体" panose="02010609060101010101" pitchFamily="49" charset="-122"/>
                                <a:cs typeface="Times New Roman" panose="02020603050405020304" pitchFamily="18" charset="0"/>
                              </a:rPr>
                              <m:t>𝑮</m:t>
                            </m:r>
                          </m:e>
                          <m:sub>
                            <m:r>
                              <a:rPr lang="en-US" altLang="zh-CN" sz="1600" b="1" i="1" smtClean="0">
                                <a:latin typeface="Cambria Math"/>
                                <a:ea typeface="黑体" panose="02010609060101010101" pitchFamily="49" charset="-122"/>
                                <a:cs typeface="Times New Roman" panose="02020603050405020304" pitchFamily="18" charset="0"/>
                              </a:rPr>
                              <m:t>𝒎</m:t>
                            </m:r>
                          </m:sub>
                        </m:sSub>
                        <m:r>
                          <a:rPr lang="en-US" altLang="zh-CN" sz="1600" b="1" i="1" smtClean="0">
                            <a:latin typeface="Cambria Math"/>
                            <a:ea typeface="黑体" panose="02010609060101010101" pitchFamily="49" charset="-122"/>
                            <a:cs typeface="Times New Roman" panose="02020603050405020304" pitchFamily="18" charset="0"/>
                          </a:rPr>
                          <m:t>(</m:t>
                        </m:r>
                        <m:r>
                          <a:rPr lang="en-US" altLang="zh-CN" sz="1600" b="1" i="1" smtClean="0">
                            <a:latin typeface="Cambria Math"/>
                            <a:ea typeface="黑体" panose="02010609060101010101" pitchFamily="49" charset="-122"/>
                            <a:cs typeface="Times New Roman" panose="02020603050405020304" pitchFamily="18" charset="0"/>
                          </a:rPr>
                          <m:t>𝒙</m:t>
                        </m:r>
                        <m:r>
                          <a:rPr lang="en-US" altLang="zh-CN" sz="1600" b="1" i="1" smtClean="0">
                            <a:latin typeface="Cambria Math"/>
                            <a:ea typeface="黑体" panose="02010609060101010101" pitchFamily="49" charset="-122"/>
                            <a:cs typeface="Times New Roman" panose="02020603050405020304" pitchFamily="18" charset="0"/>
                          </a:rPr>
                          <m:t>)</m:t>
                        </m:r>
                      </m:e>
                    </m:nary>
                  </m:oMath>
                </a14:m>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为正，则强分类器</a:t>
                </a:r>
                <a14:m>
                  <m:oMath xmlns:m="http://schemas.openxmlformats.org/officeDocument/2006/math">
                    <m:r>
                      <a:rPr lang="en-US" altLang="zh-CN" sz="1600" b="1" i="1" smtClean="0">
                        <a:latin typeface="Cambria Math"/>
                        <a:ea typeface="黑体" panose="02010609060101010101" pitchFamily="49" charset="-122"/>
                        <a:cs typeface="Times New Roman" panose="02020603050405020304" pitchFamily="18" charset="0"/>
                      </a:rPr>
                      <m:t>𝑮</m:t>
                    </m:r>
                    <m:d>
                      <m:dPr>
                        <m:ctrlPr>
                          <a:rPr lang="en-US" altLang="zh-CN" sz="1600" b="1" i="1">
                            <a:latin typeface="Cambria Math" panose="02040503050406030204" pitchFamily="18" charset="0"/>
                            <a:ea typeface="黑体" panose="02010609060101010101" pitchFamily="49" charset="-122"/>
                            <a:cs typeface="Times New Roman" panose="02020603050405020304" pitchFamily="18" charset="0"/>
                          </a:rPr>
                        </m:ctrlPr>
                      </m:dPr>
                      <m:e>
                        <m:r>
                          <a:rPr lang="en-US" altLang="zh-CN" sz="1600" b="1" i="1" smtClean="0">
                            <a:latin typeface="Cambria Math"/>
                            <a:ea typeface="黑体" panose="02010609060101010101" pitchFamily="49" charset="-122"/>
                            <a:cs typeface="Times New Roman" panose="02020603050405020304" pitchFamily="18" charset="0"/>
                          </a:rPr>
                          <m:t>𝒙</m:t>
                        </m:r>
                      </m:e>
                    </m:d>
                  </m:oMath>
                </a14:m>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将样本</a:t>
                </a:r>
                <a14:m>
                  <m:oMath xmlns:m="http://schemas.openxmlformats.org/officeDocument/2006/math">
                    <m:r>
                      <a:rPr lang="en-US" altLang="zh-CN" sz="1600" b="1" i="1" smtClean="0">
                        <a:latin typeface="Cambria Math"/>
                        <a:ea typeface="黑体" panose="02010609060101010101" pitchFamily="49" charset="-122"/>
                        <a:cs typeface="Times New Roman" panose="02020603050405020304" pitchFamily="18" charset="0"/>
                      </a:rPr>
                      <m:t>𝒙</m:t>
                    </m:r>
                  </m:oMath>
                </a14:m>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分类为</a:t>
                </a:r>
                <a:r>
                  <a:rPr lang="en-US" altLang="zh-CN" sz="1600" b="1" dirty="0">
                    <a:latin typeface="Times New Roman" panose="02020603050405020304" pitchFamily="18" charset="0"/>
                    <a:ea typeface="楷体" panose="02010609060101010101" pitchFamily="49" charset="-122"/>
                    <a:cs typeface="Times New Roman" panose="02020603050405020304" pitchFamily="18" charset="0"/>
                  </a:rPr>
                  <a:t>1</a:t>
                </a: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；否则为</a:t>
                </a:r>
                <a:r>
                  <a:rPr lang="en-US" altLang="zh-CN" sz="1600" b="1" dirty="0">
                    <a:latin typeface="Times New Roman" panose="02020603050405020304" pitchFamily="18" charset="0"/>
                    <a:ea typeface="楷体" panose="02010609060101010101" pitchFamily="49" charset="-122"/>
                    <a:cs typeface="Times New Roman" panose="02020603050405020304" pitchFamily="18" charset="0"/>
                  </a:rPr>
                  <a:t>-1</a:t>
                </a: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a:t>
                </a:r>
                <a:endParaRPr lang="en-US" altLang="zh-CN" sz="1600" b="1" dirty="0">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6" name="矩形 5"/>
              <p:cNvSpPr>
                <a:spLocks noRot="1" noChangeAspect="1" noMove="1" noResize="1" noEditPoints="1" noAdjustHandles="1" noChangeArrowheads="1" noChangeShapeType="1" noTextEdit="1"/>
              </p:cNvSpPr>
              <p:nvPr/>
            </p:nvSpPr>
            <p:spPr>
              <a:xfrm>
                <a:off x="-169682" y="1280583"/>
                <a:ext cx="9084623" cy="4458528"/>
              </a:xfrm>
              <a:prstGeom prst="rect">
                <a:avLst/>
              </a:prstGeom>
              <a:blipFill>
                <a:blip r:embed="rId3"/>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 name="矩形 1"/>
              <p:cNvSpPr/>
              <p:nvPr/>
            </p:nvSpPr>
            <p:spPr>
              <a:xfrm>
                <a:off x="1892265" y="1488785"/>
                <a:ext cx="2964658" cy="1476943"/>
              </a:xfrm>
              <a:prstGeom prst="rect">
                <a:avLst/>
              </a:prstGeom>
            </p:spPr>
            <p:txBody>
              <a:bodyPr wrap="none">
                <a:spAutoFit/>
              </a:bodyPr>
              <a:lstStyle/>
              <a:p>
                <a:pPr lvl="2">
                  <a:lnSpc>
                    <a:spcPct val="200000"/>
                  </a:lnSpc>
                </a:pPr>
                <a14:m>
                  <m:oMathPara xmlns:m="http://schemas.openxmlformats.org/officeDocument/2006/math">
                    <m:oMathParaPr>
                      <m:jc m:val="centerGroup"/>
                    </m:oMathParaPr>
                    <m:oMath xmlns:m="http://schemas.openxmlformats.org/officeDocument/2006/math">
                      <m:r>
                        <a:rPr lang="en-US" altLang="zh-CN" sz="1600" i="1">
                          <a:latin typeface="Cambria Math"/>
                          <a:ea typeface="黑体" panose="02010609060101010101" pitchFamily="49" charset="-122"/>
                          <a:cs typeface="Times New Roman" panose="02020603050405020304" pitchFamily="18" charset="0"/>
                        </a:rPr>
                        <m:t>𝑓</m:t>
                      </m:r>
                      <m:d>
                        <m:dPr>
                          <m:ctrlPr>
                            <a:rPr lang="en-US" altLang="zh-CN" sz="1600" i="1">
                              <a:latin typeface="Cambria Math" panose="02040503050406030204" pitchFamily="18" charset="0"/>
                              <a:ea typeface="黑体" panose="02010609060101010101" pitchFamily="49" charset="-122"/>
                              <a:cs typeface="Times New Roman" panose="02020603050405020304" pitchFamily="18" charset="0"/>
                            </a:rPr>
                          </m:ctrlPr>
                        </m:dPr>
                        <m:e>
                          <m:r>
                            <a:rPr lang="en-US" altLang="zh-CN" sz="1600" i="1">
                              <a:latin typeface="Cambria Math"/>
                              <a:ea typeface="黑体" panose="02010609060101010101" pitchFamily="49" charset="-122"/>
                              <a:cs typeface="Times New Roman" panose="02020603050405020304" pitchFamily="18" charset="0"/>
                            </a:rPr>
                            <m:t>𝑥</m:t>
                          </m:r>
                        </m:e>
                      </m:d>
                      <m:r>
                        <a:rPr lang="en-US" altLang="zh-CN" sz="1600" i="1">
                          <a:latin typeface="Cambria Math"/>
                          <a:ea typeface="黑体" panose="02010609060101010101" pitchFamily="49" charset="-122"/>
                          <a:cs typeface="Times New Roman" panose="02020603050405020304" pitchFamily="18" charset="0"/>
                        </a:rPr>
                        <m:t>=</m:t>
                      </m:r>
                      <m:nary>
                        <m:naryPr>
                          <m:chr m:val="∑"/>
                          <m:ctrlPr>
                            <a:rPr lang="en-US" altLang="zh-CN" sz="1600" i="1">
                              <a:latin typeface="Cambria Math" panose="02040503050406030204" pitchFamily="18" charset="0"/>
                              <a:ea typeface="黑体" panose="02010609060101010101" pitchFamily="49" charset="-122"/>
                              <a:cs typeface="Times New Roman" panose="02020603050405020304" pitchFamily="18" charset="0"/>
                            </a:rPr>
                          </m:ctrlPr>
                        </m:naryPr>
                        <m:sub>
                          <m:r>
                            <m:rPr>
                              <m:brk m:alnAt="23"/>
                            </m:rPr>
                            <a:rPr lang="en-US" altLang="zh-CN" sz="1600" i="1">
                              <a:latin typeface="Cambria Math"/>
                              <a:ea typeface="黑体" panose="02010609060101010101" pitchFamily="49" charset="-122"/>
                              <a:cs typeface="Times New Roman" panose="02020603050405020304" pitchFamily="18" charset="0"/>
                            </a:rPr>
                            <m:t>𝑖</m:t>
                          </m:r>
                          <m:r>
                            <a:rPr lang="en-US" altLang="zh-CN" sz="1600" i="1">
                              <a:latin typeface="Cambria Math"/>
                              <a:ea typeface="黑体" panose="02010609060101010101" pitchFamily="49" charset="-122"/>
                              <a:cs typeface="Times New Roman" panose="02020603050405020304" pitchFamily="18" charset="0"/>
                            </a:rPr>
                            <m:t>=1</m:t>
                          </m:r>
                        </m:sub>
                        <m:sup>
                          <m:r>
                            <a:rPr lang="en-US" altLang="zh-CN" sz="1600" i="1">
                              <a:latin typeface="Cambria Math"/>
                              <a:ea typeface="黑体" panose="02010609060101010101" pitchFamily="49" charset="-122"/>
                              <a:cs typeface="Times New Roman" panose="02020603050405020304" pitchFamily="18" charset="0"/>
                            </a:rPr>
                            <m:t>𝑀</m:t>
                          </m:r>
                        </m:sup>
                        <m:e>
                          <m:sSub>
                            <m:sSubPr>
                              <m:ctrlPr>
                                <a:rPr lang="en-US" altLang="zh-CN" sz="1600" i="1">
                                  <a:latin typeface="Cambria Math" panose="02040503050406030204" pitchFamily="18" charset="0"/>
                                  <a:ea typeface="黑体" panose="02010609060101010101" pitchFamily="49" charset="-122"/>
                                  <a:cs typeface="Times New Roman" panose="02020603050405020304" pitchFamily="18" charset="0"/>
                                </a:rPr>
                              </m:ctrlPr>
                            </m:sSubPr>
                            <m:e>
                              <m:r>
                                <a:rPr lang="zh-CN" altLang="en-US" sz="1600" i="1">
                                  <a:latin typeface="Cambria Math"/>
                                  <a:ea typeface="黑体" panose="02010609060101010101" pitchFamily="49" charset="-122"/>
                                  <a:cs typeface="Times New Roman" panose="02020603050405020304" pitchFamily="18" charset="0"/>
                                </a:rPr>
                                <m:t>𝛼</m:t>
                              </m:r>
                            </m:e>
                            <m:sub>
                              <m:r>
                                <a:rPr lang="en-US" altLang="zh-CN" sz="1600" i="1">
                                  <a:latin typeface="Cambria Math"/>
                                  <a:ea typeface="黑体" panose="02010609060101010101" pitchFamily="49" charset="-122"/>
                                  <a:cs typeface="Times New Roman" panose="02020603050405020304" pitchFamily="18" charset="0"/>
                                </a:rPr>
                                <m:t>𝑚</m:t>
                              </m:r>
                            </m:sub>
                          </m:sSub>
                          <m:sSub>
                            <m:sSubPr>
                              <m:ctrlPr>
                                <a:rPr lang="en-US" altLang="zh-CN" sz="1600" i="1">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1600" i="1">
                                  <a:latin typeface="Cambria Math"/>
                                  <a:ea typeface="黑体" panose="02010609060101010101" pitchFamily="49" charset="-122"/>
                                  <a:cs typeface="Times New Roman" panose="02020603050405020304" pitchFamily="18" charset="0"/>
                                </a:rPr>
                                <m:t>𝐺</m:t>
                              </m:r>
                            </m:e>
                            <m:sub>
                              <m:r>
                                <a:rPr lang="en-US" altLang="zh-CN" sz="1600" i="1">
                                  <a:latin typeface="Cambria Math"/>
                                  <a:ea typeface="黑体" panose="02010609060101010101" pitchFamily="49" charset="-122"/>
                                  <a:cs typeface="Times New Roman" panose="02020603050405020304" pitchFamily="18" charset="0"/>
                                </a:rPr>
                                <m:t>𝑚</m:t>
                              </m:r>
                            </m:sub>
                          </m:sSub>
                          <m:r>
                            <a:rPr lang="en-US" altLang="zh-CN" sz="1600" i="1">
                              <a:latin typeface="Cambria Math"/>
                              <a:ea typeface="黑体" panose="02010609060101010101" pitchFamily="49" charset="-122"/>
                              <a:cs typeface="Times New Roman" panose="02020603050405020304" pitchFamily="18" charset="0"/>
                            </a:rPr>
                            <m:t>(</m:t>
                          </m:r>
                          <m:r>
                            <a:rPr lang="en-US" altLang="zh-CN" sz="1600" i="1">
                              <a:latin typeface="Cambria Math"/>
                              <a:ea typeface="黑体" panose="02010609060101010101" pitchFamily="49" charset="-122"/>
                              <a:cs typeface="Times New Roman" panose="02020603050405020304" pitchFamily="18" charset="0"/>
                            </a:rPr>
                            <m:t>𝑥</m:t>
                          </m:r>
                          <m:r>
                            <a:rPr lang="en-US" altLang="zh-CN" sz="1600" i="1">
                              <a:latin typeface="Cambria Math"/>
                              <a:ea typeface="黑体" panose="02010609060101010101" pitchFamily="49" charset="-122"/>
                              <a:cs typeface="Times New Roman" panose="02020603050405020304" pitchFamily="18" charset="0"/>
                            </a:rPr>
                            <m:t>)</m:t>
                          </m:r>
                        </m:e>
                      </m:nary>
                    </m:oMath>
                  </m:oMathPara>
                </a14:m>
                <a:endParaRPr lang="en-US" altLang="zh-CN" sz="1600" dirty="0">
                  <a:latin typeface="Times New Roman" panose="02020603050405020304" pitchFamily="18" charset="0"/>
                  <a:ea typeface="黑体" panose="02010609060101010101" pitchFamily="49" charset="-122"/>
                  <a:cs typeface="Times New Roman" panose="02020603050405020304" pitchFamily="18" charset="0"/>
                </a:endParaRPr>
              </a:p>
            </p:txBody>
          </p:sp>
        </mc:Choice>
        <mc:Fallback xmlns="">
          <p:sp>
            <p:nvSpPr>
              <p:cNvPr id="2" name="矩形 1"/>
              <p:cNvSpPr>
                <a:spLocks noRot="1" noChangeAspect="1" noMove="1" noResize="1" noEditPoints="1" noAdjustHandles="1" noChangeArrowheads="1" noChangeShapeType="1" noTextEdit="1"/>
              </p:cNvSpPr>
              <p:nvPr/>
            </p:nvSpPr>
            <p:spPr>
              <a:xfrm>
                <a:off x="1892265" y="1488785"/>
                <a:ext cx="2964658" cy="1476943"/>
              </a:xfrm>
              <a:prstGeom prst="rect">
                <a:avLst/>
              </a:prstGeom>
              <a:blipFill>
                <a:blip r:embed="rId4"/>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79402595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3"/>
          <p:cNvSpPr>
            <a:spLocks noGrp="1"/>
          </p:cNvSpPr>
          <p:nvPr>
            <p:ph type="title"/>
          </p:nvPr>
        </p:nvSpPr>
        <p:spPr>
          <a:xfrm>
            <a:off x="675402" y="234891"/>
            <a:ext cx="7507706" cy="657727"/>
          </a:xfrm>
        </p:spPr>
        <p:txBody>
          <a:bodyPr/>
          <a:lstStyle/>
          <a:p>
            <a:pPr marL="0" defTabSz="914400" fontAlgn="base">
              <a:spcAft>
                <a:spcPct val="0"/>
              </a:spcAft>
              <a:defRPr/>
            </a:pPr>
            <a:r>
              <a:rPr lang="en-US" altLang="zh-CN" sz="2400" dirty="0">
                <a:latin typeface="Times New Roman" panose="02020603050405020304" pitchFamily="18" charset="0"/>
                <a:cs typeface="Times New Roman" panose="02020603050405020304" pitchFamily="18" charset="0"/>
              </a:rPr>
              <a:t>Ada Boosting</a:t>
            </a:r>
            <a:r>
              <a:rPr lang="zh-CN" altLang="en-US" sz="2400" dirty="0">
                <a:latin typeface="Times New Roman" panose="02020603050405020304" pitchFamily="18" charset="0"/>
                <a:cs typeface="Times New Roman" panose="02020603050405020304" pitchFamily="18" charset="0"/>
              </a:rPr>
              <a:t>：</a:t>
            </a:r>
            <a:r>
              <a:rPr lang="zh-CN" altLang="en-US" sz="2000" kern="0" dirty="0">
                <a:solidFill>
                  <a:srgbClr val="0070C0"/>
                </a:solidFill>
                <a:latin typeface="Times New Roman" pitchFamily="18" charset="0"/>
                <a:cs typeface="Times New Roman" pitchFamily="18" charset="0"/>
              </a:rPr>
              <a:t>回看霍夫丁不等式</a:t>
            </a:r>
            <a:endParaRPr lang="en-US" altLang="zh-CN" sz="2000" kern="0" dirty="0">
              <a:solidFill>
                <a:srgbClr val="0070C0"/>
              </a:solidFill>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4" name="矩形 3"/>
              <p:cNvSpPr/>
              <p:nvPr/>
            </p:nvSpPr>
            <p:spPr>
              <a:xfrm>
                <a:off x="-178128" y="798685"/>
                <a:ext cx="9084623" cy="4554708"/>
              </a:xfrm>
              <a:prstGeom prst="rect">
                <a:avLst/>
              </a:prstGeom>
              <a:ln>
                <a:noFill/>
              </a:ln>
            </p:spPr>
            <p:txBody>
              <a:bodyPr wrap="square">
                <a:spAutoFit/>
              </a:bodyPr>
              <a:lstStyle/>
              <a:p>
                <a:pPr lvl="2">
                  <a:lnSpc>
                    <a:spcPct val="200000"/>
                  </a:lnSpc>
                </a:pPr>
                <a:r>
                  <a:rPr lang="zh-CN" altLang="en-US" sz="1600" b="1" dirty="0">
                    <a:solidFill>
                      <a:srgbClr val="FF0000"/>
                    </a:solidFill>
                    <a:ea typeface="黑体" panose="02010609060101010101" pitchFamily="49" charset="-122"/>
                    <a:cs typeface="Times New Roman" panose="02020603050405020304" pitchFamily="18" charset="0"/>
                  </a:rPr>
                  <a:t>假设有</a:t>
                </a:r>
                <a14:m>
                  <m:oMath xmlns:m="http://schemas.openxmlformats.org/officeDocument/2006/math">
                    <m:r>
                      <a:rPr lang="en-US" altLang="zh-CN" sz="1600" b="1" i="1" smtClean="0">
                        <a:solidFill>
                          <a:srgbClr val="FF0000"/>
                        </a:solidFill>
                        <a:latin typeface="Cambria Math"/>
                        <a:ea typeface="黑体" panose="02010609060101010101" pitchFamily="49" charset="-122"/>
                        <a:cs typeface="Times New Roman" panose="02020603050405020304" pitchFamily="18" charset="0"/>
                      </a:rPr>
                      <m:t>𝑴</m:t>
                    </m:r>
                  </m:oMath>
                </a14:m>
                <a:r>
                  <a:rPr lang="zh-CN" altLang="en-US" sz="1600" b="1" dirty="0">
                    <a:solidFill>
                      <a:srgbClr val="FF0000"/>
                    </a:solidFill>
                    <a:ea typeface="黑体" panose="02010609060101010101" pitchFamily="49" charset="-122"/>
                    <a:cs typeface="Times New Roman" panose="02020603050405020304" pitchFamily="18" charset="0"/>
                  </a:rPr>
                  <a:t>个弱分类器</a:t>
                </a:r>
                <a14:m>
                  <m:oMath xmlns:m="http://schemas.openxmlformats.org/officeDocument/2006/math">
                    <m:sSub>
                      <m:sSubPr>
                        <m:ctrlPr>
                          <a:rPr lang="en-US" altLang="zh-CN" sz="1600" b="1" i="1" smtClean="0">
                            <a:solidFill>
                              <a:srgbClr val="FF0000"/>
                            </a:solidFill>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1600" b="1" i="1" smtClean="0">
                            <a:solidFill>
                              <a:srgbClr val="FF0000"/>
                            </a:solidFill>
                            <a:latin typeface="Cambria Math"/>
                            <a:ea typeface="黑体" panose="02010609060101010101" pitchFamily="49" charset="-122"/>
                            <a:cs typeface="Times New Roman" panose="02020603050405020304" pitchFamily="18" charset="0"/>
                          </a:rPr>
                          <m:t>𝑮</m:t>
                        </m:r>
                      </m:e>
                      <m:sub>
                        <m:r>
                          <a:rPr lang="en-US" altLang="zh-CN" sz="1600" b="1" i="1" smtClean="0">
                            <a:solidFill>
                              <a:srgbClr val="FF0000"/>
                            </a:solidFill>
                            <a:latin typeface="Cambria Math"/>
                            <a:ea typeface="黑体" panose="02010609060101010101" pitchFamily="49" charset="-122"/>
                            <a:cs typeface="Times New Roman" panose="02020603050405020304" pitchFamily="18" charset="0"/>
                          </a:rPr>
                          <m:t>𝒎</m:t>
                        </m:r>
                      </m:sub>
                    </m:sSub>
                    <m:r>
                      <a:rPr lang="en-US" altLang="zh-CN" sz="1600" b="1" i="1" smtClean="0">
                        <a:solidFill>
                          <a:srgbClr val="FF0000"/>
                        </a:solidFill>
                        <a:latin typeface="Cambria Math"/>
                        <a:ea typeface="黑体" panose="02010609060101010101" pitchFamily="49" charset="-122"/>
                        <a:cs typeface="Times New Roman" panose="02020603050405020304" pitchFamily="18" charset="0"/>
                      </a:rPr>
                      <m:t>(</m:t>
                    </m:r>
                    <m:r>
                      <a:rPr lang="en-US" altLang="zh-CN" sz="1600" b="1" i="1" smtClean="0">
                        <a:solidFill>
                          <a:srgbClr val="FF0000"/>
                        </a:solidFill>
                        <a:latin typeface="Cambria Math"/>
                        <a:ea typeface="黑体" panose="02010609060101010101" pitchFamily="49" charset="-122"/>
                        <a:cs typeface="Times New Roman" panose="02020603050405020304" pitchFamily="18" charset="0"/>
                      </a:rPr>
                      <m:t>𝟏</m:t>
                    </m:r>
                    <m:r>
                      <a:rPr lang="en-US" altLang="zh-CN" sz="1600" b="1" i="1" smtClean="0">
                        <a:solidFill>
                          <a:srgbClr val="FF0000"/>
                        </a:solidFill>
                        <a:latin typeface="Cambria Math"/>
                        <a:ea typeface="Cambria Math"/>
                        <a:cs typeface="Times New Roman" panose="02020603050405020304" pitchFamily="18" charset="0"/>
                      </a:rPr>
                      <m:t>≤</m:t>
                    </m:r>
                    <m:r>
                      <a:rPr lang="en-US" altLang="zh-CN" sz="1600" b="1" i="1" smtClean="0">
                        <a:solidFill>
                          <a:srgbClr val="FF0000"/>
                        </a:solidFill>
                        <a:latin typeface="Cambria Math"/>
                        <a:ea typeface="Cambria Math"/>
                        <a:cs typeface="Times New Roman" panose="02020603050405020304" pitchFamily="18" charset="0"/>
                      </a:rPr>
                      <m:t>𝒎</m:t>
                    </m:r>
                    <m:r>
                      <a:rPr lang="en-US" altLang="zh-CN" sz="1600" b="1" i="1" smtClean="0">
                        <a:solidFill>
                          <a:srgbClr val="FF0000"/>
                        </a:solidFill>
                        <a:latin typeface="Cambria Math"/>
                        <a:ea typeface="Cambria Math"/>
                        <a:cs typeface="Times New Roman" panose="02020603050405020304" pitchFamily="18" charset="0"/>
                      </a:rPr>
                      <m:t>≤</m:t>
                    </m:r>
                    <m:r>
                      <a:rPr lang="en-US" altLang="zh-CN" sz="1600" b="1" i="1" smtClean="0">
                        <a:solidFill>
                          <a:srgbClr val="FF0000"/>
                        </a:solidFill>
                        <a:latin typeface="Cambria Math"/>
                        <a:ea typeface="Cambria Math"/>
                        <a:cs typeface="Times New Roman" panose="02020603050405020304" pitchFamily="18" charset="0"/>
                      </a:rPr>
                      <m:t>𝑴</m:t>
                    </m:r>
                    <m:r>
                      <a:rPr lang="en-US" altLang="zh-CN" sz="1600" b="1" i="1" smtClean="0">
                        <a:solidFill>
                          <a:srgbClr val="FF0000"/>
                        </a:solidFill>
                        <a:latin typeface="Cambria Math"/>
                        <a:ea typeface="黑体" panose="02010609060101010101" pitchFamily="49" charset="-122"/>
                        <a:cs typeface="Times New Roman" panose="02020603050405020304" pitchFamily="18" charset="0"/>
                      </a:rPr>
                      <m:t>)</m:t>
                    </m:r>
                    <m:r>
                      <a:rPr lang="en-US" altLang="zh-CN" sz="1600" b="1" i="1">
                        <a:solidFill>
                          <a:srgbClr val="FF0000"/>
                        </a:solidFill>
                        <a:latin typeface="Cambria Math"/>
                        <a:ea typeface="黑体" panose="02010609060101010101" pitchFamily="49" charset="-122"/>
                        <a:cs typeface="Times New Roman" panose="02020603050405020304" pitchFamily="18" charset="0"/>
                      </a:rPr>
                      <m:t> </m:t>
                    </m:r>
                  </m:oMath>
                </a14:m>
                <a:r>
                  <a:rPr lang="en-US" altLang="zh-CN" sz="1600" b="1" dirty="0">
                    <a:solidFill>
                      <a:srgbClr val="FF0000"/>
                    </a:solidFill>
                    <a:ea typeface="黑体" panose="02010609060101010101" pitchFamily="49" charset="-122"/>
                    <a:cs typeface="Times New Roman" panose="02020603050405020304" pitchFamily="18" charset="0"/>
                  </a:rPr>
                  <a:t>, </a:t>
                </a:r>
                <a:r>
                  <a:rPr lang="zh-CN" altLang="en-US" sz="1600" b="1" dirty="0">
                    <a:solidFill>
                      <a:srgbClr val="FF0000"/>
                    </a:solidFill>
                    <a:ea typeface="黑体" panose="02010609060101010101" pitchFamily="49" charset="-122"/>
                    <a:cs typeface="Times New Roman" panose="02020603050405020304" pitchFamily="18" charset="0"/>
                  </a:rPr>
                  <a:t>则</a:t>
                </a:r>
                <a14:m>
                  <m:oMath xmlns:m="http://schemas.openxmlformats.org/officeDocument/2006/math">
                    <m:r>
                      <a:rPr lang="en-US" altLang="zh-CN" sz="1600" b="1" i="1">
                        <a:solidFill>
                          <a:srgbClr val="FF0000"/>
                        </a:solidFill>
                        <a:latin typeface="Cambria Math"/>
                        <a:ea typeface="黑体" panose="02010609060101010101" pitchFamily="49" charset="-122"/>
                        <a:cs typeface="Times New Roman" panose="02020603050405020304" pitchFamily="18" charset="0"/>
                      </a:rPr>
                      <m:t>𝑴</m:t>
                    </m:r>
                  </m:oMath>
                </a14:m>
                <a:r>
                  <a:rPr lang="zh-CN" altLang="en-US" sz="1600" b="1" dirty="0">
                    <a:solidFill>
                      <a:srgbClr val="FF0000"/>
                    </a:solidFill>
                    <a:ea typeface="黑体" panose="02010609060101010101" pitchFamily="49" charset="-122"/>
                    <a:cs typeface="Times New Roman" panose="02020603050405020304" pitchFamily="18" charset="0"/>
                  </a:rPr>
                  <a:t>个弱分类器线性组合所产生误差满足如下条件：</a:t>
                </a:r>
                <a:endParaRPr lang="en-US" altLang="zh-CN" sz="16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endParaRPr>
              </a:p>
              <a:p>
                <a:pPr lvl="2">
                  <a:lnSpc>
                    <a:spcPct val="200000"/>
                  </a:lnSpc>
                </a:pPr>
                <a14:m>
                  <m:oMathPara xmlns:m="http://schemas.openxmlformats.org/officeDocument/2006/math">
                    <m:oMathParaPr>
                      <m:jc m:val="centerGroup"/>
                    </m:oMathParaPr>
                    <m:oMath xmlns:m="http://schemas.openxmlformats.org/officeDocument/2006/math">
                      <m:r>
                        <a:rPr lang="en-US" altLang="zh-CN" sz="1600" b="0" i="1" smtClean="0">
                          <a:latin typeface="Cambria Math"/>
                          <a:ea typeface="黑体" panose="02010609060101010101" pitchFamily="49" charset="-122"/>
                          <a:cs typeface="Times New Roman" panose="02020603050405020304" pitchFamily="18" charset="0"/>
                        </a:rPr>
                        <m:t>𝑃</m:t>
                      </m:r>
                      <m:r>
                        <a:rPr lang="en-US" altLang="zh-CN" sz="1600" b="0" i="1" smtClean="0">
                          <a:latin typeface="Cambria Math"/>
                          <a:ea typeface="黑体" panose="02010609060101010101" pitchFamily="49" charset="-122"/>
                          <a:cs typeface="Times New Roman" panose="02020603050405020304" pitchFamily="18" charset="0"/>
                        </a:rPr>
                        <m:t>(</m:t>
                      </m:r>
                      <m:nary>
                        <m:naryPr>
                          <m:chr m:val="∑"/>
                          <m:ctrlPr>
                            <a:rPr lang="en-US" altLang="zh-CN" sz="1600" i="1">
                              <a:latin typeface="Cambria Math" panose="02040503050406030204" pitchFamily="18" charset="0"/>
                              <a:ea typeface="黑体" panose="02010609060101010101" pitchFamily="49" charset="-122"/>
                              <a:cs typeface="Times New Roman" panose="02020603050405020304" pitchFamily="18" charset="0"/>
                            </a:rPr>
                          </m:ctrlPr>
                        </m:naryPr>
                        <m:sub>
                          <m:r>
                            <m:rPr>
                              <m:brk m:alnAt="23"/>
                            </m:rPr>
                            <a:rPr lang="en-US" altLang="zh-CN" sz="1600" i="1">
                              <a:latin typeface="Cambria Math"/>
                              <a:ea typeface="黑体" panose="02010609060101010101" pitchFamily="49" charset="-122"/>
                              <a:cs typeface="Times New Roman" panose="02020603050405020304" pitchFamily="18" charset="0"/>
                            </a:rPr>
                            <m:t>𝑖</m:t>
                          </m:r>
                          <m:r>
                            <a:rPr lang="en-US" altLang="zh-CN" sz="1600" i="1">
                              <a:latin typeface="Cambria Math"/>
                              <a:ea typeface="黑体" panose="02010609060101010101" pitchFamily="49" charset="-122"/>
                              <a:cs typeface="Times New Roman" panose="02020603050405020304" pitchFamily="18" charset="0"/>
                            </a:rPr>
                            <m:t>=1</m:t>
                          </m:r>
                        </m:sub>
                        <m:sup>
                          <m:r>
                            <a:rPr lang="en-US" altLang="zh-CN" sz="1600" i="1">
                              <a:latin typeface="Cambria Math"/>
                              <a:ea typeface="黑体" panose="02010609060101010101" pitchFamily="49" charset="-122"/>
                              <a:cs typeface="Times New Roman" panose="02020603050405020304" pitchFamily="18" charset="0"/>
                            </a:rPr>
                            <m:t>𝑀</m:t>
                          </m:r>
                        </m:sup>
                        <m:e>
                          <m:sSub>
                            <m:sSubPr>
                              <m:ctrlPr>
                                <a:rPr lang="en-US" altLang="zh-CN" sz="1600" i="1">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1600" i="1">
                                  <a:latin typeface="Cambria Math"/>
                                  <a:ea typeface="黑体" panose="02010609060101010101" pitchFamily="49" charset="-122"/>
                                  <a:cs typeface="Times New Roman" panose="02020603050405020304" pitchFamily="18" charset="0"/>
                                </a:rPr>
                                <m:t>𝐺</m:t>
                              </m:r>
                            </m:e>
                            <m:sub>
                              <m:r>
                                <a:rPr lang="en-US" altLang="zh-CN" sz="1600" i="1">
                                  <a:latin typeface="Cambria Math"/>
                                  <a:ea typeface="黑体" panose="02010609060101010101" pitchFamily="49" charset="-122"/>
                                  <a:cs typeface="Times New Roman" panose="02020603050405020304" pitchFamily="18" charset="0"/>
                                </a:rPr>
                                <m:t>𝑚</m:t>
                              </m:r>
                            </m:sub>
                          </m:sSub>
                          <m:r>
                            <a:rPr lang="en-US" altLang="zh-CN" sz="1600" i="1">
                              <a:latin typeface="Cambria Math"/>
                              <a:ea typeface="黑体" panose="02010609060101010101" pitchFamily="49" charset="-122"/>
                              <a:cs typeface="Times New Roman" panose="02020603050405020304" pitchFamily="18" charset="0"/>
                            </a:rPr>
                            <m:t>(</m:t>
                          </m:r>
                          <m:r>
                            <a:rPr lang="en-US" altLang="zh-CN" sz="1600" i="1">
                              <a:latin typeface="Cambria Math"/>
                              <a:ea typeface="黑体" panose="02010609060101010101" pitchFamily="49" charset="-122"/>
                              <a:cs typeface="Times New Roman" panose="02020603050405020304" pitchFamily="18" charset="0"/>
                            </a:rPr>
                            <m:t>𝑥</m:t>
                          </m:r>
                          <m:r>
                            <a:rPr lang="en-US" altLang="zh-CN" sz="1600" i="1">
                              <a:latin typeface="Cambria Math"/>
                              <a:ea typeface="黑体" panose="02010609060101010101" pitchFamily="49" charset="-122"/>
                              <a:cs typeface="Times New Roman" panose="02020603050405020304" pitchFamily="18" charset="0"/>
                            </a:rPr>
                            <m:t>)≠</m:t>
                          </m:r>
                          <m:r>
                            <a:rPr lang="zh-CN" altLang="en-US" sz="1600" i="1" smtClean="0">
                              <a:latin typeface="Cambria Math"/>
                              <a:ea typeface="Cambria Math"/>
                              <a:cs typeface="Times New Roman" panose="02020603050405020304" pitchFamily="18" charset="0"/>
                            </a:rPr>
                            <m:t>𝜁</m:t>
                          </m:r>
                          <m:r>
                            <a:rPr lang="en-US" altLang="zh-CN" sz="1600" b="0" i="1" smtClean="0">
                              <a:latin typeface="Cambria Math"/>
                              <a:ea typeface="Cambria Math"/>
                              <a:cs typeface="Times New Roman" panose="02020603050405020304" pitchFamily="18" charset="0"/>
                            </a:rPr>
                            <m:t>(</m:t>
                          </m:r>
                          <m:r>
                            <a:rPr lang="en-US" altLang="zh-CN" sz="1600" b="0" i="1" smtClean="0">
                              <a:latin typeface="Cambria Math"/>
                              <a:ea typeface="Cambria Math"/>
                              <a:cs typeface="Times New Roman" panose="02020603050405020304" pitchFamily="18" charset="0"/>
                            </a:rPr>
                            <m:t>𝑥</m:t>
                          </m:r>
                          <m:r>
                            <a:rPr lang="en-US" altLang="zh-CN" sz="1600" b="0" i="1" smtClean="0">
                              <a:latin typeface="Cambria Math"/>
                              <a:ea typeface="Cambria Math"/>
                              <a:cs typeface="Times New Roman" panose="02020603050405020304" pitchFamily="18" charset="0"/>
                            </a:rPr>
                            <m:t>))≤</m:t>
                          </m:r>
                          <m:sSup>
                            <m:sSupPr>
                              <m:ctrlPr>
                                <a:rPr lang="en-US" altLang="zh-CN" sz="1600" i="1" smtClean="0">
                                  <a:latin typeface="Cambria Math" panose="02040503050406030204" pitchFamily="18" charset="0"/>
                                  <a:ea typeface="Cambria Math"/>
                                  <a:cs typeface="Times New Roman" panose="02020603050405020304" pitchFamily="18" charset="0"/>
                                </a:rPr>
                              </m:ctrlPr>
                            </m:sSupPr>
                            <m:e>
                              <m:r>
                                <a:rPr lang="en-US" altLang="zh-CN" sz="1600" b="0" i="1" smtClean="0">
                                  <a:latin typeface="Cambria Math"/>
                                  <a:ea typeface="Cambria Math"/>
                                  <a:cs typeface="Times New Roman" panose="02020603050405020304" pitchFamily="18" charset="0"/>
                                </a:rPr>
                                <m:t>𝑒</m:t>
                              </m:r>
                            </m:e>
                            <m:sup>
                              <m:r>
                                <a:rPr lang="en-US" altLang="zh-CN" sz="1600" b="0" i="1" smtClean="0">
                                  <a:latin typeface="Cambria Math"/>
                                  <a:ea typeface="Cambria Math"/>
                                  <a:cs typeface="Times New Roman" panose="02020603050405020304" pitchFamily="18" charset="0"/>
                                </a:rPr>
                                <m:t>−</m:t>
                              </m:r>
                              <m:f>
                                <m:fPr>
                                  <m:ctrlPr>
                                    <a:rPr lang="en-US" altLang="zh-CN" sz="1600" b="0" i="1" smtClean="0">
                                      <a:latin typeface="Cambria Math" panose="02040503050406030204" pitchFamily="18" charset="0"/>
                                      <a:ea typeface="Cambria Math"/>
                                      <a:cs typeface="Times New Roman" panose="02020603050405020304" pitchFamily="18" charset="0"/>
                                    </a:rPr>
                                  </m:ctrlPr>
                                </m:fPr>
                                <m:num>
                                  <m:r>
                                    <a:rPr lang="en-US" altLang="zh-CN" sz="1600" b="0" i="1" smtClean="0">
                                      <a:latin typeface="Cambria Math"/>
                                      <a:ea typeface="Cambria Math"/>
                                      <a:cs typeface="Times New Roman" panose="02020603050405020304" pitchFamily="18" charset="0"/>
                                    </a:rPr>
                                    <m:t>1</m:t>
                                  </m:r>
                                </m:num>
                                <m:den>
                                  <m:r>
                                    <a:rPr lang="en-US" altLang="zh-CN" sz="1600" b="0" i="1" smtClean="0">
                                      <a:latin typeface="Cambria Math"/>
                                      <a:ea typeface="Cambria Math"/>
                                      <a:cs typeface="Times New Roman" panose="02020603050405020304" pitchFamily="18" charset="0"/>
                                    </a:rPr>
                                    <m:t>2</m:t>
                                  </m:r>
                                </m:den>
                              </m:f>
                              <m:r>
                                <a:rPr lang="en-US" altLang="zh-CN" sz="1600" b="0" i="1" smtClean="0">
                                  <a:latin typeface="Cambria Math"/>
                                  <a:ea typeface="Cambria Math"/>
                                  <a:cs typeface="Times New Roman" panose="02020603050405020304" pitchFamily="18" charset="0"/>
                                </a:rPr>
                                <m:t>𝑀</m:t>
                              </m:r>
                              <m:sSup>
                                <m:sSupPr>
                                  <m:ctrlPr>
                                    <a:rPr lang="en-US" altLang="zh-CN" sz="1600" b="0" i="1" smtClean="0">
                                      <a:latin typeface="Cambria Math" panose="02040503050406030204" pitchFamily="18" charset="0"/>
                                      <a:ea typeface="Cambria Math"/>
                                      <a:cs typeface="Times New Roman" panose="02020603050405020304" pitchFamily="18" charset="0"/>
                                    </a:rPr>
                                  </m:ctrlPr>
                                </m:sSupPr>
                                <m:e>
                                  <m:r>
                                    <a:rPr lang="en-US" altLang="zh-CN" sz="1600" b="0" i="1" smtClean="0">
                                      <a:latin typeface="Cambria Math"/>
                                      <a:ea typeface="Cambria Math"/>
                                      <a:cs typeface="Times New Roman" panose="02020603050405020304" pitchFamily="18" charset="0"/>
                                    </a:rPr>
                                    <m:t>(1−2</m:t>
                                  </m:r>
                                  <m:r>
                                    <a:rPr lang="zh-CN" altLang="en-US" sz="1600" b="0" i="1" smtClean="0">
                                      <a:latin typeface="Cambria Math"/>
                                      <a:ea typeface="Cambria Math"/>
                                      <a:cs typeface="Times New Roman" panose="02020603050405020304" pitchFamily="18" charset="0"/>
                                    </a:rPr>
                                    <m:t>𝜖</m:t>
                                  </m:r>
                                  <m:r>
                                    <a:rPr lang="en-US" altLang="zh-CN" sz="1600" b="0" i="1" smtClean="0">
                                      <a:latin typeface="Cambria Math"/>
                                      <a:ea typeface="Cambria Math"/>
                                      <a:cs typeface="Times New Roman" panose="02020603050405020304" pitchFamily="18" charset="0"/>
                                    </a:rPr>
                                    <m:t>)</m:t>
                                  </m:r>
                                </m:e>
                                <m:sup>
                                  <m:r>
                                    <a:rPr lang="en-US" altLang="zh-CN" sz="1600" b="0" i="1" smtClean="0">
                                      <a:latin typeface="Cambria Math"/>
                                      <a:ea typeface="Cambria Math"/>
                                      <a:cs typeface="Times New Roman" panose="02020603050405020304" pitchFamily="18" charset="0"/>
                                    </a:rPr>
                                    <m:t>2</m:t>
                                  </m:r>
                                </m:sup>
                              </m:sSup>
                            </m:sup>
                          </m:sSup>
                        </m:e>
                      </m:nary>
                    </m:oMath>
                  </m:oMathPara>
                </a14:m>
                <a:endParaRPr lang="en-US" altLang="zh-CN" sz="1600" dirty="0">
                  <a:latin typeface="Times New Roman" panose="02020603050405020304" pitchFamily="18" charset="0"/>
                  <a:ea typeface="黑体" panose="02010609060101010101" pitchFamily="49" charset="-122"/>
                  <a:cs typeface="Times New Roman" panose="02020603050405020304" pitchFamily="18" charset="0"/>
                </a:endParaRPr>
              </a:p>
              <a:p>
                <a:pPr marL="1200150" lvl="2" indent="-285750">
                  <a:lnSpc>
                    <a:spcPct val="150000"/>
                  </a:lnSpc>
                  <a:buFont typeface="Wingdings" panose="05000000000000000000" pitchFamily="2" charset="2"/>
                  <a:buChar char="l"/>
                </a:pPr>
                <a14:m>
                  <m:oMath xmlns:m="http://schemas.openxmlformats.org/officeDocument/2006/math">
                    <m:r>
                      <a:rPr lang="zh-CN" altLang="en-US" sz="1600" i="1">
                        <a:latin typeface="Cambria Math"/>
                        <a:ea typeface="Cambria Math"/>
                        <a:cs typeface="Times New Roman" panose="02020603050405020304" pitchFamily="18" charset="0"/>
                      </a:rPr>
                      <m:t>𝜁</m:t>
                    </m:r>
                    <m:r>
                      <a:rPr lang="en-US" altLang="zh-CN" sz="1600" i="1">
                        <a:latin typeface="Cambria Math"/>
                        <a:ea typeface="Cambria Math"/>
                        <a:cs typeface="Times New Roman" panose="02020603050405020304" pitchFamily="18" charset="0"/>
                      </a:rPr>
                      <m:t>(</m:t>
                    </m:r>
                    <m:r>
                      <a:rPr lang="en-US" altLang="zh-CN" sz="1600" i="1">
                        <a:latin typeface="Cambria Math"/>
                        <a:ea typeface="Cambria Math"/>
                        <a:cs typeface="Times New Roman" panose="02020603050405020304" pitchFamily="18" charset="0"/>
                      </a:rPr>
                      <m:t>𝑥</m:t>
                    </m:r>
                    <m:r>
                      <a:rPr lang="en-US" altLang="zh-CN" sz="1600" i="1">
                        <a:latin typeface="Cambria Math"/>
                        <a:ea typeface="Cambria Math"/>
                        <a:cs typeface="Times New Roman" panose="02020603050405020304" pitchFamily="18" charset="0"/>
                      </a:rPr>
                      <m:t>) </m:t>
                    </m:r>
                  </m:oMath>
                </a14:m>
                <a:r>
                  <a:rPr lang="zh-CN" altLang="en-US" sz="1600" dirty="0">
                    <a:latin typeface="Times New Roman" panose="02020603050405020304" pitchFamily="18" charset="0"/>
                    <a:ea typeface="黑体" panose="02010609060101010101" pitchFamily="49" charset="-122"/>
                    <a:cs typeface="Times New Roman" panose="02020603050405020304" pitchFamily="18" charset="0"/>
                  </a:rPr>
                  <a:t>是真实分类函数、</a:t>
                </a:r>
                <a14:m>
                  <m:oMath xmlns:m="http://schemas.openxmlformats.org/officeDocument/2006/math">
                    <m:r>
                      <a:rPr lang="zh-CN" altLang="en-US" sz="1600" i="1" smtClean="0">
                        <a:latin typeface="Cambria Math"/>
                        <a:ea typeface="黑体" panose="02010609060101010101" pitchFamily="49" charset="-122"/>
                        <a:cs typeface="Times New Roman" panose="02020603050405020304" pitchFamily="18" charset="0"/>
                      </a:rPr>
                      <m:t>𝜀</m:t>
                    </m:r>
                    <m:r>
                      <a:rPr lang="zh-CN" altLang="en-US" sz="1600" i="1" smtClean="0">
                        <a:latin typeface="Cambria Math"/>
                        <a:ea typeface="黑体" panose="02010609060101010101" pitchFamily="49" charset="-122"/>
                        <a:cs typeface="Times New Roman" panose="02020603050405020304" pitchFamily="18" charset="0"/>
                      </a:rPr>
                      <m:t>∈(0,1)</m:t>
                    </m:r>
                  </m:oMath>
                </a14:m>
                <a:r>
                  <a:rPr lang="zh-CN" altLang="en-US" sz="1600" dirty="0">
                    <a:latin typeface="Times New Roman" panose="02020603050405020304" pitchFamily="18" charset="0"/>
                    <a:ea typeface="黑体" panose="02010609060101010101" pitchFamily="49" charset="-122"/>
                    <a:cs typeface="Times New Roman" panose="02020603050405020304" pitchFamily="18" charset="0"/>
                  </a:rPr>
                  <a:t> 。上式表明，如果所“组合” 弱分类器越多，则学习分类误差呈指数级下降，直至为零。</a:t>
                </a:r>
                <a:endParaRPr lang="en-US" altLang="zh-CN" sz="1600" dirty="0">
                  <a:latin typeface="Times New Roman" panose="02020603050405020304" pitchFamily="18" charset="0"/>
                  <a:ea typeface="黑体" panose="02010609060101010101" pitchFamily="49" charset="-122"/>
                  <a:cs typeface="Times New Roman" panose="02020603050405020304" pitchFamily="18" charset="0"/>
                </a:endParaRPr>
              </a:p>
              <a:p>
                <a:pPr marL="1200150" lvl="2" indent="-285750">
                  <a:lnSpc>
                    <a:spcPct val="150000"/>
                  </a:lnSpc>
                  <a:buFont typeface="Wingdings" panose="05000000000000000000" pitchFamily="2" charset="2"/>
                  <a:buChar char="l"/>
                </a:pPr>
                <a:r>
                  <a:rPr lang="zh-CN" altLang="en-US" sz="1600" dirty="0">
                    <a:latin typeface="Times New Roman" panose="02020603050405020304" pitchFamily="18" charset="0"/>
                    <a:ea typeface="黑体" panose="02010609060101010101" pitchFamily="49" charset="-122"/>
                    <a:cs typeface="Times New Roman" panose="02020603050405020304" pitchFamily="18" charset="0"/>
                  </a:rPr>
                  <a:t>上述不等式成立有两个前提条件：</a:t>
                </a: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1) </a:t>
                </a:r>
                <a:r>
                  <a:rPr lang="zh-CN" altLang="en-US" sz="1600" dirty="0">
                    <a:latin typeface="Times New Roman" panose="02020603050405020304" pitchFamily="18" charset="0"/>
                    <a:ea typeface="黑体" panose="02010609060101010101" pitchFamily="49" charset="-122"/>
                    <a:cs typeface="Times New Roman" panose="02020603050405020304" pitchFamily="18" charset="0"/>
                  </a:rPr>
                  <a:t>每个弱分类器产生的误差相互独立；</a:t>
                </a: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 2) </a:t>
                </a:r>
                <a:r>
                  <a:rPr lang="zh-CN" altLang="en-US" sz="1600" dirty="0">
                    <a:latin typeface="Times New Roman" panose="02020603050405020304" pitchFamily="18" charset="0"/>
                    <a:ea typeface="黑体" panose="02010609060101010101" pitchFamily="49" charset="-122"/>
                    <a:cs typeface="Times New Roman" panose="02020603050405020304" pitchFamily="18" charset="0"/>
                  </a:rPr>
                  <a:t>每个弱分类器的误差率小于</a:t>
                </a: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50%</a:t>
                </a:r>
                <a:r>
                  <a:rPr lang="zh-CN" altLang="en-US" sz="1600" dirty="0">
                    <a:latin typeface="Times New Roman" panose="02020603050405020304" pitchFamily="18" charset="0"/>
                    <a:ea typeface="黑体" panose="02010609060101010101" pitchFamily="49" charset="-122"/>
                    <a:cs typeface="Times New Roman" panose="02020603050405020304" pitchFamily="18" charset="0"/>
                  </a:rPr>
                  <a:t>。因为每个弱分类器均是在同一个训练集上产生，条件</a:t>
                </a: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1</a:t>
                </a:r>
                <a:r>
                  <a:rPr lang="zh-CN" altLang="en-US" sz="1600" dirty="0">
                    <a:latin typeface="Times New Roman" panose="02020603050405020304" pitchFamily="18" charset="0"/>
                    <a:ea typeface="黑体" panose="02010609060101010101" pitchFamily="49" charset="-122"/>
                    <a:cs typeface="Times New Roman" panose="02020603050405020304" pitchFamily="18" charset="0"/>
                  </a:rPr>
                  <a:t>）难以满足。也就说，“准确性（对分类结果而言）”和“差异性（对每个弱分类器而言）”难以同时满足。</a:t>
                </a:r>
                <a:endParaRPr lang="en-US" altLang="zh-CN" sz="1600" dirty="0">
                  <a:latin typeface="Times New Roman" panose="02020603050405020304" pitchFamily="18" charset="0"/>
                  <a:ea typeface="黑体" panose="02010609060101010101" pitchFamily="49" charset="-122"/>
                  <a:cs typeface="Times New Roman" panose="02020603050405020304" pitchFamily="18" charset="0"/>
                </a:endParaRPr>
              </a:p>
              <a:p>
                <a:pPr marL="1200150" lvl="2" indent="-285750">
                  <a:lnSpc>
                    <a:spcPct val="150000"/>
                  </a:lnSpc>
                  <a:buFont typeface="Wingdings" panose="05000000000000000000" pitchFamily="2" charset="2"/>
                  <a:buChar char="l"/>
                </a:pP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Ada Boosting </a:t>
                </a:r>
                <a:r>
                  <a:rPr lang="zh-CN" altLang="en-US" sz="1600" dirty="0">
                    <a:latin typeface="Times New Roman" panose="02020603050405020304" pitchFamily="18" charset="0"/>
                    <a:ea typeface="黑体" panose="02010609060101010101" pitchFamily="49" charset="-122"/>
                    <a:cs typeface="Times New Roman" panose="02020603050405020304" pitchFamily="18" charset="0"/>
                  </a:rPr>
                  <a:t>采取了序列化学习机制。</a:t>
                </a:r>
                <a:endParaRPr lang="en-US" altLang="zh-CN" sz="1600" dirty="0">
                  <a:latin typeface="Times New Roman" panose="02020603050405020304" pitchFamily="18" charset="0"/>
                  <a:ea typeface="黑体" panose="02010609060101010101" pitchFamily="49" charset="-122"/>
                  <a:cs typeface="Times New Roman" panose="02020603050405020304" pitchFamily="18" charset="0"/>
                </a:endParaRPr>
              </a:p>
            </p:txBody>
          </p:sp>
        </mc:Choice>
        <mc:Fallback xmlns="">
          <p:sp>
            <p:nvSpPr>
              <p:cNvPr id="4" name="矩形 3"/>
              <p:cNvSpPr>
                <a:spLocks noRot="1" noChangeAspect="1" noMove="1" noResize="1" noEditPoints="1" noAdjustHandles="1" noChangeArrowheads="1" noChangeShapeType="1" noTextEdit="1"/>
              </p:cNvSpPr>
              <p:nvPr/>
            </p:nvSpPr>
            <p:spPr>
              <a:xfrm>
                <a:off x="-178129" y="599014"/>
                <a:ext cx="9084623" cy="4554708"/>
              </a:xfrm>
              <a:prstGeom prst="rect">
                <a:avLst/>
              </a:prstGeom>
              <a:blipFill rotWithShape="1">
                <a:blip r:embed="rId3"/>
                <a:stretch>
                  <a:fillRect r="-2617"/>
                </a:stretch>
              </a:blipFill>
              <a:ln>
                <a:noFill/>
              </a:ln>
            </p:spPr>
            <p:txBody>
              <a:bodyPr/>
              <a:lstStyle/>
              <a:p>
                <a:r>
                  <a:rPr lang="zh-CN" altLang="en-US">
                    <a:noFill/>
                  </a:rPr>
                  <a:t> </a:t>
                </a:r>
              </a:p>
            </p:txBody>
          </p:sp>
        </mc:Fallback>
      </mc:AlternateContent>
    </p:spTree>
    <p:extLst>
      <p:ext uri="{BB962C8B-B14F-4D97-AF65-F5344CB8AC3E}">
        <p14:creationId xmlns:p14="http://schemas.microsoft.com/office/powerpoint/2010/main" val="399798851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3"/>
          <p:cNvSpPr>
            <a:spLocks noGrp="1"/>
          </p:cNvSpPr>
          <p:nvPr>
            <p:ph type="title"/>
          </p:nvPr>
        </p:nvSpPr>
        <p:spPr>
          <a:xfrm>
            <a:off x="675402" y="106102"/>
            <a:ext cx="7507706" cy="657727"/>
          </a:xfrm>
        </p:spPr>
        <p:txBody>
          <a:bodyPr/>
          <a:lstStyle/>
          <a:p>
            <a:pPr marL="0" defTabSz="914400" fontAlgn="base">
              <a:spcAft>
                <a:spcPct val="0"/>
              </a:spcAft>
              <a:defRPr/>
            </a:pPr>
            <a:r>
              <a:rPr lang="en-US" altLang="zh-CN" sz="2400" dirty="0">
                <a:latin typeface="Times New Roman" panose="02020603050405020304" pitchFamily="18" charset="0"/>
                <a:cs typeface="Times New Roman" panose="02020603050405020304" pitchFamily="18" charset="0"/>
              </a:rPr>
              <a:t>Ada Boosting</a:t>
            </a:r>
            <a:r>
              <a:rPr lang="zh-CN" altLang="en-US" sz="2400" dirty="0">
                <a:latin typeface="Times New Roman" panose="02020603050405020304" pitchFamily="18" charset="0"/>
                <a:cs typeface="Times New Roman" panose="02020603050405020304" pitchFamily="18" charset="0"/>
              </a:rPr>
              <a:t>：</a:t>
            </a:r>
            <a:r>
              <a:rPr lang="zh-CN" altLang="en-US" sz="2000" kern="0" dirty="0">
                <a:solidFill>
                  <a:srgbClr val="0070C0"/>
                </a:solidFill>
                <a:latin typeface="Times New Roman" pitchFamily="18" charset="0"/>
                <a:cs typeface="Times New Roman" pitchFamily="18" charset="0"/>
              </a:rPr>
              <a:t>优化目标</a:t>
            </a:r>
            <a:endParaRPr lang="en-US" altLang="zh-CN" sz="2000" kern="0" dirty="0">
              <a:solidFill>
                <a:srgbClr val="0070C0"/>
              </a:solidFill>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4" name="矩形 3"/>
              <p:cNvSpPr/>
              <p:nvPr/>
            </p:nvSpPr>
            <p:spPr>
              <a:xfrm>
                <a:off x="-185320" y="1263952"/>
                <a:ext cx="8823366" cy="4330096"/>
              </a:xfrm>
              <a:prstGeom prst="rect">
                <a:avLst/>
              </a:prstGeom>
              <a:ln>
                <a:noFill/>
              </a:ln>
            </p:spPr>
            <p:txBody>
              <a:bodyPr wrap="square">
                <a:spAutoFit/>
              </a:bodyPr>
              <a:lstStyle/>
              <a:p>
                <a:pPr lvl="2">
                  <a:lnSpc>
                    <a:spcPct val="200000"/>
                  </a:lnSpc>
                </a:pPr>
                <a:r>
                  <a:rPr lang="en-US" altLang="zh-CN" sz="16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  </a:t>
                </a:r>
                <a:r>
                  <a:rPr lang="en-US" altLang="zh-CN"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Ada Boost</a:t>
                </a:r>
                <a:r>
                  <a:rPr lang="zh-CN" altLang="en-US"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实际在最小化如下指数损失函数</a:t>
                </a:r>
                <a:r>
                  <a:rPr lang="en-US" altLang="zh-CN"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(minimization of exponential loss )</a:t>
                </a:r>
                <a:r>
                  <a:rPr lang="zh-CN" altLang="en-US"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a:t>
                </a:r>
                <a:endParaRPr lang="en-US" altLang="zh-CN"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endParaRPr>
              </a:p>
              <a:p>
                <a:pPr lvl="2">
                  <a:lnSpc>
                    <a:spcPct val="200000"/>
                  </a:lnSpc>
                </a:pPr>
                <a14:m>
                  <m:oMathPara xmlns:m="http://schemas.openxmlformats.org/officeDocument/2006/math">
                    <m:oMathParaPr>
                      <m:jc m:val="centerGroup"/>
                    </m:oMathParaPr>
                    <m:oMath xmlns:m="http://schemas.openxmlformats.org/officeDocument/2006/math">
                      <m:nary>
                        <m:naryPr>
                          <m:chr m:val="∑"/>
                          <m:supHide m:val="on"/>
                          <m:ctrlPr>
                            <a:rPr lang="en-US" altLang="zh-CN" b="1" i="1" smtClean="0">
                              <a:solidFill>
                                <a:schemeClr val="tx1"/>
                              </a:solidFill>
                              <a:latin typeface="Cambria Math" panose="02040503050406030204" pitchFamily="18" charset="0"/>
                              <a:ea typeface="黑体" panose="02010609060101010101" pitchFamily="49" charset="-122"/>
                              <a:cs typeface="Times New Roman" panose="02020603050405020304" pitchFamily="18" charset="0"/>
                            </a:rPr>
                          </m:ctrlPr>
                        </m:naryPr>
                        <m:sub>
                          <m:r>
                            <m:rPr>
                              <m:brk m:alnAt="7"/>
                            </m:rPr>
                            <a:rPr lang="en-US" altLang="zh-CN" b="1" i="1" smtClean="0">
                              <a:solidFill>
                                <a:schemeClr val="tx1"/>
                              </a:solidFill>
                              <a:latin typeface="Cambria Math"/>
                              <a:ea typeface="黑体" panose="02010609060101010101" pitchFamily="49" charset="-122"/>
                              <a:cs typeface="Times New Roman" panose="02020603050405020304" pitchFamily="18" charset="0"/>
                            </a:rPr>
                            <m:t>𝒊</m:t>
                          </m:r>
                        </m:sub>
                        <m:sup/>
                        <m:e>
                          <m:sSup>
                            <m:sSupPr>
                              <m:ctrlPr>
                                <a:rPr lang="en-US" altLang="zh-CN" b="1" i="1" smtClean="0">
                                  <a:solidFill>
                                    <a:schemeClr val="tx1"/>
                                  </a:solidFill>
                                  <a:latin typeface="Cambria Math" panose="02040503050406030204" pitchFamily="18" charset="0"/>
                                  <a:ea typeface="黑体" panose="02010609060101010101" pitchFamily="49" charset="-122"/>
                                  <a:cs typeface="Times New Roman" panose="02020603050405020304" pitchFamily="18" charset="0"/>
                                </a:rPr>
                              </m:ctrlPr>
                            </m:sSupPr>
                            <m:e>
                              <m:r>
                                <a:rPr lang="en-US" altLang="zh-CN" b="1" i="1" smtClean="0">
                                  <a:solidFill>
                                    <a:schemeClr val="tx1"/>
                                  </a:solidFill>
                                  <a:latin typeface="Cambria Math"/>
                                  <a:ea typeface="黑体" panose="02010609060101010101" pitchFamily="49" charset="-122"/>
                                  <a:cs typeface="Times New Roman" panose="02020603050405020304" pitchFamily="18" charset="0"/>
                                </a:rPr>
                                <m:t>𝒆</m:t>
                              </m:r>
                            </m:e>
                            <m:sup>
                              <m:r>
                                <a:rPr lang="en-US" altLang="zh-CN" b="1" i="1" smtClean="0">
                                  <a:solidFill>
                                    <a:schemeClr val="tx1"/>
                                  </a:solidFill>
                                  <a:latin typeface="Cambria Math"/>
                                  <a:ea typeface="黑体" panose="02010609060101010101" pitchFamily="49" charset="-122"/>
                                  <a:cs typeface="Times New Roman" panose="02020603050405020304" pitchFamily="18" charset="0"/>
                                </a:rPr>
                                <m:t>−</m:t>
                              </m:r>
                              <m:sSub>
                                <m:sSubPr>
                                  <m:ctrlPr>
                                    <a:rPr lang="en-US" altLang="zh-CN" b="1" i="1" smtClean="0">
                                      <a:solidFill>
                                        <a:schemeClr val="tx1"/>
                                      </a:solidFill>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b="1" i="1" smtClean="0">
                                      <a:solidFill>
                                        <a:schemeClr val="tx1"/>
                                      </a:solidFill>
                                      <a:latin typeface="Cambria Math"/>
                                      <a:ea typeface="黑体" panose="02010609060101010101" pitchFamily="49" charset="-122"/>
                                      <a:cs typeface="Times New Roman" panose="02020603050405020304" pitchFamily="18" charset="0"/>
                                    </a:rPr>
                                    <m:t>𝒚</m:t>
                                  </m:r>
                                </m:e>
                                <m:sub>
                                  <m:r>
                                    <a:rPr lang="en-US" altLang="zh-CN" b="1" i="1" smtClean="0">
                                      <a:solidFill>
                                        <a:schemeClr val="tx1"/>
                                      </a:solidFill>
                                      <a:latin typeface="Cambria Math"/>
                                      <a:ea typeface="黑体" panose="02010609060101010101" pitchFamily="49" charset="-122"/>
                                      <a:cs typeface="Times New Roman" panose="02020603050405020304" pitchFamily="18" charset="0"/>
                                    </a:rPr>
                                    <m:t>𝒊</m:t>
                                  </m:r>
                                </m:sub>
                              </m:sSub>
                              <m:r>
                                <a:rPr lang="en-US" altLang="zh-CN" b="1" i="1" smtClean="0">
                                  <a:solidFill>
                                    <a:schemeClr val="tx1"/>
                                  </a:solidFill>
                                  <a:latin typeface="Cambria Math"/>
                                  <a:ea typeface="黑体" panose="02010609060101010101" pitchFamily="49" charset="-122"/>
                                  <a:cs typeface="Times New Roman" panose="02020603050405020304" pitchFamily="18" charset="0"/>
                                </a:rPr>
                                <m:t>𝒇</m:t>
                              </m:r>
                              <m:r>
                                <a:rPr lang="en-US" altLang="zh-CN" b="1" i="1" smtClean="0">
                                  <a:solidFill>
                                    <a:schemeClr val="tx1"/>
                                  </a:solidFill>
                                  <a:latin typeface="Cambria Math"/>
                                  <a:ea typeface="黑体" panose="02010609060101010101" pitchFamily="49" charset="-122"/>
                                  <a:cs typeface="Times New Roman" panose="02020603050405020304" pitchFamily="18" charset="0"/>
                                </a:rPr>
                                <m:t>(</m:t>
                              </m:r>
                              <m:sSub>
                                <m:sSubPr>
                                  <m:ctrlPr>
                                    <a:rPr lang="en-US" altLang="zh-CN" b="1" i="1" smtClean="0">
                                      <a:solidFill>
                                        <a:schemeClr val="tx1"/>
                                      </a:solidFill>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b="1" i="1" smtClean="0">
                                      <a:solidFill>
                                        <a:schemeClr val="tx1"/>
                                      </a:solidFill>
                                      <a:latin typeface="Cambria Math"/>
                                      <a:ea typeface="黑体" panose="02010609060101010101" pitchFamily="49" charset="-122"/>
                                      <a:cs typeface="Times New Roman" panose="02020603050405020304" pitchFamily="18" charset="0"/>
                                    </a:rPr>
                                    <m:t>𝒙</m:t>
                                  </m:r>
                                </m:e>
                                <m:sub>
                                  <m:r>
                                    <a:rPr lang="en-US" altLang="zh-CN" b="1" i="1" smtClean="0">
                                      <a:solidFill>
                                        <a:schemeClr val="tx1"/>
                                      </a:solidFill>
                                      <a:latin typeface="Cambria Math"/>
                                      <a:ea typeface="黑体" panose="02010609060101010101" pitchFamily="49" charset="-122"/>
                                      <a:cs typeface="Times New Roman" panose="02020603050405020304" pitchFamily="18" charset="0"/>
                                    </a:rPr>
                                    <m:t>𝒊</m:t>
                                  </m:r>
                                </m:sub>
                              </m:sSub>
                              <m:r>
                                <a:rPr lang="en-US" altLang="zh-CN" b="1" i="1" smtClean="0">
                                  <a:solidFill>
                                    <a:schemeClr val="tx1"/>
                                  </a:solidFill>
                                  <a:latin typeface="Cambria Math"/>
                                  <a:ea typeface="黑体" panose="02010609060101010101" pitchFamily="49" charset="-122"/>
                                  <a:cs typeface="Times New Roman" panose="02020603050405020304" pitchFamily="18" charset="0"/>
                                </a:rPr>
                                <m:t>)</m:t>
                              </m:r>
                            </m:sup>
                          </m:sSup>
                          <m:r>
                            <a:rPr lang="en-US" altLang="zh-CN" b="1" i="1" smtClean="0">
                              <a:solidFill>
                                <a:schemeClr val="tx1"/>
                              </a:solidFill>
                              <a:latin typeface="Cambria Math"/>
                              <a:ea typeface="黑体" panose="02010609060101010101" pitchFamily="49" charset="-122"/>
                              <a:cs typeface="Times New Roman" panose="02020603050405020304" pitchFamily="18" charset="0"/>
                            </a:rPr>
                            <m:t>=</m:t>
                          </m:r>
                          <m:nary>
                            <m:naryPr>
                              <m:chr m:val="∑"/>
                              <m:supHide m:val="on"/>
                              <m:ctrlPr>
                                <a:rPr lang="en-US" altLang="zh-CN" b="1" i="1" smtClean="0">
                                  <a:solidFill>
                                    <a:schemeClr val="tx1"/>
                                  </a:solidFill>
                                  <a:latin typeface="Cambria Math" panose="02040503050406030204" pitchFamily="18" charset="0"/>
                                  <a:ea typeface="黑体" panose="02010609060101010101" pitchFamily="49" charset="-122"/>
                                  <a:cs typeface="Times New Roman" panose="02020603050405020304" pitchFamily="18" charset="0"/>
                                </a:rPr>
                              </m:ctrlPr>
                            </m:naryPr>
                            <m:sub>
                              <m:r>
                                <m:rPr>
                                  <m:brk m:alnAt="7"/>
                                </m:rPr>
                                <a:rPr lang="en-US" altLang="zh-CN" b="1" i="1" smtClean="0">
                                  <a:solidFill>
                                    <a:schemeClr val="tx1"/>
                                  </a:solidFill>
                                  <a:latin typeface="Cambria Math"/>
                                  <a:ea typeface="黑体" panose="02010609060101010101" pitchFamily="49" charset="-122"/>
                                  <a:cs typeface="Times New Roman" panose="02020603050405020304" pitchFamily="18" charset="0"/>
                                </a:rPr>
                                <m:t>𝒊</m:t>
                              </m:r>
                            </m:sub>
                            <m:sup/>
                            <m:e>
                              <m:sSup>
                                <m:sSupPr>
                                  <m:ctrlPr>
                                    <a:rPr lang="en-US" altLang="zh-CN" b="1" i="1" smtClean="0">
                                      <a:solidFill>
                                        <a:schemeClr val="tx1"/>
                                      </a:solidFill>
                                      <a:latin typeface="Cambria Math" panose="02040503050406030204" pitchFamily="18" charset="0"/>
                                      <a:ea typeface="黑体" panose="02010609060101010101" pitchFamily="49" charset="-122"/>
                                      <a:cs typeface="Times New Roman" panose="02020603050405020304" pitchFamily="18" charset="0"/>
                                    </a:rPr>
                                  </m:ctrlPr>
                                </m:sSupPr>
                                <m:e>
                                  <m:r>
                                    <a:rPr lang="en-US" altLang="zh-CN" b="1" i="1" smtClean="0">
                                      <a:solidFill>
                                        <a:schemeClr val="tx1"/>
                                      </a:solidFill>
                                      <a:latin typeface="Cambria Math"/>
                                      <a:ea typeface="黑体" panose="02010609060101010101" pitchFamily="49" charset="-122"/>
                                      <a:cs typeface="Times New Roman" panose="02020603050405020304" pitchFamily="18" charset="0"/>
                                    </a:rPr>
                                    <m:t>𝒆</m:t>
                                  </m:r>
                                </m:e>
                                <m:sup>
                                  <m:r>
                                    <a:rPr lang="en-US" altLang="zh-CN" b="1" i="1" smtClean="0">
                                      <a:solidFill>
                                        <a:schemeClr val="tx1"/>
                                      </a:solidFill>
                                      <a:latin typeface="Cambria Math"/>
                                      <a:ea typeface="黑体" panose="02010609060101010101" pitchFamily="49" charset="-122"/>
                                      <a:cs typeface="Times New Roman" panose="02020603050405020304" pitchFamily="18" charset="0"/>
                                    </a:rPr>
                                    <m:t>−</m:t>
                                  </m:r>
                                  <m:sSub>
                                    <m:sSubPr>
                                      <m:ctrlPr>
                                        <a:rPr lang="en-US" altLang="zh-CN" b="1" i="1" smtClean="0">
                                          <a:solidFill>
                                            <a:schemeClr val="tx1"/>
                                          </a:solidFill>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b="1" i="1" smtClean="0">
                                          <a:solidFill>
                                            <a:schemeClr val="tx1"/>
                                          </a:solidFill>
                                          <a:latin typeface="Cambria Math"/>
                                          <a:ea typeface="黑体" panose="02010609060101010101" pitchFamily="49" charset="-122"/>
                                          <a:cs typeface="Times New Roman" panose="02020603050405020304" pitchFamily="18" charset="0"/>
                                        </a:rPr>
                                        <m:t>𝒚</m:t>
                                      </m:r>
                                    </m:e>
                                    <m:sub>
                                      <m:r>
                                        <a:rPr lang="en-US" altLang="zh-CN" b="1" i="1" smtClean="0">
                                          <a:solidFill>
                                            <a:schemeClr val="tx1"/>
                                          </a:solidFill>
                                          <a:latin typeface="Cambria Math"/>
                                          <a:ea typeface="黑体" panose="02010609060101010101" pitchFamily="49" charset="-122"/>
                                          <a:cs typeface="Times New Roman" panose="02020603050405020304" pitchFamily="18" charset="0"/>
                                        </a:rPr>
                                        <m:t>𝒊</m:t>
                                      </m:r>
                                    </m:sub>
                                  </m:sSub>
                                  <m:nary>
                                    <m:naryPr>
                                      <m:chr m:val="∑"/>
                                      <m:ctrlPr>
                                        <a:rPr lang="en-US" altLang="zh-CN" b="1" i="1" smtClean="0">
                                          <a:solidFill>
                                            <a:schemeClr val="tx1"/>
                                          </a:solidFill>
                                          <a:latin typeface="Cambria Math" panose="02040503050406030204" pitchFamily="18" charset="0"/>
                                          <a:ea typeface="黑体" panose="02010609060101010101" pitchFamily="49" charset="-122"/>
                                          <a:cs typeface="Times New Roman" panose="02020603050405020304" pitchFamily="18" charset="0"/>
                                        </a:rPr>
                                      </m:ctrlPr>
                                    </m:naryPr>
                                    <m:sub>
                                      <m:r>
                                        <m:rPr>
                                          <m:brk m:alnAt="23"/>
                                        </m:rPr>
                                        <a:rPr lang="en-US" altLang="zh-CN" b="1" i="1" smtClean="0">
                                          <a:solidFill>
                                            <a:schemeClr val="tx1"/>
                                          </a:solidFill>
                                          <a:latin typeface="Cambria Math"/>
                                          <a:ea typeface="黑体" panose="02010609060101010101" pitchFamily="49" charset="-122"/>
                                          <a:cs typeface="Times New Roman" panose="02020603050405020304" pitchFamily="18" charset="0"/>
                                        </a:rPr>
                                        <m:t>𝒎</m:t>
                                      </m:r>
                                      <m:r>
                                        <a:rPr lang="en-US" altLang="zh-CN" b="1" i="1" smtClean="0">
                                          <a:solidFill>
                                            <a:schemeClr val="tx1"/>
                                          </a:solidFill>
                                          <a:latin typeface="Cambria Math"/>
                                          <a:ea typeface="黑体" panose="02010609060101010101" pitchFamily="49" charset="-122"/>
                                          <a:cs typeface="Times New Roman" panose="02020603050405020304" pitchFamily="18" charset="0"/>
                                        </a:rPr>
                                        <m:t>=</m:t>
                                      </m:r>
                                      <m:r>
                                        <a:rPr lang="en-US" altLang="zh-CN" b="1" i="1" smtClean="0">
                                          <a:solidFill>
                                            <a:schemeClr val="tx1"/>
                                          </a:solidFill>
                                          <a:latin typeface="Cambria Math"/>
                                          <a:ea typeface="黑体" panose="02010609060101010101" pitchFamily="49" charset="-122"/>
                                          <a:cs typeface="Times New Roman" panose="02020603050405020304" pitchFamily="18" charset="0"/>
                                        </a:rPr>
                                        <m:t>𝟏</m:t>
                                      </m:r>
                                    </m:sub>
                                    <m:sup>
                                      <m:r>
                                        <a:rPr lang="en-US" altLang="zh-CN" b="1" i="1" smtClean="0">
                                          <a:solidFill>
                                            <a:schemeClr val="tx1"/>
                                          </a:solidFill>
                                          <a:latin typeface="Cambria Math"/>
                                          <a:ea typeface="黑体" panose="02010609060101010101" pitchFamily="49" charset="-122"/>
                                          <a:cs typeface="Times New Roman" panose="02020603050405020304" pitchFamily="18" charset="0"/>
                                        </a:rPr>
                                        <m:t>𝑴</m:t>
                                      </m:r>
                                    </m:sup>
                                    <m:e>
                                      <m:sSub>
                                        <m:sSubPr>
                                          <m:ctrlPr>
                                            <a:rPr lang="en-US" altLang="zh-CN" b="1" i="1" smtClean="0">
                                              <a:solidFill>
                                                <a:schemeClr val="tx1"/>
                                              </a:solidFill>
                                              <a:latin typeface="Cambria Math" panose="02040503050406030204" pitchFamily="18" charset="0"/>
                                              <a:ea typeface="黑体" panose="02010609060101010101" pitchFamily="49" charset="-122"/>
                                              <a:cs typeface="Times New Roman" panose="02020603050405020304" pitchFamily="18" charset="0"/>
                                            </a:rPr>
                                          </m:ctrlPr>
                                        </m:sSubPr>
                                        <m:e>
                                          <m:r>
                                            <a:rPr lang="zh-CN" altLang="en-US" b="1" i="1" smtClean="0">
                                              <a:solidFill>
                                                <a:schemeClr val="tx1"/>
                                              </a:solidFill>
                                              <a:latin typeface="Cambria Math"/>
                                              <a:ea typeface="黑体" panose="02010609060101010101" pitchFamily="49" charset="-122"/>
                                              <a:cs typeface="Times New Roman" panose="02020603050405020304" pitchFamily="18" charset="0"/>
                                            </a:rPr>
                                            <m:t>𝜶</m:t>
                                          </m:r>
                                        </m:e>
                                        <m:sub>
                                          <m:r>
                                            <a:rPr lang="en-US" altLang="zh-CN" b="1" i="1" smtClean="0">
                                              <a:solidFill>
                                                <a:schemeClr val="tx1"/>
                                              </a:solidFill>
                                              <a:latin typeface="Cambria Math"/>
                                              <a:ea typeface="黑体" panose="02010609060101010101" pitchFamily="49" charset="-122"/>
                                              <a:cs typeface="Times New Roman" panose="02020603050405020304" pitchFamily="18" charset="0"/>
                                            </a:rPr>
                                            <m:t>𝒎</m:t>
                                          </m:r>
                                        </m:sub>
                                      </m:sSub>
                                      <m:sSub>
                                        <m:sSubPr>
                                          <m:ctrlPr>
                                            <a:rPr lang="en-US" altLang="zh-CN" b="1" i="1" smtClean="0">
                                              <a:solidFill>
                                                <a:schemeClr val="tx1"/>
                                              </a:solidFill>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b="1" i="1" smtClean="0">
                                              <a:solidFill>
                                                <a:schemeClr val="tx1"/>
                                              </a:solidFill>
                                              <a:latin typeface="Cambria Math"/>
                                              <a:ea typeface="黑体" panose="02010609060101010101" pitchFamily="49" charset="-122"/>
                                              <a:cs typeface="Times New Roman" panose="02020603050405020304" pitchFamily="18" charset="0"/>
                                            </a:rPr>
                                            <m:t>𝑮</m:t>
                                          </m:r>
                                        </m:e>
                                        <m:sub>
                                          <m:r>
                                            <a:rPr lang="en-US" altLang="zh-CN" b="1" i="1" smtClean="0">
                                              <a:solidFill>
                                                <a:schemeClr val="tx1"/>
                                              </a:solidFill>
                                              <a:latin typeface="Cambria Math"/>
                                              <a:ea typeface="黑体" panose="02010609060101010101" pitchFamily="49" charset="-122"/>
                                              <a:cs typeface="Times New Roman" panose="02020603050405020304" pitchFamily="18" charset="0"/>
                                            </a:rPr>
                                            <m:t>𝒎</m:t>
                                          </m:r>
                                        </m:sub>
                                      </m:sSub>
                                      <m:r>
                                        <a:rPr lang="en-US" altLang="zh-CN" b="1" i="1" smtClean="0">
                                          <a:solidFill>
                                            <a:schemeClr val="tx1"/>
                                          </a:solidFill>
                                          <a:latin typeface="Cambria Math"/>
                                          <a:ea typeface="黑体" panose="02010609060101010101" pitchFamily="49" charset="-122"/>
                                          <a:cs typeface="Times New Roman" panose="02020603050405020304" pitchFamily="18" charset="0"/>
                                        </a:rPr>
                                        <m:t>(</m:t>
                                      </m:r>
                                      <m:sSub>
                                        <m:sSubPr>
                                          <m:ctrlPr>
                                            <a:rPr lang="en-US" altLang="zh-CN" b="1" i="1" smtClean="0">
                                              <a:solidFill>
                                                <a:schemeClr val="tx1"/>
                                              </a:solidFill>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b="1" i="1" smtClean="0">
                                              <a:solidFill>
                                                <a:schemeClr val="tx1"/>
                                              </a:solidFill>
                                              <a:latin typeface="Cambria Math"/>
                                              <a:ea typeface="黑体" panose="02010609060101010101" pitchFamily="49" charset="-122"/>
                                              <a:cs typeface="Times New Roman" panose="02020603050405020304" pitchFamily="18" charset="0"/>
                                            </a:rPr>
                                            <m:t>𝒙</m:t>
                                          </m:r>
                                        </m:e>
                                        <m:sub>
                                          <m:r>
                                            <a:rPr lang="en-US" altLang="zh-CN" b="1" i="1" smtClean="0">
                                              <a:solidFill>
                                                <a:schemeClr val="tx1"/>
                                              </a:solidFill>
                                              <a:latin typeface="Cambria Math"/>
                                              <a:ea typeface="黑体" panose="02010609060101010101" pitchFamily="49" charset="-122"/>
                                              <a:cs typeface="Times New Roman" panose="02020603050405020304" pitchFamily="18" charset="0"/>
                                            </a:rPr>
                                            <m:t>𝒊</m:t>
                                          </m:r>
                                        </m:sub>
                                      </m:sSub>
                                      <m:r>
                                        <a:rPr lang="en-US" altLang="zh-CN" b="1" i="1" smtClean="0">
                                          <a:solidFill>
                                            <a:schemeClr val="tx1"/>
                                          </a:solidFill>
                                          <a:latin typeface="Cambria Math"/>
                                          <a:ea typeface="黑体" panose="02010609060101010101" pitchFamily="49" charset="-122"/>
                                          <a:cs typeface="Times New Roman" panose="02020603050405020304" pitchFamily="18" charset="0"/>
                                        </a:rPr>
                                        <m:t>)</m:t>
                                      </m:r>
                                    </m:e>
                                  </m:nary>
                                </m:sup>
                              </m:sSup>
                            </m:e>
                          </m:nary>
                        </m:e>
                      </m:nary>
                    </m:oMath>
                  </m:oMathPara>
                </a14:m>
                <a:endParaRPr lang="en-US" altLang="zh-CN" b="1"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p>
                <a:pPr lvl="2">
                  <a:lnSpc>
                    <a:spcPct val="150000"/>
                  </a:lnSpc>
                </a:pPr>
                <a:r>
                  <a:rPr lang="en-US" altLang="zh-CN" sz="16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Ada Boost</a:t>
                </a:r>
                <a:r>
                  <a:rPr lang="zh-CN" altLang="en-US" sz="16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的分类误差上界如下所示：</a:t>
                </a:r>
                <a:endParaRPr lang="en-US" altLang="zh-CN" sz="16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endParaRPr>
              </a:p>
              <a:p>
                <a:pPr lvl="2">
                  <a:lnSpc>
                    <a:spcPct val="150000"/>
                  </a:lnSpc>
                </a:pPr>
                <a14:m>
                  <m:oMathPara xmlns:m="http://schemas.openxmlformats.org/officeDocument/2006/math">
                    <m:oMathParaPr>
                      <m:jc m:val="centerGroup"/>
                    </m:oMathParaPr>
                    <m:oMath xmlns:m="http://schemas.openxmlformats.org/officeDocument/2006/math">
                      <m:f>
                        <m:fPr>
                          <m:ctrlPr>
                            <a:rPr lang="en-US" altLang="zh-CN" sz="1400" b="1" i="1" smtClean="0">
                              <a:latin typeface="Cambria Math" panose="02040503050406030204" pitchFamily="18" charset="0"/>
                              <a:ea typeface="黑体" panose="02010609060101010101" pitchFamily="49" charset="-122"/>
                              <a:cs typeface="Times New Roman" panose="02020603050405020304" pitchFamily="18" charset="0"/>
                            </a:rPr>
                          </m:ctrlPr>
                        </m:fPr>
                        <m:num>
                          <m:r>
                            <a:rPr lang="en-US" altLang="zh-CN" sz="1400" b="1" i="1" smtClean="0">
                              <a:latin typeface="Cambria Math"/>
                              <a:ea typeface="黑体" panose="02010609060101010101" pitchFamily="49" charset="-122"/>
                              <a:cs typeface="Times New Roman" panose="02020603050405020304" pitchFamily="18" charset="0"/>
                            </a:rPr>
                            <m:t>𝟏</m:t>
                          </m:r>
                        </m:num>
                        <m:den>
                          <m:r>
                            <a:rPr lang="en-US" altLang="zh-CN" sz="1400" b="1" i="1" smtClean="0">
                              <a:latin typeface="Cambria Math"/>
                              <a:ea typeface="黑体" panose="02010609060101010101" pitchFamily="49" charset="-122"/>
                              <a:cs typeface="Times New Roman" panose="02020603050405020304" pitchFamily="18" charset="0"/>
                            </a:rPr>
                            <m:t>𝑵</m:t>
                          </m:r>
                        </m:den>
                      </m:f>
                      <m:nary>
                        <m:naryPr>
                          <m:chr m:val="∑"/>
                          <m:ctrlPr>
                            <a:rPr lang="en-US" altLang="zh-CN" sz="1400" b="1" i="1" smtClean="0">
                              <a:latin typeface="Cambria Math" panose="02040503050406030204" pitchFamily="18" charset="0"/>
                              <a:ea typeface="黑体" panose="02010609060101010101" pitchFamily="49" charset="-122"/>
                              <a:cs typeface="Times New Roman" panose="02020603050405020304" pitchFamily="18" charset="0"/>
                            </a:rPr>
                          </m:ctrlPr>
                        </m:naryPr>
                        <m:sub>
                          <m:r>
                            <m:rPr>
                              <m:brk m:alnAt="23"/>
                            </m:rPr>
                            <a:rPr lang="en-US" altLang="zh-CN" sz="1400" b="1" i="1" smtClean="0">
                              <a:latin typeface="Cambria Math"/>
                              <a:ea typeface="黑体" panose="02010609060101010101" pitchFamily="49" charset="-122"/>
                              <a:cs typeface="Times New Roman" panose="02020603050405020304" pitchFamily="18" charset="0"/>
                            </a:rPr>
                            <m:t>𝒊</m:t>
                          </m:r>
                          <m:r>
                            <a:rPr lang="en-US" altLang="zh-CN" sz="1400" b="1" i="1" smtClean="0">
                              <a:latin typeface="Cambria Math"/>
                              <a:ea typeface="黑体" panose="02010609060101010101" pitchFamily="49" charset="-122"/>
                              <a:cs typeface="Times New Roman" panose="02020603050405020304" pitchFamily="18" charset="0"/>
                            </a:rPr>
                            <m:t>=</m:t>
                          </m:r>
                          <m:r>
                            <a:rPr lang="en-US" altLang="zh-CN" sz="1400" b="1" i="1" smtClean="0">
                              <a:latin typeface="Cambria Math"/>
                              <a:ea typeface="黑体" panose="02010609060101010101" pitchFamily="49" charset="-122"/>
                              <a:cs typeface="Times New Roman" panose="02020603050405020304" pitchFamily="18" charset="0"/>
                            </a:rPr>
                            <m:t>𝟏</m:t>
                          </m:r>
                        </m:sub>
                        <m:sup>
                          <m:r>
                            <a:rPr lang="en-US" altLang="zh-CN" sz="1400" b="1" i="1" smtClean="0">
                              <a:latin typeface="Cambria Math"/>
                              <a:ea typeface="黑体" panose="02010609060101010101" pitchFamily="49" charset="-122"/>
                              <a:cs typeface="Times New Roman" panose="02020603050405020304" pitchFamily="18" charset="0"/>
                            </a:rPr>
                            <m:t>𝑵</m:t>
                          </m:r>
                        </m:sup>
                        <m:e>
                          <m:r>
                            <a:rPr lang="en-US" altLang="zh-CN" sz="1400" b="1" i="1" smtClean="0">
                              <a:latin typeface="Cambria Math"/>
                              <a:ea typeface="黑体" panose="02010609060101010101" pitchFamily="49" charset="-122"/>
                              <a:cs typeface="Times New Roman" panose="02020603050405020304" pitchFamily="18" charset="0"/>
                            </a:rPr>
                            <m:t>𝑰</m:t>
                          </m:r>
                          <m:d>
                            <m:dPr>
                              <m:ctrlPr>
                                <a:rPr lang="en-US" altLang="zh-CN" sz="1400" b="1" i="1" smtClean="0">
                                  <a:latin typeface="Cambria Math" panose="02040503050406030204" pitchFamily="18" charset="0"/>
                                  <a:ea typeface="黑体" panose="02010609060101010101" pitchFamily="49" charset="-122"/>
                                  <a:cs typeface="Times New Roman" panose="02020603050405020304" pitchFamily="18" charset="0"/>
                                </a:rPr>
                              </m:ctrlPr>
                            </m:dPr>
                            <m:e>
                              <m:r>
                                <a:rPr lang="en-US" altLang="zh-CN" sz="1400" b="1" i="1" smtClean="0">
                                  <a:latin typeface="Cambria Math"/>
                                  <a:ea typeface="黑体" panose="02010609060101010101" pitchFamily="49" charset="-122"/>
                                  <a:cs typeface="Times New Roman" panose="02020603050405020304" pitchFamily="18" charset="0"/>
                                </a:rPr>
                                <m:t>𝑮</m:t>
                              </m:r>
                              <m:d>
                                <m:dPr>
                                  <m:ctrlPr>
                                    <a:rPr lang="en-US" altLang="zh-CN" sz="1400" b="1" i="1" smtClean="0">
                                      <a:latin typeface="Cambria Math" panose="02040503050406030204" pitchFamily="18" charset="0"/>
                                      <a:ea typeface="黑体" panose="02010609060101010101" pitchFamily="49" charset="-122"/>
                                      <a:cs typeface="Times New Roman" panose="02020603050405020304" pitchFamily="18" charset="0"/>
                                    </a:rPr>
                                  </m:ctrlPr>
                                </m:dPr>
                                <m:e>
                                  <m:sSub>
                                    <m:sSubPr>
                                      <m:ctrlPr>
                                        <a:rPr lang="en-US" altLang="zh-CN" sz="1400" b="1" i="1" smtClean="0">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1400" b="1" i="1" smtClean="0">
                                          <a:latin typeface="Cambria Math"/>
                                          <a:ea typeface="黑体" panose="02010609060101010101" pitchFamily="49" charset="-122"/>
                                          <a:cs typeface="Times New Roman" panose="02020603050405020304" pitchFamily="18" charset="0"/>
                                        </a:rPr>
                                        <m:t>𝒙</m:t>
                                      </m:r>
                                    </m:e>
                                    <m:sub>
                                      <m:r>
                                        <a:rPr lang="en-US" altLang="zh-CN" sz="1400" b="1" i="1" smtClean="0">
                                          <a:latin typeface="Cambria Math"/>
                                          <a:ea typeface="黑体" panose="02010609060101010101" pitchFamily="49" charset="-122"/>
                                          <a:cs typeface="Times New Roman" panose="02020603050405020304" pitchFamily="18" charset="0"/>
                                        </a:rPr>
                                        <m:t>𝒊</m:t>
                                      </m:r>
                                    </m:sub>
                                  </m:sSub>
                                </m:e>
                              </m:d>
                              <m:r>
                                <a:rPr lang="en-US" altLang="zh-CN" sz="1400" b="1" i="1" smtClean="0">
                                  <a:latin typeface="Cambria Math"/>
                                  <a:ea typeface="Cambria Math"/>
                                  <a:cs typeface="Times New Roman" panose="02020603050405020304" pitchFamily="18" charset="0"/>
                                </a:rPr>
                                <m:t>≠</m:t>
                              </m:r>
                              <m:sSub>
                                <m:sSubPr>
                                  <m:ctrlPr>
                                    <a:rPr lang="en-US" altLang="zh-CN" sz="1400" b="1" i="1" smtClean="0">
                                      <a:latin typeface="Cambria Math" panose="02040503050406030204" pitchFamily="18" charset="0"/>
                                      <a:ea typeface="Cambria Math"/>
                                      <a:cs typeface="Times New Roman" panose="02020603050405020304" pitchFamily="18" charset="0"/>
                                    </a:rPr>
                                  </m:ctrlPr>
                                </m:sSubPr>
                                <m:e>
                                  <m:r>
                                    <a:rPr lang="en-US" altLang="zh-CN" sz="1400" b="1" i="1" smtClean="0">
                                      <a:latin typeface="Cambria Math"/>
                                      <a:ea typeface="Cambria Math"/>
                                      <a:cs typeface="Times New Roman" panose="02020603050405020304" pitchFamily="18" charset="0"/>
                                    </a:rPr>
                                    <m:t>𝒚</m:t>
                                  </m:r>
                                </m:e>
                                <m:sub>
                                  <m:r>
                                    <a:rPr lang="en-US" altLang="zh-CN" sz="1400" b="1" i="1" smtClean="0">
                                      <a:latin typeface="Cambria Math"/>
                                      <a:ea typeface="Cambria Math"/>
                                      <a:cs typeface="Times New Roman" panose="02020603050405020304" pitchFamily="18" charset="0"/>
                                    </a:rPr>
                                    <m:t>𝒊</m:t>
                                  </m:r>
                                </m:sub>
                              </m:sSub>
                            </m:e>
                          </m:d>
                          <m:r>
                            <a:rPr lang="en-US" altLang="zh-CN" sz="1400" b="1" i="1" smtClean="0">
                              <a:latin typeface="Cambria Math"/>
                              <a:ea typeface="Cambria Math"/>
                              <a:cs typeface="Times New Roman" panose="02020603050405020304" pitchFamily="18" charset="0"/>
                            </a:rPr>
                            <m:t>≤</m:t>
                          </m:r>
                          <m:f>
                            <m:fPr>
                              <m:ctrlPr>
                                <a:rPr lang="en-US" altLang="zh-CN" sz="1400" b="1" i="1" smtClean="0">
                                  <a:latin typeface="Cambria Math" panose="02040503050406030204" pitchFamily="18" charset="0"/>
                                  <a:ea typeface="Cambria Math"/>
                                  <a:cs typeface="Times New Roman" panose="02020603050405020304" pitchFamily="18" charset="0"/>
                                </a:rPr>
                              </m:ctrlPr>
                            </m:fPr>
                            <m:num>
                              <m:r>
                                <a:rPr lang="en-US" altLang="zh-CN" sz="1400" b="1" i="1" smtClean="0">
                                  <a:latin typeface="Cambria Math"/>
                                  <a:ea typeface="Cambria Math"/>
                                  <a:cs typeface="Times New Roman" panose="02020603050405020304" pitchFamily="18" charset="0"/>
                                </a:rPr>
                                <m:t>𝟏</m:t>
                              </m:r>
                            </m:num>
                            <m:den>
                              <m:r>
                                <a:rPr lang="en-US" altLang="zh-CN" sz="1400" b="1" i="1" smtClean="0">
                                  <a:latin typeface="Cambria Math"/>
                                  <a:ea typeface="Cambria Math"/>
                                  <a:cs typeface="Times New Roman" panose="02020603050405020304" pitchFamily="18" charset="0"/>
                                </a:rPr>
                                <m:t>𝑵</m:t>
                              </m:r>
                            </m:den>
                          </m:f>
                          <m:nary>
                            <m:naryPr>
                              <m:chr m:val="∑"/>
                              <m:supHide m:val="on"/>
                              <m:ctrlPr>
                                <a:rPr lang="en-US" altLang="zh-CN" sz="1400" b="1" i="1" smtClean="0">
                                  <a:latin typeface="Cambria Math" panose="02040503050406030204" pitchFamily="18" charset="0"/>
                                  <a:ea typeface="Cambria Math"/>
                                  <a:cs typeface="Times New Roman" panose="02020603050405020304" pitchFamily="18" charset="0"/>
                                </a:rPr>
                              </m:ctrlPr>
                            </m:naryPr>
                            <m:sub>
                              <m:r>
                                <m:rPr>
                                  <m:brk m:alnAt="7"/>
                                </m:rPr>
                                <a:rPr lang="en-US" altLang="zh-CN" sz="1400" b="1" i="1" smtClean="0">
                                  <a:latin typeface="Cambria Math"/>
                                  <a:ea typeface="Cambria Math"/>
                                  <a:cs typeface="Times New Roman" panose="02020603050405020304" pitchFamily="18" charset="0"/>
                                </a:rPr>
                                <m:t>𝒊</m:t>
                              </m:r>
                            </m:sub>
                            <m:sup/>
                            <m:e>
                              <m:sSup>
                                <m:sSupPr>
                                  <m:ctrlPr>
                                    <a:rPr lang="en-US" altLang="zh-CN" sz="1400" b="1" i="1" smtClean="0">
                                      <a:latin typeface="Cambria Math" panose="02040503050406030204" pitchFamily="18" charset="0"/>
                                      <a:ea typeface="Cambria Math"/>
                                      <a:cs typeface="Times New Roman" panose="02020603050405020304" pitchFamily="18" charset="0"/>
                                    </a:rPr>
                                  </m:ctrlPr>
                                </m:sSupPr>
                                <m:e>
                                  <m:r>
                                    <a:rPr lang="en-US" altLang="zh-CN" sz="1400" b="1" i="1" smtClean="0">
                                      <a:latin typeface="Cambria Math"/>
                                      <a:ea typeface="Cambria Math"/>
                                      <a:cs typeface="Times New Roman" panose="02020603050405020304" pitchFamily="18" charset="0"/>
                                    </a:rPr>
                                    <m:t>𝒆</m:t>
                                  </m:r>
                                </m:e>
                                <m:sup>
                                  <m:r>
                                    <a:rPr lang="en-US" altLang="zh-CN" sz="1600" b="1" i="1" smtClean="0">
                                      <a:latin typeface="Cambria Math"/>
                                      <a:ea typeface="黑体" panose="02010609060101010101" pitchFamily="49" charset="-122"/>
                                      <a:cs typeface="Times New Roman" panose="02020603050405020304" pitchFamily="18" charset="0"/>
                                    </a:rPr>
                                    <m:t>−</m:t>
                                  </m:r>
                                  <m:sSub>
                                    <m:sSubPr>
                                      <m:ctrlPr>
                                        <a:rPr lang="en-US" altLang="zh-CN" sz="1600" b="1" i="1">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1600" b="1" i="1" smtClean="0">
                                          <a:latin typeface="Cambria Math"/>
                                          <a:ea typeface="黑体" panose="02010609060101010101" pitchFamily="49" charset="-122"/>
                                          <a:cs typeface="Times New Roman" panose="02020603050405020304" pitchFamily="18" charset="0"/>
                                        </a:rPr>
                                        <m:t>𝒚</m:t>
                                      </m:r>
                                    </m:e>
                                    <m:sub>
                                      <m:r>
                                        <a:rPr lang="en-US" altLang="zh-CN" sz="1600" b="1" i="1" smtClean="0">
                                          <a:latin typeface="Cambria Math"/>
                                          <a:ea typeface="黑体" panose="02010609060101010101" pitchFamily="49" charset="-122"/>
                                          <a:cs typeface="Times New Roman" panose="02020603050405020304" pitchFamily="18" charset="0"/>
                                        </a:rPr>
                                        <m:t>𝒊</m:t>
                                      </m:r>
                                    </m:sub>
                                  </m:sSub>
                                  <m:r>
                                    <a:rPr lang="en-US" altLang="zh-CN" sz="1600" b="1" i="1" smtClean="0">
                                      <a:latin typeface="Cambria Math"/>
                                      <a:ea typeface="黑体" panose="02010609060101010101" pitchFamily="49" charset="-122"/>
                                      <a:cs typeface="Times New Roman" panose="02020603050405020304" pitchFamily="18" charset="0"/>
                                    </a:rPr>
                                    <m:t>𝒇</m:t>
                                  </m:r>
                                  <m:d>
                                    <m:dPr>
                                      <m:ctrlPr>
                                        <a:rPr lang="en-US" altLang="zh-CN" sz="1600" b="1" i="1">
                                          <a:latin typeface="Cambria Math" panose="02040503050406030204" pitchFamily="18" charset="0"/>
                                          <a:ea typeface="黑体" panose="02010609060101010101" pitchFamily="49" charset="-122"/>
                                          <a:cs typeface="Times New Roman" panose="02020603050405020304" pitchFamily="18" charset="0"/>
                                        </a:rPr>
                                      </m:ctrlPr>
                                    </m:dPr>
                                    <m:e>
                                      <m:sSub>
                                        <m:sSubPr>
                                          <m:ctrlPr>
                                            <a:rPr lang="en-US" altLang="zh-CN" sz="1600" b="1" i="1">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1600" b="1" i="1" smtClean="0">
                                              <a:latin typeface="Cambria Math"/>
                                              <a:ea typeface="黑体" panose="02010609060101010101" pitchFamily="49" charset="-122"/>
                                              <a:cs typeface="Times New Roman" panose="02020603050405020304" pitchFamily="18" charset="0"/>
                                            </a:rPr>
                                            <m:t>𝒙</m:t>
                                          </m:r>
                                        </m:e>
                                        <m:sub>
                                          <m:r>
                                            <a:rPr lang="en-US" altLang="zh-CN" sz="1600" b="1" i="1" smtClean="0">
                                              <a:latin typeface="Cambria Math"/>
                                              <a:ea typeface="黑体" panose="02010609060101010101" pitchFamily="49" charset="-122"/>
                                              <a:cs typeface="Times New Roman" panose="02020603050405020304" pitchFamily="18" charset="0"/>
                                            </a:rPr>
                                            <m:t>𝒊</m:t>
                                          </m:r>
                                        </m:sub>
                                      </m:sSub>
                                    </m:e>
                                  </m:d>
                                </m:sup>
                              </m:sSup>
                            </m:e>
                          </m:nary>
                          <m:r>
                            <a:rPr lang="en-US" altLang="zh-CN" sz="1400" b="1" i="1" smtClean="0">
                              <a:latin typeface="Cambria Math"/>
                              <a:ea typeface="Cambria Math"/>
                              <a:cs typeface="Times New Roman" panose="02020603050405020304" pitchFamily="18" charset="0"/>
                            </a:rPr>
                            <m:t>=</m:t>
                          </m:r>
                          <m:nary>
                            <m:naryPr>
                              <m:chr m:val="∏"/>
                              <m:supHide m:val="on"/>
                              <m:ctrlPr>
                                <a:rPr lang="en-US" altLang="zh-CN" sz="1400" b="1" i="1" smtClean="0">
                                  <a:latin typeface="Cambria Math" panose="02040503050406030204" pitchFamily="18" charset="0"/>
                                  <a:ea typeface="Cambria Math"/>
                                  <a:cs typeface="Times New Roman" panose="02020603050405020304" pitchFamily="18" charset="0"/>
                                </a:rPr>
                              </m:ctrlPr>
                            </m:naryPr>
                            <m:sub>
                              <m:r>
                                <m:rPr>
                                  <m:brk m:alnAt="7"/>
                                </m:rPr>
                                <a:rPr lang="en-US" altLang="zh-CN" sz="1400" b="1" i="1" smtClean="0">
                                  <a:latin typeface="Cambria Math"/>
                                  <a:ea typeface="Cambria Math"/>
                                  <a:cs typeface="Times New Roman" panose="02020603050405020304" pitchFamily="18" charset="0"/>
                                </a:rPr>
                                <m:t>𝒎</m:t>
                              </m:r>
                            </m:sub>
                            <m:sup/>
                            <m:e>
                              <m:sSub>
                                <m:sSubPr>
                                  <m:ctrlPr>
                                    <a:rPr lang="en-US" altLang="zh-CN" sz="1400" b="1" i="1" smtClean="0">
                                      <a:latin typeface="Cambria Math" panose="02040503050406030204" pitchFamily="18" charset="0"/>
                                      <a:ea typeface="Cambria Math"/>
                                      <a:cs typeface="Times New Roman" panose="02020603050405020304" pitchFamily="18" charset="0"/>
                                    </a:rPr>
                                  </m:ctrlPr>
                                </m:sSubPr>
                                <m:e>
                                  <m:r>
                                    <a:rPr lang="en-US" altLang="zh-CN" sz="1400" b="1" i="1" smtClean="0">
                                      <a:latin typeface="Cambria Math"/>
                                      <a:ea typeface="Cambria Math"/>
                                      <a:cs typeface="Times New Roman" panose="02020603050405020304" pitchFamily="18" charset="0"/>
                                    </a:rPr>
                                    <m:t>𝒁</m:t>
                                  </m:r>
                                </m:e>
                                <m:sub>
                                  <m:r>
                                    <a:rPr lang="en-US" altLang="zh-CN" sz="1400" b="1" i="1" smtClean="0">
                                      <a:latin typeface="Cambria Math"/>
                                      <a:ea typeface="Cambria Math"/>
                                      <a:cs typeface="Times New Roman" panose="02020603050405020304" pitchFamily="18" charset="0"/>
                                    </a:rPr>
                                    <m:t>𝒎</m:t>
                                  </m:r>
                                </m:sub>
                              </m:sSub>
                            </m:e>
                          </m:nary>
                        </m:e>
                      </m:nary>
                    </m:oMath>
                  </m:oMathPara>
                </a14:m>
                <a:endParaRPr lang="en-US" altLang="zh-CN" sz="1600" b="1" dirty="0">
                  <a:latin typeface="Times New Roman" panose="02020603050405020304" pitchFamily="18" charset="0"/>
                  <a:ea typeface="楷体" panose="02010609060101010101" pitchFamily="49" charset="-122"/>
                  <a:cs typeface="Times New Roman" panose="02020603050405020304" pitchFamily="18" charset="0"/>
                </a:endParaRPr>
              </a:p>
              <a:p>
                <a:pPr marL="1200150" lvl="2" indent="-285750">
                  <a:lnSpc>
                    <a:spcPct val="150000"/>
                  </a:lnSpc>
                  <a:buFont typeface="Wingdings" panose="05000000000000000000" pitchFamily="2" charset="2"/>
                  <a:buChar char="l"/>
                </a:pPr>
                <a:endParaRPr lang="en-US" altLang="zh-CN" sz="1600" b="1" dirty="0">
                  <a:latin typeface="Times New Roman" panose="02020603050405020304" pitchFamily="18" charset="0"/>
                  <a:ea typeface="楷体" panose="02010609060101010101" pitchFamily="49" charset="-122"/>
                  <a:cs typeface="Times New Roman" panose="02020603050405020304" pitchFamily="18" charset="0"/>
                </a:endParaRPr>
              </a:p>
              <a:p>
                <a:pPr marL="1200150" lvl="2" indent="-285750">
                  <a:lnSpc>
                    <a:spcPct val="150000"/>
                  </a:lnSpc>
                  <a:buFont typeface="Wingdings" panose="05000000000000000000" pitchFamily="2" charset="2"/>
                  <a:buChar char="l"/>
                </a:pP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在第</a:t>
                </a:r>
                <a14:m>
                  <m:oMath xmlns:m="http://schemas.openxmlformats.org/officeDocument/2006/math">
                    <m:r>
                      <a:rPr lang="en-US" altLang="zh-CN" sz="1600" b="1" i="1" smtClean="0">
                        <a:latin typeface="Cambria Math"/>
                        <a:ea typeface="黑体" panose="02010609060101010101" pitchFamily="49" charset="-122"/>
                        <a:cs typeface="Times New Roman" panose="02020603050405020304" pitchFamily="18" charset="0"/>
                      </a:rPr>
                      <m:t>𝒎</m:t>
                    </m:r>
                  </m:oMath>
                </a14:m>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次迭代中，</a:t>
                </a:r>
                <a:r>
                  <a:rPr lang="en-US" altLang="zh-CN" sz="1600" b="1" dirty="0">
                    <a:latin typeface="Times New Roman" panose="02020603050405020304" pitchFamily="18" charset="0"/>
                    <a:ea typeface="楷体" panose="02010609060101010101" pitchFamily="49" charset="-122"/>
                    <a:cs typeface="Times New Roman" panose="02020603050405020304" pitchFamily="18" charset="0"/>
                  </a:rPr>
                  <a:t>Ada Boosting</a:t>
                </a: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总是趋向于将具有最小误差的学习模型选做本轮生成的 弱分类器</a:t>
                </a:r>
                <a:r>
                  <a:rPr lang="en-US" altLang="zh-CN" sz="1600" b="1" dirty="0">
                    <a:latin typeface="Times New Roman" panose="02020603050405020304" pitchFamily="18" charset="0"/>
                    <a:ea typeface="楷体" panose="02010609060101010101" pitchFamily="49" charset="-122"/>
                    <a:cs typeface="Times New Roman" panose="02020603050405020304" pitchFamily="18" charset="0"/>
                  </a:rPr>
                  <a:t> </a:t>
                </a:r>
                <a14:m>
                  <m:oMath xmlns:m="http://schemas.openxmlformats.org/officeDocument/2006/math">
                    <m:sSub>
                      <m:sSubPr>
                        <m:ctrlPr>
                          <a:rPr lang="en-US" altLang="zh-CN" sz="1600" b="1" i="1" smtClean="0">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1600" b="1" i="1" smtClean="0">
                            <a:latin typeface="Cambria Math"/>
                            <a:ea typeface="黑体" panose="02010609060101010101" pitchFamily="49" charset="-122"/>
                            <a:cs typeface="Times New Roman" panose="02020603050405020304" pitchFamily="18" charset="0"/>
                          </a:rPr>
                          <m:t>𝑮</m:t>
                        </m:r>
                      </m:e>
                      <m:sub>
                        <m:r>
                          <a:rPr lang="en-US" altLang="zh-CN" sz="1600" b="1" i="1" smtClean="0">
                            <a:latin typeface="Cambria Math"/>
                            <a:ea typeface="黑体" panose="02010609060101010101" pitchFamily="49" charset="-122"/>
                            <a:cs typeface="Times New Roman" panose="02020603050405020304" pitchFamily="18" charset="0"/>
                          </a:rPr>
                          <m:t>𝒎</m:t>
                        </m:r>
                      </m:sub>
                    </m:sSub>
                  </m:oMath>
                </a14:m>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，使得累积误差快速下降。</a:t>
                </a:r>
                <a:endParaRPr lang="en-US" altLang="zh-CN" sz="1600" b="1" dirty="0">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4" name="矩形 3"/>
              <p:cNvSpPr>
                <a:spLocks noRot="1" noChangeAspect="1" noMove="1" noResize="1" noEditPoints="1" noAdjustHandles="1" noChangeArrowheads="1" noChangeShapeType="1" noTextEdit="1"/>
              </p:cNvSpPr>
              <p:nvPr/>
            </p:nvSpPr>
            <p:spPr>
              <a:xfrm>
                <a:off x="-185320" y="1263952"/>
                <a:ext cx="8823366" cy="4330096"/>
              </a:xfrm>
              <a:prstGeom prst="rect">
                <a:avLst/>
              </a:prstGeom>
              <a:blipFill>
                <a:blip r:embed="rId3"/>
                <a:stretch>
                  <a:fillRect r="-2695" b="-703"/>
                </a:stretch>
              </a:blipFill>
              <a:ln>
                <a:noFill/>
              </a:ln>
            </p:spPr>
            <p:txBody>
              <a:bodyPr/>
              <a:lstStyle/>
              <a:p>
                <a:r>
                  <a:rPr lang="zh-CN" altLang="en-US">
                    <a:noFill/>
                  </a:rPr>
                  <a:t> </a:t>
                </a:r>
              </a:p>
            </p:txBody>
          </p:sp>
        </mc:Fallback>
      </mc:AlternateContent>
    </p:spTree>
    <p:extLst>
      <p:ext uri="{BB962C8B-B14F-4D97-AF65-F5344CB8AC3E}">
        <p14:creationId xmlns:p14="http://schemas.microsoft.com/office/powerpoint/2010/main" val="987339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3"/>
          <p:cNvSpPr>
            <a:spLocks noGrp="1"/>
          </p:cNvSpPr>
          <p:nvPr>
            <p:ph type="title"/>
          </p:nvPr>
        </p:nvSpPr>
        <p:spPr>
          <a:xfrm>
            <a:off x="675402" y="106102"/>
            <a:ext cx="7507706" cy="657727"/>
          </a:xfrm>
        </p:spPr>
        <p:txBody>
          <a:bodyPr/>
          <a:lstStyle/>
          <a:p>
            <a:pPr marL="0" defTabSz="914400" fontAlgn="base">
              <a:spcAft>
                <a:spcPct val="0"/>
              </a:spcAft>
              <a:defRPr/>
            </a:pPr>
            <a:r>
              <a:rPr lang="en-US" altLang="zh-CN" sz="2400" dirty="0">
                <a:latin typeface="Times New Roman" panose="02020603050405020304" pitchFamily="18" charset="0"/>
                <a:cs typeface="Times New Roman" panose="02020603050405020304" pitchFamily="18" charset="0"/>
              </a:rPr>
              <a:t>Ada Boosting</a:t>
            </a:r>
            <a:r>
              <a:rPr lang="zh-CN" altLang="en-US" sz="2400" dirty="0">
                <a:latin typeface="Times New Roman" panose="02020603050405020304" pitchFamily="18" charset="0"/>
                <a:cs typeface="Times New Roman" panose="02020603050405020304" pitchFamily="18" charset="0"/>
              </a:rPr>
              <a:t>：</a:t>
            </a:r>
            <a:r>
              <a:rPr lang="zh-CN" altLang="en-US" sz="2000" kern="0" dirty="0">
                <a:solidFill>
                  <a:srgbClr val="0070C0"/>
                </a:solidFill>
                <a:latin typeface="Times New Roman" pitchFamily="18" charset="0"/>
                <a:cs typeface="Times New Roman" pitchFamily="18" charset="0"/>
              </a:rPr>
              <a:t>例子</a:t>
            </a:r>
            <a:endParaRPr lang="en-US" altLang="zh-CN" sz="2000" kern="0" dirty="0">
              <a:solidFill>
                <a:srgbClr val="0070C0"/>
              </a:solidFill>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89FD3BD3-64F9-4ADE-92E6-9472122AFE45}"/>
                  </a:ext>
                </a:extLst>
              </p:cNvPr>
              <p:cNvSpPr/>
              <p:nvPr/>
            </p:nvSpPr>
            <p:spPr>
              <a:xfrm>
                <a:off x="804378" y="1259197"/>
                <a:ext cx="7378730" cy="923330"/>
              </a:xfrm>
              <a:prstGeom prst="rect">
                <a:avLst/>
              </a:prstGeom>
            </p:spPr>
            <p:txBody>
              <a:bodyPr wrap="square">
                <a:spAutoFit/>
              </a:bodyPr>
              <a:lstStyle/>
              <a:p>
                <a:pPr indent="304800" algn="just">
                  <a:spcBef>
                    <a:spcPts val="1000"/>
                  </a:spcBef>
                  <a:spcAft>
                    <a:spcPts val="300"/>
                  </a:spcAft>
                </a:pPr>
                <a:r>
                  <a:rPr lang="zh-CN" altLang="zh-CN"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通过一个简单两类分类例子来介绍</a:t>
                </a:r>
                <a:r>
                  <a:rPr lang="en-US" altLang="zh-CN"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Ada Boosting</a:t>
                </a:r>
                <a:r>
                  <a:rPr lang="zh-CN" altLang="zh-CN"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算法过程。表</a:t>
                </a:r>
                <a:r>
                  <a:rPr lang="en-US" altLang="zh-CN"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4.5.1</a:t>
                </a:r>
                <a:r>
                  <a:rPr lang="zh-CN" altLang="zh-CN"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给出了</a:t>
                </a:r>
                <a:r>
                  <a:rPr lang="en-US" altLang="zh-CN"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10</a:t>
                </a:r>
                <a:r>
                  <a:rPr lang="zh-CN" altLang="zh-CN"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个数据点</a:t>
                </a:r>
                <a14:m>
                  <m:oMath xmlns:m="http://schemas.openxmlformats.org/officeDocument/2006/math">
                    <m:sSub>
                      <m:sSub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𝑖</m:t>
                        </m:r>
                      </m:sub>
                    </m:sSub>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 </m:t>
                    </m:r>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𝑖</m:t>
                    </m:r>
                    <m:r>
                      <a:rPr lang="en-US" altLang="zh-CN">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d>
                      <m:dPr>
                        <m:begChr m:val="{"/>
                        <m:endChr m:val="}"/>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1,2,…,10</m:t>
                        </m:r>
                      </m:e>
                    </m:d>
                    <m:r>
                      <a:rPr lang="en-US" altLang="zh-CN">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oMath>
                </a14:m>
                <a:r>
                  <a:rPr lang="zh-CN" altLang="zh-CN"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取值及其所对应的类别标签</a:t>
                </a:r>
                <a14:m>
                  <m:oMath xmlns:m="http://schemas.openxmlformats.org/officeDocument/2006/math">
                    <m:sSub>
                      <m:sSub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ltLang="zh-CN">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y</m:t>
                        </m:r>
                      </m:e>
                      <m:sub>
                        <m:r>
                          <m:rPr>
                            <m:sty m:val="p"/>
                          </m:rPr>
                          <a:rPr lang="en-US" altLang="zh-CN">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i</m:t>
                        </m:r>
                      </m:sub>
                    </m:sSub>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∈{1,−1}(</m:t>
                    </m:r>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𝑖</m:t>
                    </m:r>
                    <m:r>
                      <a:rPr lang="en-US" altLang="zh-CN">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d>
                      <m:dPr>
                        <m:begChr m:val="{"/>
                        <m:endChr m:val="}"/>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1,2,…,10</m:t>
                        </m:r>
                      </m:e>
                    </m:d>
                    <m:r>
                      <a:rPr lang="en-US" altLang="zh-CN">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oMath>
                </a14:m>
                <a:r>
                  <a:rPr lang="zh-CN" altLang="zh-CN"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dirty="0">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xmlns="">
          <p:sp>
            <p:nvSpPr>
              <p:cNvPr id="5" name="矩形 4">
                <a:extLst>
                  <a:ext uri="{FF2B5EF4-FFF2-40B4-BE49-F238E27FC236}">
                    <a16:creationId xmlns:a16="http://schemas.microsoft.com/office/drawing/2014/main" id="{89FD3BD3-64F9-4ADE-92E6-9472122AFE45}"/>
                  </a:ext>
                </a:extLst>
              </p:cNvPr>
              <p:cNvSpPr>
                <a:spLocks noRot="1" noChangeAspect="1" noMove="1" noResize="1" noEditPoints="1" noAdjustHandles="1" noChangeArrowheads="1" noChangeShapeType="1" noTextEdit="1"/>
              </p:cNvSpPr>
              <p:nvPr/>
            </p:nvSpPr>
            <p:spPr>
              <a:xfrm>
                <a:off x="804378" y="1259197"/>
                <a:ext cx="7378730" cy="923330"/>
              </a:xfrm>
              <a:prstGeom prst="rect">
                <a:avLst/>
              </a:prstGeom>
              <a:blipFill>
                <a:blip r:embed="rId3"/>
                <a:stretch>
                  <a:fillRect l="-744" t="-4636" r="-661" b="-1059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graphicFrame>
            <p:nvGraphicFramePr>
              <p:cNvPr id="6" name="表格 5">
                <a:extLst>
                  <a:ext uri="{FF2B5EF4-FFF2-40B4-BE49-F238E27FC236}">
                    <a16:creationId xmlns:a16="http://schemas.microsoft.com/office/drawing/2014/main" id="{93CF11EC-49E6-45CC-9293-E4C3517DA1A8}"/>
                  </a:ext>
                </a:extLst>
              </p:cNvPr>
              <p:cNvGraphicFramePr>
                <a:graphicFrameLocks noGrp="1"/>
              </p:cNvGraphicFramePr>
              <p:nvPr>
                <p:extLst>
                  <p:ext uri="{D42A27DB-BD31-4B8C-83A1-F6EECF244321}">
                    <p14:modId xmlns:p14="http://schemas.microsoft.com/office/powerpoint/2010/main" val="1874690149"/>
                  </p:ext>
                </p:extLst>
              </p:nvPr>
            </p:nvGraphicFramePr>
            <p:xfrm>
              <a:off x="1225568" y="2448332"/>
              <a:ext cx="5889151" cy="1512438"/>
            </p:xfrm>
            <a:graphic>
              <a:graphicData uri="http://schemas.openxmlformats.org/drawingml/2006/table">
                <a:tbl>
                  <a:tblPr firstRow="1" firstCol="1" bandRow="1">
                    <a:tableStyleId>{5C22544A-7EE6-4342-B048-85BDC9FD1C3A}</a:tableStyleId>
                  </a:tblPr>
                  <a:tblGrid>
                    <a:gridCol w="527273">
                      <a:extLst>
                        <a:ext uri="{9D8B030D-6E8A-4147-A177-3AD203B41FA5}">
                          <a16:colId xmlns:a16="http://schemas.microsoft.com/office/drawing/2014/main" val="2753015376"/>
                        </a:ext>
                      </a:extLst>
                    </a:gridCol>
                    <a:gridCol w="538330">
                      <a:extLst>
                        <a:ext uri="{9D8B030D-6E8A-4147-A177-3AD203B41FA5}">
                          <a16:colId xmlns:a16="http://schemas.microsoft.com/office/drawing/2014/main" val="1348021212"/>
                        </a:ext>
                      </a:extLst>
                    </a:gridCol>
                    <a:gridCol w="538330">
                      <a:extLst>
                        <a:ext uri="{9D8B030D-6E8A-4147-A177-3AD203B41FA5}">
                          <a16:colId xmlns:a16="http://schemas.microsoft.com/office/drawing/2014/main" val="1911372730"/>
                        </a:ext>
                      </a:extLst>
                    </a:gridCol>
                    <a:gridCol w="536948">
                      <a:extLst>
                        <a:ext uri="{9D8B030D-6E8A-4147-A177-3AD203B41FA5}">
                          <a16:colId xmlns:a16="http://schemas.microsoft.com/office/drawing/2014/main" val="4133091709"/>
                        </a:ext>
                      </a:extLst>
                    </a:gridCol>
                    <a:gridCol w="536948">
                      <a:extLst>
                        <a:ext uri="{9D8B030D-6E8A-4147-A177-3AD203B41FA5}">
                          <a16:colId xmlns:a16="http://schemas.microsoft.com/office/drawing/2014/main" val="263884365"/>
                        </a:ext>
                      </a:extLst>
                    </a:gridCol>
                    <a:gridCol w="536948">
                      <a:extLst>
                        <a:ext uri="{9D8B030D-6E8A-4147-A177-3AD203B41FA5}">
                          <a16:colId xmlns:a16="http://schemas.microsoft.com/office/drawing/2014/main" val="1301872365"/>
                        </a:ext>
                      </a:extLst>
                    </a:gridCol>
                    <a:gridCol w="536948">
                      <a:extLst>
                        <a:ext uri="{9D8B030D-6E8A-4147-A177-3AD203B41FA5}">
                          <a16:colId xmlns:a16="http://schemas.microsoft.com/office/drawing/2014/main" val="1419208606"/>
                        </a:ext>
                      </a:extLst>
                    </a:gridCol>
                    <a:gridCol w="536948">
                      <a:extLst>
                        <a:ext uri="{9D8B030D-6E8A-4147-A177-3AD203B41FA5}">
                          <a16:colId xmlns:a16="http://schemas.microsoft.com/office/drawing/2014/main" val="2111528091"/>
                        </a:ext>
                      </a:extLst>
                    </a:gridCol>
                    <a:gridCol w="536948">
                      <a:extLst>
                        <a:ext uri="{9D8B030D-6E8A-4147-A177-3AD203B41FA5}">
                          <a16:colId xmlns:a16="http://schemas.microsoft.com/office/drawing/2014/main" val="3745023960"/>
                        </a:ext>
                      </a:extLst>
                    </a:gridCol>
                    <a:gridCol w="536948">
                      <a:extLst>
                        <a:ext uri="{9D8B030D-6E8A-4147-A177-3AD203B41FA5}">
                          <a16:colId xmlns:a16="http://schemas.microsoft.com/office/drawing/2014/main" val="3315238061"/>
                        </a:ext>
                      </a:extLst>
                    </a:gridCol>
                    <a:gridCol w="526582">
                      <a:extLst>
                        <a:ext uri="{9D8B030D-6E8A-4147-A177-3AD203B41FA5}">
                          <a16:colId xmlns:a16="http://schemas.microsoft.com/office/drawing/2014/main" val="2169044114"/>
                        </a:ext>
                      </a:extLst>
                    </a:gridCol>
                  </a:tblGrid>
                  <a:tr h="504146">
                    <a:tc>
                      <a:txBody>
                        <a:bodyPr/>
                        <a:lstStyle/>
                        <a:p>
                          <a:pPr algn="just">
                            <a:spcBef>
                              <a:spcPts val="1000"/>
                            </a:spcBef>
                            <a:spcAft>
                              <a:spcPts val="0"/>
                            </a:spcAft>
                          </a:pPr>
                          <a:r>
                            <a:rPr lang="en-US" sz="1200">
                              <a:effectLst/>
                            </a:rPr>
                            <a:t> </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tc>
                    <a:tc>
                      <a:txBody>
                        <a:bodyPr/>
                        <a:lstStyle/>
                        <a:p>
                          <a:pPr algn="just">
                            <a:spcBef>
                              <a:spcPts val="1000"/>
                            </a:spcBef>
                            <a:spcAft>
                              <a:spcPts val="0"/>
                            </a:spcAft>
                          </a:pPr>
                          <a:r>
                            <a:rPr lang="en-US" sz="1200">
                              <a:effectLst/>
                            </a:rPr>
                            <a:t>1</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tc>
                    <a:tc>
                      <a:txBody>
                        <a:bodyPr/>
                        <a:lstStyle/>
                        <a:p>
                          <a:pPr algn="just">
                            <a:spcBef>
                              <a:spcPts val="1000"/>
                            </a:spcBef>
                            <a:spcAft>
                              <a:spcPts val="0"/>
                            </a:spcAft>
                          </a:pPr>
                          <a:r>
                            <a:rPr lang="en-US" sz="1200">
                              <a:effectLst/>
                            </a:rPr>
                            <a:t>2</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tc>
                    <a:tc>
                      <a:txBody>
                        <a:bodyPr/>
                        <a:lstStyle/>
                        <a:p>
                          <a:pPr algn="just">
                            <a:spcBef>
                              <a:spcPts val="1000"/>
                            </a:spcBef>
                            <a:spcAft>
                              <a:spcPts val="0"/>
                            </a:spcAft>
                          </a:pPr>
                          <a:r>
                            <a:rPr lang="en-US" sz="1200">
                              <a:effectLst/>
                            </a:rPr>
                            <a:t>3</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tc>
                    <a:tc>
                      <a:txBody>
                        <a:bodyPr/>
                        <a:lstStyle/>
                        <a:p>
                          <a:pPr algn="just">
                            <a:spcBef>
                              <a:spcPts val="1000"/>
                            </a:spcBef>
                            <a:spcAft>
                              <a:spcPts val="0"/>
                            </a:spcAft>
                          </a:pPr>
                          <a:r>
                            <a:rPr lang="en-US" sz="1200">
                              <a:effectLst/>
                            </a:rPr>
                            <a:t>4</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tc>
                    <a:tc>
                      <a:txBody>
                        <a:bodyPr/>
                        <a:lstStyle/>
                        <a:p>
                          <a:pPr algn="just">
                            <a:spcBef>
                              <a:spcPts val="1000"/>
                            </a:spcBef>
                            <a:spcAft>
                              <a:spcPts val="0"/>
                            </a:spcAft>
                          </a:pPr>
                          <a:r>
                            <a:rPr lang="en-US" sz="1200">
                              <a:effectLst/>
                            </a:rPr>
                            <a:t>5</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tc>
                    <a:tc>
                      <a:txBody>
                        <a:bodyPr/>
                        <a:lstStyle/>
                        <a:p>
                          <a:pPr algn="just">
                            <a:spcBef>
                              <a:spcPts val="1000"/>
                            </a:spcBef>
                            <a:spcAft>
                              <a:spcPts val="0"/>
                            </a:spcAft>
                          </a:pPr>
                          <a:r>
                            <a:rPr lang="en-US" sz="1200">
                              <a:effectLst/>
                            </a:rPr>
                            <a:t>6</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tc>
                    <a:tc>
                      <a:txBody>
                        <a:bodyPr/>
                        <a:lstStyle/>
                        <a:p>
                          <a:pPr algn="just">
                            <a:spcBef>
                              <a:spcPts val="1000"/>
                            </a:spcBef>
                            <a:spcAft>
                              <a:spcPts val="0"/>
                            </a:spcAft>
                          </a:pPr>
                          <a:r>
                            <a:rPr lang="en-US" sz="1200">
                              <a:effectLst/>
                            </a:rPr>
                            <a:t>7</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tc>
                    <a:tc>
                      <a:txBody>
                        <a:bodyPr/>
                        <a:lstStyle/>
                        <a:p>
                          <a:pPr algn="just">
                            <a:spcBef>
                              <a:spcPts val="1000"/>
                            </a:spcBef>
                            <a:spcAft>
                              <a:spcPts val="0"/>
                            </a:spcAft>
                          </a:pPr>
                          <a:r>
                            <a:rPr lang="en-US" sz="1200">
                              <a:effectLst/>
                            </a:rPr>
                            <a:t>8</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tc>
                    <a:tc>
                      <a:txBody>
                        <a:bodyPr/>
                        <a:lstStyle/>
                        <a:p>
                          <a:pPr algn="just">
                            <a:spcBef>
                              <a:spcPts val="1000"/>
                            </a:spcBef>
                            <a:spcAft>
                              <a:spcPts val="0"/>
                            </a:spcAft>
                          </a:pPr>
                          <a:r>
                            <a:rPr lang="en-US" sz="1200">
                              <a:effectLst/>
                            </a:rPr>
                            <a:t>9</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tc>
                    <a:tc>
                      <a:txBody>
                        <a:bodyPr/>
                        <a:lstStyle/>
                        <a:p>
                          <a:pPr algn="just">
                            <a:spcBef>
                              <a:spcPts val="1000"/>
                            </a:spcBef>
                            <a:spcAft>
                              <a:spcPts val="0"/>
                            </a:spcAft>
                          </a:pPr>
                          <a:r>
                            <a:rPr lang="en-US" sz="1200">
                              <a:effectLst/>
                            </a:rPr>
                            <a:t>10</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635423452"/>
                      </a:ext>
                    </a:extLst>
                  </a:tr>
                  <a:tr h="504146">
                    <a:tc>
                      <a:txBody>
                        <a:bodyPr/>
                        <a:lstStyle/>
                        <a:p>
                          <a:pPr algn="just">
                            <a:spcBef>
                              <a:spcPts val="1000"/>
                            </a:spcBef>
                            <a:spcAft>
                              <a:spcPts val="0"/>
                            </a:spcAft>
                          </a:pPr>
                          <a14:m>
                            <m:oMathPara xmlns:m="http://schemas.openxmlformats.org/officeDocument/2006/math">
                              <m:oMathParaPr>
                                <m:jc m:val="centerGroup"/>
                              </m:oMathParaPr>
                              <m:oMath xmlns:m="http://schemas.openxmlformats.org/officeDocument/2006/math">
                                <m:r>
                                  <a:rPr lang="en-US" sz="1200">
                                    <a:effectLst/>
                                    <a:latin typeface="Cambria Math" panose="02040503050406030204" pitchFamily="18" charset="0"/>
                                  </a:rPr>
                                  <m:t>𝑥</m:t>
                                </m:r>
                              </m:oMath>
                            </m:oMathPara>
                          </a14:m>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tc>
                    <a:tc>
                      <a:txBody>
                        <a:bodyPr/>
                        <a:lstStyle/>
                        <a:p>
                          <a:pPr algn="just">
                            <a:spcBef>
                              <a:spcPts val="1000"/>
                            </a:spcBef>
                            <a:spcAft>
                              <a:spcPts val="0"/>
                            </a:spcAft>
                          </a:pPr>
                          <a:r>
                            <a:rPr lang="en-US" sz="1200">
                              <a:effectLst/>
                            </a:rPr>
                            <a:t>-9</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tc>
                    <a:tc>
                      <a:txBody>
                        <a:bodyPr/>
                        <a:lstStyle/>
                        <a:p>
                          <a:pPr algn="just">
                            <a:spcBef>
                              <a:spcPts val="1000"/>
                            </a:spcBef>
                            <a:spcAft>
                              <a:spcPts val="0"/>
                            </a:spcAft>
                          </a:pPr>
                          <a:r>
                            <a:rPr lang="en-US" sz="1200">
                              <a:effectLst/>
                            </a:rPr>
                            <a:t>-7</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tc>
                    <a:tc>
                      <a:txBody>
                        <a:bodyPr/>
                        <a:lstStyle/>
                        <a:p>
                          <a:pPr algn="just">
                            <a:spcBef>
                              <a:spcPts val="1000"/>
                            </a:spcBef>
                            <a:spcAft>
                              <a:spcPts val="0"/>
                            </a:spcAft>
                          </a:pPr>
                          <a:r>
                            <a:rPr lang="en-US" sz="1200">
                              <a:effectLst/>
                            </a:rPr>
                            <a:t>-5</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tc>
                    <a:tc>
                      <a:txBody>
                        <a:bodyPr/>
                        <a:lstStyle/>
                        <a:p>
                          <a:pPr algn="just">
                            <a:spcBef>
                              <a:spcPts val="1000"/>
                            </a:spcBef>
                            <a:spcAft>
                              <a:spcPts val="0"/>
                            </a:spcAft>
                          </a:pPr>
                          <a:r>
                            <a:rPr lang="en-US" sz="1200">
                              <a:effectLst/>
                            </a:rPr>
                            <a:t>-3</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tc>
                    <a:tc>
                      <a:txBody>
                        <a:bodyPr/>
                        <a:lstStyle/>
                        <a:p>
                          <a:pPr algn="just">
                            <a:spcBef>
                              <a:spcPts val="1000"/>
                            </a:spcBef>
                            <a:spcAft>
                              <a:spcPts val="0"/>
                            </a:spcAft>
                          </a:pPr>
                          <a:r>
                            <a:rPr lang="en-US" sz="1200">
                              <a:effectLst/>
                            </a:rPr>
                            <a:t>-1</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tc>
                    <a:tc>
                      <a:txBody>
                        <a:bodyPr/>
                        <a:lstStyle/>
                        <a:p>
                          <a:pPr algn="just">
                            <a:spcBef>
                              <a:spcPts val="1000"/>
                            </a:spcBef>
                            <a:spcAft>
                              <a:spcPts val="0"/>
                            </a:spcAft>
                          </a:pPr>
                          <a:r>
                            <a:rPr lang="en-US" sz="1200">
                              <a:effectLst/>
                            </a:rPr>
                            <a:t>1</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tc>
                    <a:tc>
                      <a:txBody>
                        <a:bodyPr/>
                        <a:lstStyle/>
                        <a:p>
                          <a:pPr algn="just">
                            <a:spcBef>
                              <a:spcPts val="1000"/>
                            </a:spcBef>
                            <a:spcAft>
                              <a:spcPts val="0"/>
                            </a:spcAft>
                          </a:pPr>
                          <a:r>
                            <a:rPr lang="en-US" sz="1200">
                              <a:effectLst/>
                            </a:rPr>
                            <a:t>3</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tc>
                    <a:tc>
                      <a:txBody>
                        <a:bodyPr/>
                        <a:lstStyle/>
                        <a:p>
                          <a:pPr algn="just">
                            <a:spcBef>
                              <a:spcPts val="1000"/>
                            </a:spcBef>
                            <a:spcAft>
                              <a:spcPts val="0"/>
                            </a:spcAft>
                          </a:pPr>
                          <a:r>
                            <a:rPr lang="en-US" sz="1200">
                              <a:effectLst/>
                            </a:rPr>
                            <a:t>5</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tc>
                    <a:tc>
                      <a:txBody>
                        <a:bodyPr/>
                        <a:lstStyle/>
                        <a:p>
                          <a:pPr algn="just">
                            <a:spcBef>
                              <a:spcPts val="1000"/>
                            </a:spcBef>
                            <a:spcAft>
                              <a:spcPts val="0"/>
                            </a:spcAft>
                          </a:pPr>
                          <a:r>
                            <a:rPr lang="en-US" sz="1200">
                              <a:effectLst/>
                            </a:rPr>
                            <a:t>7</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tc>
                    <a:tc>
                      <a:txBody>
                        <a:bodyPr/>
                        <a:lstStyle/>
                        <a:p>
                          <a:pPr algn="just">
                            <a:spcBef>
                              <a:spcPts val="1000"/>
                            </a:spcBef>
                            <a:spcAft>
                              <a:spcPts val="0"/>
                            </a:spcAft>
                          </a:pPr>
                          <a:r>
                            <a:rPr lang="en-US" sz="1200">
                              <a:effectLst/>
                            </a:rPr>
                            <a:t>9</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961815151"/>
                      </a:ext>
                    </a:extLst>
                  </a:tr>
                  <a:tr h="504146">
                    <a:tc>
                      <a:txBody>
                        <a:bodyPr/>
                        <a:lstStyle/>
                        <a:p>
                          <a:pPr algn="just">
                            <a:spcBef>
                              <a:spcPts val="1000"/>
                            </a:spcBef>
                            <a:spcAft>
                              <a:spcPts val="0"/>
                            </a:spcAft>
                          </a:pPr>
                          <a14:m>
                            <m:oMathPara xmlns:m="http://schemas.openxmlformats.org/officeDocument/2006/math">
                              <m:oMathParaPr>
                                <m:jc m:val="centerGroup"/>
                              </m:oMathParaPr>
                              <m:oMath xmlns:m="http://schemas.openxmlformats.org/officeDocument/2006/math">
                                <m:r>
                                  <a:rPr lang="en-US" sz="1200">
                                    <a:effectLst/>
                                    <a:latin typeface="Cambria Math" panose="02040503050406030204" pitchFamily="18" charset="0"/>
                                  </a:rPr>
                                  <m:t>𝑦</m:t>
                                </m:r>
                              </m:oMath>
                            </m:oMathPara>
                          </a14:m>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tc>
                    <a:tc>
                      <a:txBody>
                        <a:bodyPr/>
                        <a:lstStyle/>
                        <a:p>
                          <a:pPr algn="just">
                            <a:spcBef>
                              <a:spcPts val="1000"/>
                            </a:spcBef>
                            <a:spcAft>
                              <a:spcPts val="0"/>
                            </a:spcAft>
                          </a:pPr>
                          <a:r>
                            <a:rPr lang="en-US" sz="1200">
                              <a:effectLst/>
                            </a:rPr>
                            <a:t>-1</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tc>
                    <a:tc>
                      <a:txBody>
                        <a:bodyPr/>
                        <a:lstStyle/>
                        <a:p>
                          <a:pPr algn="just">
                            <a:spcBef>
                              <a:spcPts val="1000"/>
                            </a:spcBef>
                            <a:spcAft>
                              <a:spcPts val="0"/>
                            </a:spcAft>
                          </a:pPr>
                          <a:r>
                            <a:rPr lang="en-US" sz="1200">
                              <a:effectLst/>
                            </a:rPr>
                            <a:t>-1</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tc>
                    <a:tc>
                      <a:txBody>
                        <a:bodyPr/>
                        <a:lstStyle/>
                        <a:p>
                          <a:pPr algn="just">
                            <a:spcBef>
                              <a:spcPts val="1000"/>
                            </a:spcBef>
                            <a:spcAft>
                              <a:spcPts val="0"/>
                            </a:spcAft>
                          </a:pPr>
                          <a:r>
                            <a:rPr lang="en-US" sz="1200">
                              <a:effectLst/>
                            </a:rPr>
                            <a:t>1</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tc>
                    <a:tc>
                      <a:txBody>
                        <a:bodyPr/>
                        <a:lstStyle/>
                        <a:p>
                          <a:pPr algn="just">
                            <a:spcBef>
                              <a:spcPts val="1000"/>
                            </a:spcBef>
                            <a:spcAft>
                              <a:spcPts val="0"/>
                            </a:spcAft>
                          </a:pPr>
                          <a:r>
                            <a:rPr lang="en-US" sz="1200">
                              <a:effectLst/>
                            </a:rPr>
                            <a:t>1</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tc>
                    <a:tc>
                      <a:txBody>
                        <a:bodyPr/>
                        <a:lstStyle/>
                        <a:p>
                          <a:pPr algn="just">
                            <a:spcBef>
                              <a:spcPts val="1000"/>
                            </a:spcBef>
                            <a:spcAft>
                              <a:spcPts val="0"/>
                            </a:spcAft>
                          </a:pPr>
                          <a:r>
                            <a:rPr lang="en-US" sz="1200">
                              <a:effectLst/>
                            </a:rPr>
                            <a:t>-1</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tc>
                    <a:tc>
                      <a:txBody>
                        <a:bodyPr/>
                        <a:lstStyle/>
                        <a:p>
                          <a:pPr algn="just">
                            <a:spcBef>
                              <a:spcPts val="1000"/>
                            </a:spcBef>
                            <a:spcAft>
                              <a:spcPts val="0"/>
                            </a:spcAft>
                          </a:pPr>
                          <a:r>
                            <a:rPr lang="en-US" sz="1200">
                              <a:effectLst/>
                            </a:rPr>
                            <a:t>-1</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tc>
                    <a:tc>
                      <a:txBody>
                        <a:bodyPr/>
                        <a:lstStyle/>
                        <a:p>
                          <a:pPr algn="just">
                            <a:spcBef>
                              <a:spcPts val="1000"/>
                            </a:spcBef>
                            <a:spcAft>
                              <a:spcPts val="0"/>
                            </a:spcAft>
                          </a:pPr>
                          <a:r>
                            <a:rPr lang="en-US" sz="1200">
                              <a:effectLst/>
                            </a:rPr>
                            <a:t>-1</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tc>
                    <a:tc>
                      <a:txBody>
                        <a:bodyPr/>
                        <a:lstStyle/>
                        <a:p>
                          <a:pPr algn="just">
                            <a:spcBef>
                              <a:spcPts val="1000"/>
                            </a:spcBef>
                            <a:spcAft>
                              <a:spcPts val="0"/>
                            </a:spcAft>
                          </a:pPr>
                          <a:r>
                            <a:rPr lang="en-US" sz="1200">
                              <a:effectLst/>
                            </a:rPr>
                            <a:t>-1</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tc>
                    <a:tc>
                      <a:txBody>
                        <a:bodyPr/>
                        <a:lstStyle/>
                        <a:p>
                          <a:pPr algn="just">
                            <a:spcBef>
                              <a:spcPts val="1000"/>
                            </a:spcBef>
                            <a:spcAft>
                              <a:spcPts val="0"/>
                            </a:spcAft>
                          </a:pPr>
                          <a:r>
                            <a:rPr lang="en-US" sz="1200">
                              <a:effectLst/>
                            </a:rPr>
                            <a:t>1</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tc>
                    <a:tc>
                      <a:txBody>
                        <a:bodyPr/>
                        <a:lstStyle/>
                        <a:p>
                          <a:pPr algn="just">
                            <a:spcBef>
                              <a:spcPts val="1000"/>
                            </a:spcBef>
                            <a:spcAft>
                              <a:spcPts val="0"/>
                            </a:spcAft>
                          </a:pPr>
                          <a:r>
                            <a:rPr lang="en-US" sz="1200" dirty="0">
                              <a:effectLst/>
                            </a:rPr>
                            <a:t>1</a:t>
                          </a:r>
                          <a:endParaRPr lang="zh-CN" sz="1200" dirty="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164601920"/>
                      </a:ext>
                    </a:extLst>
                  </a:tr>
                </a:tbl>
              </a:graphicData>
            </a:graphic>
          </p:graphicFrame>
        </mc:Choice>
        <mc:Fallback xmlns="">
          <p:graphicFrame>
            <p:nvGraphicFramePr>
              <p:cNvPr id="6" name="表格 5">
                <a:extLst>
                  <a:ext uri="{FF2B5EF4-FFF2-40B4-BE49-F238E27FC236}">
                    <a16:creationId xmlns:a16="http://schemas.microsoft.com/office/drawing/2014/main" id="{93CF11EC-49E6-45CC-9293-E4C3517DA1A8}"/>
                  </a:ext>
                </a:extLst>
              </p:cNvPr>
              <p:cNvGraphicFramePr>
                <a:graphicFrameLocks noGrp="1"/>
              </p:cNvGraphicFramePr>
              <p:nvPr>
                <p:extLst>
                  <p:ext uri="{D42A27DB-BD31-4B8C-83A1-F6EECF244321}">
                    <p14:modId xmlns:p14="http://schemas.microsoft.com/office/powerpoint/2010/main" val="1874690149"/>
                  </p:ext>
                </p:extLst>
              </p:nvPr>
            </p:nvGraphicFramePr>
            <p:xfrm>
              <a:off x="1225568" y="2448332"/>
              <a:ext cx="5889151" cy="1512438"/>
            </p:xfrm>
            <a:graphic>
              <a:graphicData uri="http://schemas.openxmlformats.org/drawingml/2006/table">
                <a:tbl>
                  <a:tblPr firstRow="1" firstCol="1" bandRow="1">
                    <a:tableStyleId>{5C22544A-7EE6-4342-B048-85BDC9FD1C3A}</a:tableStyleId>
                  </a:tblPr>
                  <a:tblGrid>
                    <a:gridCol w="527273">
                      <a:extLst>
                        <a:ext uri="{9D8B030D-6E8A-4147-A177-3AD203B41FA5}">
                          <a16:colId xmlns:a16="http://schemas.microsoft.com/office/drawing/2014/main" val="2753015376"/>
                        </a:ext>
                      </a:extLst>
                    </a:gridCol>
                    <a:gridCol w="538330">
                      <a:extLst>
                        <a:ext uri="{9D8B030D-6E8A-4147-A177-3AD203B41FA5}">
                          <a16:colId xmlns:a16="http://schemas.microsoft.com/office/drawing/2014/main" val="1348021212"/>
                        </a:ext>
                      </a:extLst>
                    </a:gridCol>
                    <a:gridCol w="538330">
                      <a:extLst>
                        <a:ext uri="{9D8B030D-6E8A-4147-A177-3AD203B41FA5}">
                          <a16:colId xmlns:a16="http://schemas.microsoft.com/office/drawing/2014/main" val="1911372730"/>
                        </a:ext>
                      </a:extLst>
                    </a:gridCol>
                    <a:gridCol w="536948">
                      <a:extLst>
                        <a:ext uri="{9D8B030D-6E8A-4147-A177-3AD203B41FA5}">
                          <a16:colId xmlns:a16="http://schemas.microsoft.com/office/drawing/2014/main" val="4133091709"/>
                        </a:ext>
                      </a:extLst>
                    </a:gridCol>
                    <a:gridCol w="536948">
                      <a:extLst>
                        <a:ext uri="{9D8B030D-6E8A-4147-A177-3AD203B41FA5}">
                          <a16:colId xmlns:a16="http://schemas.microsoft.com/office/drawing/2014/main" val="263884365"/>
                        </a:ext>
                      </a:extLst>
                    </a:gridCol>
                    <a:gridCol w="536948">
                      <a:extLst>
                        <a:ext uri="{9D8B030D-6E8A-4147-A177-3AD203B41FA5}">
                          <a16:colId xmlns:a16="http://schemas.microsoft.com/office/drawing/2014/main" val="1301872365"/>
                        </a:ext>
                      </a:extLst>
                    </a:gridCol>
                    <a:gridCol w="536948">
                      <a:extLst>
                        <a:ext uri="{9D8B030D-6E8A-4147-A177-3AD203B41FA5}">
                          <a16:colId xmlns:a16="http://schemas.microsoft.com/office/drawing/2014/main" val="1419208606"/>
                        </a:ext>
                      </a:extLst>
                    </a:gridCol>
                    <a:gridCol w="536948">
                      <a:extLst>
                        <a:ext uri="{9D8B030D-6E8A-4147-A177-3AD203B41FA5}">
                          <a16:colId xmlns:a16="http://schemas.microsoft.com/office/drawing/2014/main" val="2111528091"/>
                        </a:ext>
                      </a:extLst>
                    </a:gridCol>
                    <a:gridCol w="536948">
                      <a:extLst>
                        <a:ext uri="{9D8B030D-6E8A-4147-A177-3AD203B41FA5}">
                          <a16:colId xmlns:a16="http://schemas.microsoft.com/office/drawing/2014/main" val="3745023960"/>
                        </a:ext>
                      </a:extLst>
                    </a:gridCol>
                    <a:gridCol w="536948">
                      <a:extLst>
                        <a:ext uri="{9D8B030D-6E8A-4147-A177-3AD203B41FA5}">
                          <a16:colId xmlns:a16="http://schemas.microsoft.com/office/drawing/2014/main" val="3315238061"/>
                        </a:ext>
                      </a:extLst>
                    </a:gridCol>
                    <a:gridCol w="526582">
                      <a:extLst>
                        <a:ext uri="{9D8B030D-6E8A-4147-A177-3AD203B41FA5}">
                          <a16:colId xmlns:a16="http://schemas.microsoft.com/office/drawing/2014/main" val="2169044114"/>
                        </a:ext>
                      </a:extLst>
                    </a:gridCol>
                  </a:tblGrid>
                  <a:tr h="504146">
                    <a:tc>
                      <a:txBody>
                        <a:bodyPr/>
                        <a:lstStyle/>
                        <a:p>
                          <a:pPr algn="just">
                            <a:spcBef>
                              <a:spcPts val="1000"/>
                            </a:spcBef>
                            <a:spcAft>
                              <a:spcPts val="0"/>
                            </a:spcAft>
                          </a:pPr>
                          <a:r>
                            <a:rPr lang="en-US" sz="1200">
                              <a:effectLst/>
                            </a:rPr>
                            <a:t> </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tc>
                    <a:tc>
                      <a:txBody>
                        <a:bodyPr/>
                        <a:lstStyle/>
                        <a:p>
                          <a:pPr algn="just">
                            <a:spcBef>
                              <a:spcPts val="1000"/>
                            </a:spcBef>
                            <a:spcAft>
                              <a:spcPts val="0"/>
                            </a:spcAft>
                          </a:pPr>
                          <a:r>
                            <a:rPr lang="en-US" sz="1200">
                              <a:effectLst/>
                            </a:rPr>
                            <a:t>1</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tc>
                    <a:tc>
                      <a:txBody>
                        <a:bodyPr/>
                        <a:lstStyle/>
                        <a:p>
                          <a:pPr algn="just">
                            <a:spcBef>
                              <a:spcPts val="1000"/>
                            </a:spcBef>
                            <a:spcAft>
                              <a:spcPts val="0"/>
                            </a:spcAft>
                          </a:pPr>
                          <a:r>
                            <a:rPr lang="en-US" sz="1200">
                              <a:effectLst/>
                            </a:rPr>
                            <a:t>2</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tc>
                    <a:tc>
                      <a:txBody>
                        <a:bodyPr/>
                        <a:lstStyle/>
                        <a:p>
                          <a:pPr algn="just">
                            <a:spcBef>
                              <a:spcPts val="1000"/>
                            </a:spcBef>
                            <a:spcAft>
                              <a:spcPts val="0"/>
                            </a:spcAft>
                          </a:pPr>
                          <a:r>
                            <a:rPr lang="en-US" sz="1200">
                              <a:effectLst/>
                            </a:rPr>
                            <a:t>3</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tc>
                    <a:tc>
                      <a:txBody>
                        <a:bodyPr/>
                        <a:lstStyle/>
                        <a:p>
                          <a:pPr algn="just">
                            <a:spcBef>
                              <a:spcPts val="1000"/>
                            </a:spcBef>
                            <a:spcAft>
                              <a:spcPts val="0"/>
                            </a:spcAft>
                          </a:pPr>
                          <a:r>
                            <a:rPr lang="en-US" sz="1200">
                              <a:effectLst/>
                            </a:rPr>
                            <a:t>4</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tc>
                    <a:tc>
                      <a:txBody>
                        <a:bodyPr/>
                        <a:lstStyle/>
                        <a:p>
                          <a:pPr algn="just">
                            <a:spcBef>
                              <a:spcPts val="1000"/>
                            </a:spcBef>
                            <a:spcAft>
                              <a:spcPts val="0"/>
                            </a:spcAft>
                          </a:pPr>
                          <a:r>
                            <a:rPr lang="en-US" sz="1200">
                              <a:effectLst/>
                            </a:rPr>
                            <a:t>5</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tc>
                    <a:tc>
                      <a:txBody>
                        <a:bodyPr/>
                        <a:lstStyle/>
                        <a:p>
                          <a:pPr algn="just">
                            <a:spcBef>
                              <a:spcPts val="1000"/>
                            </a:spcBef>
                            <a:spcAft>
                              <a:spcPts val="0"/>
                            </a:spcAft>
                          </a:pPr>
                          <a:r>
                            <a:rPr lang="en-US" sz="1200">
                              <a:effectLst/>
                            </a:rPr>
                            <a:t>6</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tc>
                    <a:tc>
                      <a:txBody>
                        <a:bodyPr/>
                        <a:lstStyle/>
                        <a:p>
                          <a:pPr algn="just">
                            <a:spcBef>
                              <a:spcPts val="1000"/>
                            </a:spcBef>
                            <a:spcAft>
                              <a:spcPts val="0"/>
                            </a:spcAft>
                          </a:pPr>
                          <a:r>
                            <a:rPr lang="en-US" sz="1200">
                              <a:effectLst/>
                            </a:rPr>
                            <a:t>7</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tc>
                    <a:tc>
                      <a:txBody>
                        <a:bodyPr/>
                        <a:lstStyle/>
                        <a:p>
                          <a:pPr algn="just">
                            <a:spcBef>
                              <a:spcPts val="1000"/>
                            </a:spcBef>
                            <a:spcAft>
                              <a:spcPts val="0"/>
                            </a:spcAft>
                          </a:pPr>
                          <a:r>
                            <a:rPr lang="en-US" sz="1200">
                              <a:effectLst/>
                            </a:rPr>
                            <a:t>8</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tc>
                    <a:tc>
                      <a:txBody>
                        <a:bodyPr/>
                        <a:lstStyle/>
                        <a:p>
                          <a:pPr algn="just">
                            <a:spcBef>
                              <a:spcPts val="1000"/>
                            </a:spcBef>
                            <a:spcAft>
                              <a:spcPts val="0"/>
                            </a:spcAft>
                          </a:pPr>
                          <a:r>
                            <a:rPr lang="en-US" sz="1200">
                              <a:effectLst/>
                            </a:rPr>
                            <a:t>9</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tc>
                    <a:tc>
                      <a:txBody>
                        <a:bodyPr/>
                        <a:lstStyle/>
                        <a:p>
                          <a:pPr algn="just">
                            <a:spcBef>
                              <a:spcPts val="1000"/>
                            </a:spcBef>
                            <a:spcAft>
                              <a:spcPts val="0"/>
                            </a:spcAft>
                          </a:pPr>
                          <a:r>
                            <a:rPr lang="en-US" sz="1200">
                              <a:effectLst/>
                            </a:rPr>
                            <a:t>10</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635423452"/>
                      </a:ext>
                    </a:extLst>
                  </a:tr>
                  <a:tr h="504146">
                    <a:tc>
                      <a:txBody>
                        <a:bodyPr/>
                        <a:lstStyle/>
                        <a:p>
                          <a:endParaRPr lang="zh-CN"/>
                        </a:p>
                      </a:txBody>
                      <a:tcPr marL="68580" marR="68580" marT="0" marB="0">
                        <a:blipFill>
                          <a:blip r:embed="rId4"/>
                          <a:stretch>
                            <a:fillRect l="-1149" t="-108434" r="-1016092" b="-102410"/>
                          </a:stretch>
                        </a:blipFill>
                      </a:tcPr>
                    </a:tc>
                    <a:tc>
                      <a:txBody>
                        <a:bodyPr/>
                        <a:lstStyle/>
                        <a:p>
                          <a:pPr algn="just">
                            <a:spcBef>
                              <a:spcPts val="1000"/>
                            </a:spcBef>
                            <a:spcAft>
                              <a:spcPts val="0"/>
                            </a:spcAft>
                          </a:pPr>
                          <a:r>
                            <a:rPr lang="en-US" sz="1200">
                              <a:effectLst/>
                            </a:rPr>
                            <a:t>-9</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tc>
                    <a:tc>
                      <a:txBody>
                        <a:bodyPr/>
                        <a:lstStyle/>
                        <a:p>
                          <a:pPr algn="just">
                            <a:spcBef>
                              <a:spcPts val="1000"/>
                            </a:spcBef>
                            <a:spcAft>
                              <a:spcPts val="0"/>
                            </a:spcAft>
                          </a:pPr>
                          <a:r>
                            <a:rPr lang="en-US" sz="1200">
                              <a:effectLst/>
                            </a:rPr>
                            <a:t>-7</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tc>
                    <a:tc>
                      <a:txBody>
                        <a:bodyPr/>
                        <a:lstStyle/>
                        <a:p>
                          <a:pPr algn="just">
                            <a:spcBef>
                              <a:spcPts val="1000"/>
                            </a:spcBef>
                            <a:spcAft>
                              <a:spcPts val="0"/>
                            </a:spcAft>
                          </a:pPr>
                          <a:r>
                            <a:rPr lang="en-US" sz="1200">
                              <a:effectLst/>
                            </a:rPr>
                            <a:t>-5</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tc>
                    <a:tc>
                      <a:txBody>
                        <a:bodyPr/>
                        <a:lstStyle/>
                        <a:p>
                          <a:pPr algn="just">
                            <a:spcBef>
                              <a:spcPts val="1000"/>
                            </a:spcBef>
                            <a:spcAft>
                              <a:spcPts val="0"/>
                            </a:spcAft>
                          </a:pPr>
                          <a:r>
                            <a:rPr lang="en-US" sz="1200">
                              <a:effectLst/>
                            </a:rPr>
                            <a:t>-3</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tc>
                    <a:tc>
                      <a:txBody>
                        <a:bodyPr/>
                        <a:lstStyle/>
                        <a:p>
                          <a:pPr algn="just">
                            <a:spcBef>
                              <a:spcPts val="1000"/>
                            </a:spcBef>
                            <a:spcAft>
                              <a:spcPts val="0"/>
                            </a:spcAft>
                          </a:pPr>
                          <a:r>
                            <a:rPr lang="en-US" sz="1200">
                              <a:effectLst/>
                            </a:rPr>
                            <a:t>-1</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tc>
                    <a:tc>
                      <a:txBody>
                        <a:bodyPr/>
                        <a:lstStyle/>
                        <a:p>
                          <a:pPr algn="just">
                            <a:spcBef>
                              <a:spcPts val="1000"/>
                            </a:spcBef>
                            <a:spcAft>
                              <a:spcPts val="0"/>
                            </a:spcAft>
                          </a:pPr>
                          <a:r>
                            <a:rPr lang="en-US" sz="1200">
                              <a:effectLst/>
                            </a:rPr>
                            <a:t>1</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tc>
                    <a:tc>
                      <a:txBody>
                        <a:bodyPr/>
                        <a:lstStyle/>
                        <a:p>
                          <a:pPr algn="just">
                            <a:spcBef>
                              <a:spcPts val="1000"/>
                            </a:spcBef>
                            <a:spcAft>
                              <a:spcPts val="0"/>
                            </a:spcAft>
                          </a:pPr>
                          <a:r>
                            <a:rPr lang="en-US" sz="1200">
                              <a:effectLst/>
                            </a:rPr>
                            <a:t>3</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tc>
                    <a:tc>
                      <a:txBody>
                        <a:bodyPr/>
                        <a:lstStyle/>
                        <a:p>
                          <a:pPr algn="just">
                            <a:spcBef>
                              <a:spcPts val="1000"/>
                            </a:spcBef>
                            <a:spcAft>
                              <a:spcPts val="0"/>
                            </a:spcAft>
                          </a:pPr>
                          <a:r>
                            <a:rPr lang="en-US" sz="1200">
                              <a:effectLst/>
                            </a:rPr>
                            <a:t>5</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tc>
                    <a:tc>
                      <a:txBody>
                        <a:bodyPr/>
                        <a:lstStyle/>
                        <a:p>
                          <a:pPr algn="just">
                            <a:spcBef>
                              <a:spcPts val="1000"/>
                            </a:spcBef>
                            <a:spcAft>
                              <a:spcPts val="0"/>
                            </a:spcAft>
                          </a:pPr>
                          <a:r>
                            <a:rPr lang="en-US" sz="1200">
                              <a:effectLst/>
                            </a:rPr>
                            <a:t>7</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tc>
                    <a:tc>
                      <a:txBody>
                        <a:bodyPr/>
                        <a:lstStyle/>
                        <a:p>
                          <a:pPr algn="just">
                            <a:spcBef>
                              <a:spcPts val="1000"/>
                            </a:spcBef>
                            <a:spcAft>
                              <a:spcPts val="0"/>
                            </a:spcAft>
                          </a:pPr>
                          <a:r>
                            <a:rPr lang="en-US" sz="1200">
                              <a:effectLst/>
                            </a:rPr>
                            <a:t>9</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961815151"/>
                      </a:ext>
                    </a:extLst>
                  </a:tr>
                  <a:tr h="504146">
                    <a:tc>
                      <a:txBody>
                        <a:bodyPr/>
                        <a:lstStyle/>
                        <a:p>
                          <a:endParaRPr lang="zh-CN"/>
                        </a:p>
                      </a:txBody>
                      <a:tcPr marL="68580" marR="68580" marT="0" marB="0">
                        <a:blipFill>
                          <a:blip r:embed="rId4"/>
                          <a:stretch>
                            <a:fillRect l="-1149" t="-208434" r="-1016092" b="-2410"/>
                          </a:stretch>
                        </a:blipFill>
                      </a:tcPr>
                    </a:tc>
                    <a:tc>
                      <a:txBody>
                        <a:bodyPr/>
                        <a:lstStyle/>
                        <a:p>
                          <a:pPr algn="just">
                            <a:spcBef>
                              <a:spcPts val="1000"/>
                            </a:spcBef>
                            <a:spcAft>
                              <a:spcPts val="0"/>
                            </a:spcAft>
                          </a:pPr>
                          <a:r>
                            <a:rPr lang="en-US" sz="1200">
                              <a:effectLst/>
                            </a:rPr>
                            <a:t>-1</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tc>
                    <a:tc>
                      <a:txBody>
                        <a:bodyPr/>
                        <a:lstStyle/>
                        <a:p>
                          <a:pPr algn="just">
                            <a:spcBef>
                              <a:spcPts val="1000"/>
                            </a:spcBef>
                            <a:spcAft>
                              <a:spcPts val="0"/>
                            </a:spcAft>
                          </a:pPr>
                          <a:r>
                            <a:rPr lang="en-US" sz="1200">
                              <a:effectLst/>
                            </a:rPr>
                            <a:t>-1</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tc>
                    <a:tc>
                      <a:txBody>
                        <a:bodyPr/>
                        <a:lstStyle/>
                        <a:p>
                          <a:pPr algn="just">
                            <a:spcBef>
                              <a:spcPts val="1000"/>
                            </a:spcBef>
                            <a:spcAft>
                              <a:spcPts val="0"/>
                            </a:spcAft>
                          </a:pPr>
                          <a:r>
                            <a:rPr lang="en-US" sz="1200">
                              <a:effectLst/>
                            </a:rPr>
                            <a:t>1</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tc>
                    <a:tc>
                      <a:txBody>
                        <a:bodyPr/>
                        <a:lstStyle/>
                        <a:p>
                          <a:pPr algn="just">
                            <a:spcBef>
                              <a:spcPts val="1000"/>
                            </a:spcBef>
                            <a:spcAft>
                              <a:spcPts val="0"/>
                            </a:spcAft>
                          </a:pPr>
                          <a:r>
                            <a:rPr lang="en-US" sz="1200">
                              <a:effectLst/>
                            </a:rPr>
                            <a:t>1</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tc>
                    <a:tc>
                      <a:txBody>
                        <a:bodyPr/>
                        <a:lstStyle/>
                        <a:p>
                          <a:pPr algn="just">
                            <a:spcBef>
                              <a:spcPts val="1000"/>
                            </a:spcBef>
                            <a:spcAft>
                              <a:spcPts val="0"/>
                            </a:spcAft>
                          </a:pPr>
                          <a:r>
                            <a:rPr lang="en-US" sz="1200">
                              <a:effectLst/>
                            </a:rPr>
                            <a:t>-1</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tc>
                    <a:tc>
                      <a:txBody>
                        <a:bodyPr/>
                        <a:lstStyle/>
                        <a:p>
                          <a:pPr algn="just">
                            <a:spcBef>
                              <a:spcPts val="1000"/>
                            </a:spcBef>
                            <a:spcAft>
                              <a:spcPts val="0"/>
                            </a:spcAft>
                          </a:pPr>
                          <a:r>
                            <a:rPr lang="en-US" sz="1200">
                              <a:effectLst/>
                            </a:rPr>
                            <a:t>-1</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tc>
                    <a:tc>
                      <a:txBody>
                        <a:bodyPr/>
                        <a:lstStyle/>
                        <a:p>
                          <a:pPr algn="just">
                            <a:spcBef>
                              <a:spcPts val="1000"/>
                            </a:spcBef>
                            <a:spcAft>
                              <a:spcPts val="0"/>
                            </a:spcAft>
                          </a:pPr>
                          <a:r>
                            <a:rPr lang="en-US" sz="1200">
                              <a:effectLst/>
                            </a:rPr>
                            <a:t>-1</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tc>
                    <a:tc>
                      <a:txBody>
                        <a:bodyPr/>
                        <a:lstStyle/>
                        <a:p>
                          <a:pPr algn="just">
                            <a:spcBef>
                              <a:spcPts val="1000"/>
                            </a:spcBef>
                            <a:spcAft>
                              <a:spcPts val="0"/>
                            </a:spcAft>
                          </a:pPr>
                          <a:r>
                            <a:rPr lang="en-US" sz="1200">
                              <a:effectLst/>
                            </a:rPr>
                            <a:t>-1</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tc>
                    <a:tc>
                      <a:txBody>
                        <a:bodyPr/>
                        <a:lstStyle/>
                        <a:p>
                          <a:pPr algn="just">
                            <a:spcBef>
                              <a:spcPts val="1000"/>
                            </a:spcBef>
                            <a:spcAft>
                              <a:spcPts val="0"/>
                            </a:spcAft>
                          </a:pPr>
                          <a:r>
                            <a:rPr lang="en-US" sz="1200">
                              <a:effectLst/>
                            </a:rPr>
                            <a:t>1</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tc>
                    <a:tc>
                      <a:txBody>
                        <a:bodyPr/>
                        <a:lstStyle/>
                        <a:p>
                          <a:pPr algn="just">
                            <a:spcBef>
                              <a:spcPts val="1000"/>
                            </a:spcBef>
                            <a:spcAft>
                              <a:spcPts val="0"/>
                            </a:spcAft>
                          </a:pPr>
                          <a:r>
                            <a:rPr lang="en-US" sz="1200" dirty="0">
                              <a:effectLst/>
                            </a:rPr>
                            <a:t>1</a:t>
                          </a:r>
                          <a:endParaRPr lang="zh-CN" sz="1200" dirty="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164601920"/>
                      </a:ext>
                    </a:extLst>
                  </a:tr>
                </a:tbl>
              </a:graphicData>
            </a:graphic>
          </p:graphicFrame>
        </mc:Fallback>
      </mc:AlternateContent>
      <p:sp>
        <p:nvSpPr>
          <p:cNvPr id="7" name="矩形 6">
            <a:extLst>
              <a:ext uri="{FF2B5EF4-FFF2-40B4-BE49-F238E27FC236}">
                <a16:creationId xmlns:a16="http://schemas.microsoft.com/office/drawing/2014/main" id="{9C9706C0-A78B-4E94-87D1-FFE07CA6A7F1}"/>
              </a:ext>
            </a:extLst>
          </p:cNvPr>
          <p:cNvSpPr/>
          <p:nvPr/>
        </p:nvSpPr>
        <p:spPr>
          <a:xfrm>
            <a:off x="3291840" y="4512481"/>
            <a:ext cx="2666114" cy="369332"/>
          </a:xfrm>
          <a:prstGeom prst="rect">
            <a:avLst/>
          </a:prstGeom>
        </p:spPr>
        <p:txBody>
          <a:bodyPr wrap="none">
            <a:spAutoFit/>
          </a:bodyPr>
          <a:lstStyle/>
          <a:p>
            <a:pPr algn="ctr">
              <a:spcBef>
                <a:spcPts val="1000"/>
              </a:spcBef>
              <a:spcAft>
                <a:spcPts val="300"/>
              </a:spcAft>
            </a:pPr>
            <a:r>
              <a:rPr lang="zh-CN" altLang="zh-CN"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表</a:t>
            </a:r>
            <a:r>
              <a:rPr lang="en-US" altLang="zh-CN"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4.8  </a:t>
            </a:r>
            <a:r>
              <a:rPr lang="zh-CN" altLang="zh-CN"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两类分类问题数据</a:t>
            </a:r>
            <a:endParaRPr lang="zh-CN" altLang="zh-CN" dirty="0">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9" name="矩形 8">
            <a:extLst>
              <a:ext uri="{FF2B5EF4-FFF2-40B4-BE49-F238E27FC236}">
                <a16:creationId xmlns:a16="http://schemas.microsoft.com/office/drawing/2014/main" id="{B01F0046-1589-4E50-9532-92EB458DD646}"/>
              </a:ext>
            </a:extLst>
          </p:cNvPr>
          <p:cNvSpPr/>
          <p:nvPr/>
        </p:nvSpPr>
        <p:spPr>
          <a:xfrm>
            <a:off x="1074384" y="5234637"/>
            <a:ext cx="6995231" cy="646331"/>
          </a:xfrm>
          <a:prstGeom prst="rect">
            <a:avLst/>
          </a:prstGeom>
        </p:spPr>
        <p:txBody>
          <a:bodyPr wrap="square">
            <a:spAutoFit/>
          </a:bodyPr>
          <a:lstStyle/>
          <a:p>
            <a:pPr indent="304800" algn="just">
              <a:spcBef>
                <a:spcPts val="1000"/>
              </a:spcBef>
              <a:spcAft>
                <a:spcPts val="300"/>
              </a:spcAft>
            </a:pPr>
            <a:r>
              <a:rPr lang="zh-CN" altLang="zh-CN"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根据表</a:t>
            </a:r>
            <a:r>
              <a:rPr lang="en-US" altLang="zh-CN"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4.8</a:t>
            </a:r>
            <a:r>
              <a:rPr lang="zh-CN" altLang="zh-CN"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所给出的数据，要构造若干个弱分类器，然后将这些弱分类器组合为一个强分类器，完成表</a:t>
            </a:r>
            <a:r>
              <a:rPr lang="en-US" altLang="zh-CN"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4.8</a:t>
            </a:r>
            <a:r>
              <a:rPr lang="zh-CN" altLang="zh-CN"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所示数据的分类任务。</a:t>
            </a:r>
            <a:endParaRPr lang="zh-CN" altLang="zh-CN" dirty="0">
              <a:latin typeface="Times New Roman" panose="02020603050405020304" pitchFamily="18" charset="0"/>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369110243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3"/>
          <p:cNvSpPr>
            <a:spLocks noGrp="1"/>
          </p:cNvSpPr>
          <p:nvPr>
            <p:ph type="title"/>
          </p:nvPr>
        </p:nvSpPr>
        <p:spPr>
          <a:xfrm>
            <a:off x="675402" y="106102"/>
            <a:ext cx="7507706" cy="657727"/>
          </a:xfrm>
        </p:spPr>
        <p:txBody>
          <a:bodyPr/>
          <a:lstStyle/>
          <a:p>
            <a:pPr marL="0" defTabSz="914400" fontAlgn="base">
              <a:spcAft>
                <a:spcPct val="0"/>
              </a:spcAft>
              <a:defRPr/>
            </a:pPr>
            <a:r>
              <a:rPr lang="en-US" altLang="zh-CN" sz="2400" dirty="0">
                <a:latin typeface="Times New Roman" panose="02020603050405020304" pitchFamily="18" charset="0"/>
                <a:cs typeface="Times New Roman" panose="02020603050405020304" pitchFamily="18" charset="0"/>
              </a:rPr>
              <a:t>Ada Boosting</a:t>
            </a:r>
            <a:r>
              <a:rPr lang="zh-CN" altLang="en-US" sz="2400" dirty="0">
                <a:latin typeface="Times New Roman" panose="02020603050405020304" pitchFamily="18" charset="0"/>
                <a:cs typeface="Times New Roman" panose="02020603050405020304" pitchFamily="18" charset="0"/>
              </a:rPr>
              <a:t>：</a:t>
            </a:r>
            <a:r>
              <a:rPr lang="zh-CN" altLang="en-US" sz="2000" kern="0" dirty="0">
                <a:solidFill>
                  <a:srgbClr val="0070C0"/>
                </a:solidFill>
                <a:latin typeface="Times New Roman" pitchFamily="18" charset="0"/>
                <a:cs typeface="Times New Roman" pitchFamily="18" charset="0"/>
              </a:rPr>
              <a:t>例子</a:t>
            </a:r>
            <a:endParaRPr lang="en-US" altLang="zh-CN" sz="2000" kern="0" dirty="0">
              <a:solidFill>
                <a:srgbClr val="0070C0"/>
              </a:solidFill>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2" name="矩形 1">
                <a:extLst>
                  <a:ext uri="{FF2B5EF4-FFF2-40B4-BE49-F238E27FC236}">
                    <a16:creationId xmlns:a16="http://schemas.microsoft.com/office/drawing/2014/main" id="{12EF0373-ED08-43E7-9B3B-BC77E71BC146}"/>
                  </a:ext>
                </a:extLst>
              </p:cNvPr>
              <p:cNvSpPr/>
              <p:nvPr/>
            </p:nvSpPr>
            <p:spPr>
              <a:xfrm>
                <a:off x="1014642" y="1914551"/>
                <a:ext cx="6315228" cy="2176365"/>
              </a:xfrm>
              <a:prstGeom prst="rect">
                <a:avLst/>
              </a:prstGeom>
            </p:spPr>
            <p:txBody>
              <a:bodyPr wrap="square">
                <a:spAutoFit/>
              </a:bodyPr>
              <a:lstStyle/>
              <a:p>
                <a:pPr indent="304800" algn="just">
                  <a:spcBef>
                    <a:spcPts val="1000"/>
                  </a:spcBef>
                  <a:spcAft>
                    <a:spcPts val="300"/>
                  </a:spcAft>
                </a:pPr>
                <a:r>
                  <a:rPr lang="zh-CN" altLang="zh-CN"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这里定义每个弱分类器</a:t>
                </a:r>
                <a14:m>
                  <m:oMath xmlns:m="http://schemas.openxmlformats.org/officeDocument/2006/math">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𝐺</m:t>
                    </m:r>
                  </m:oMath>
                </a14:m>
                <a:r>
                  <a:rPr lang="zh-CN" altLang="zh-CN"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为一种分段函数，由一个阈值</a:t>
                </a:r>
                <a14:m>
                  <m:oMath xmlns:m="http://schemas.openxmlformats.org/officeDocument/2006/math">
                    <m:r>
                      <m:rPr>
                        <m:sty m:val="p"/>
                      </m:rPr>
                      <a:rPr lang="en-US" altLang="zh-CN">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ε</m:t>
                    </m:r>
                  </m:oMath>
                </a14:m>
                <a:r>
                  <a:rPr lang="zh-CN" altLang="zh-CN"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构成，形式如下：</a:t>
                </a:r>
                <a:endParaRPr lang="zh-CN" altLang="zh-CN" dirty="0">
                  <a:latin typeface="Times New Roman" panose="02020603050405020304" pitchFamily="18" charset="0"/>
                  <a:ea typeface="华文楷体" panose="02010600040101010101" pitchFamily="2" charset="-122"/>
                  <a:cs typeface="Times New Roman" panose="02020603050405020304" pitchFamily="18" charset="0"/>
                </a:endParaRPr>
              </a:p>
              <a:p>
                <a:pPr algn="ctr">
                  <a:spcBef>
                    <a:spcPts val="1000"/>
                  </a:spcBef>
                  <a:spcAft>
                    <a:spcPts val="300"/>
                  </a:spcAft>
                </a:pPr>
                <a14:m>
                  <m:oMath xmlns:m="http://schemas.openxmlformats.org/officeDocument/2006/math">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𝐺</m:t>
                    </m:r>
                    <m:d>
                      <m:d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𝑖</m:t>
                            </m:r>
                          </m:sub>
                        </m:sSub>
                      </m:e>
                    </m:d>
                    <m:r>
                      <a:rPr lang="en-US" altLang="zh-CN">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d>
                      <m:dPr>
                        <m:begChr m:val="{"/>
                        <m:endChr m:val=""/>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eqArr>
                          <m:eqArr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eqArrPr>
                          <m:e>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−1</m:t>
                            </m:r>
                          </m:e>
                          <m:e>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1</m:t>
                            </m:r>
                          </m:e>
                        </m:eqArr>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  </m:t>
                        </m:r>
                      </m:e>
                    </m:d>
                    <m:m>
                      <m:mPr>
                        <m:mcs>
                          <m:mc>
                            <m:mcPr>
                              <m:count m:val="1"/>
                              <m:mcJc m:val="center"/>
                            </m:mcPr>
                          </m:mc>
                        </m:mcs>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mPr>
                      <m:mr>
                        <m:e>
                          <m:sSub>
                            <m:sSub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𝑖</m:t>
                              </m:r>
                            </m:sub>
                          </m:sSub>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&lt;</m:t>
                          </m:r>
                          <m:r>
                            <m:rPr>
                              <m:sty m:val="p"/>
                            </m:rPr>
                            <a:rPr lang="en-US" altLang="zh-CN">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ε</m:t>
                          </m:r>
                        </m:e>
                      </m:mr>
                      <m:mr>
                        <m:e>
                          <m:sSub>
                            <m:sSub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𝑖</m:t>
                              </m:r>
                            </m:sub>
                          </m:sSub>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&gt;</m:t>
                          </m:r>
                          <m:r>
                            <m:rPr>
                              <m:sty m:val="p"/>
                            </m:rPr>
                            <a:rPr lang="en-US" altLang="zh-CN">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ε</m:t>
                          </m:r>
                        </m:e>
                      </m:mr>
                    </m:m>
                  </m:oMath>
                </a14:m>
                <a:r>
                  <a:rPr lang="en-US" altLang="zh-CN"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    </a:t>
                </a:r>
                <a:r>
                  <a:rPr lang="zh-CN" altLang="zh-CN"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或</a:t>
                </a:r>
                <a:r>
                  <a:rPr lang="en-US" altLang="zh-CN"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    </a:t>
                </a:r>
                <a14:m>
                  <m:oMath xmlns:m="http://schemas.openxmlformats.org/officeDocument/2006/math">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𝐺</m:t>
                    </m:r>
                    <m:d>
                      <m:d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𝑖</m:t>
                            </m:r>
                          </m:sub>
                        </m:sSub>
                      </m:e>
                    </m:d>
                    <m:r>
                      <a:rPr lang="en-US" altLang="zh-CN">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d>
                      <m:dPr>
                        <m:begChr m:val="{"/>
                        <m:endChr m:val=""/>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eqArr>
                          <m:eqArr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eqArrPr>
                          <m:e>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1</m:t>
                            </m:r>
                          </m:e>
                          <m:e>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−1</m:t>
                            </m:r>
                          </m:e>
                        </m:eqArr>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  </m:t>
                        </m:r>
                      </m:e>
                    </m:d>
                    <m:m>
                      <m:mPr>
                        <m:mcs>
                          <m:mc>
                            <m:mcPr>
                              <m:count m:val="1"/>
                              <m:mcJc m:val="center"/>
                            </m:mcPr>
                          </m:mc>
                        </m:mcs>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mPr>
                      <m:mr>
                        <m:e>
                          <m:sSub>
                            <m:sSub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𝑖</m:t>
                              </m:r>
                            </m:sub>
                          </m:sSub>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&lt;</m:t>
                          </m:r>
                          <m:r>
                            <m:rPr>
                              <m:sty m:val="p"/>
                            </m:rPr>
                            <a:rPr lang="en-US" altLang="zh-CN">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ε</m:t>
                          </m:r>
                        </m:e>
                      </m:mr>
                      <m:mr>
                        <m:e>
                          <m:sSub>
                            <m:sSub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𝑖</m:t>
                              </m:r>
                            </m:sub>
                          </m:sSub>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&gt;</m:t>
                          </m:r>
                          <m:r>
                            <m:rPr>
                              <m:sty m:val="p"/>
                            </m:rPr>
                            <a:rPr lang="en-US" altLang="zh-CN">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ε</m:t>
                          </m:r>
                        </m:e>
                      </m:mr>
                    </m:m>
                  </m:oMath>
                </a14:m>
                <a:endParaRPr lang="zh-CN" altLang="zh-CN"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dirty="0">
                    <a:solidFill>
                      <a:srgbClr val="000000"/>
                    </a:solidFill>
                    <a:latin typeface="Times New Roman" panose="02020603050405020304" pitchFamily="18" charset="0"/>
                    <a:ea typeface="华文楷体" panose="02010600040101010101" pitchFamily="2" charset="-122"/>
                  </a:rPr>
                  <a:t>	</a:t>
                </a:r>
              </a:p>
              <a:p>
                <a:endParaRPr lang="en-US" altLang="zh-CN"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endParaRPr>
              </a:p>
              <a:p>
                <a:r>
                  <a:rPr lang="zh-CN" altLang="zh-CN"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当然，在实际中，可根据需要使用其他的弱分类器</a:t>
                </a:r>
                <a:endParaRPr lang="zh-CN" altLang="en-US" dirty="0"/>
              </a:p>
            </p:txBody>
          </p:sp>
        </mc:Choice>
        <mc:Fallback xmlns="">
          <p:sp>
            <p:nvSpPr>
              <p:cNvPr id="2" name="矩形 1">
                <a:extLst>
                  <a:ext uri="{FF2B5EF4-FFF2-40B4-BE49-F238E27FC236}">
                    <a16:creationId xmlns:a16="http://schemas.microsoft.com/office/drawing/2014/main" id="{12EF0373-ED08-43E7-9B3B-BC77E71BC146}"/>
                  </a:ext>
                </a:extLst>
              </p:cNvPr>
              <p:cNvSpPr>
                <a:spLocks noRot="1" noChangeAspect="1" noMove="1" noResize="1" noEditPoints="1" noAdjustHandles="1" noChangeArrowheads="1" noChangeShapeType="1" noTextEdit="1"/>
              </p:cNvSpPr>
              <p:nvPr/>
            </p:nvSpPr>
            <p:spPr>
              <a:xfrm>
                <a:off x="1014642" y="1914551"/>
                <a:ext cx="6315228" cy="2176365"/>
              </a:xfrm>
              <a:prstGeom prst="rect">
                <a:avLst/>
              </a:prstGeom>
              <a:blipFill>
                <a:blip r:embed="rId3"/>
                <a:stretch>
                  <a:fillRect l="-772" t="-1120" r="-869" b="-364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83543580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3"/>
          <p:cNvSpPr>
            <a:spLocks noGrp="1"/>
          </p:cNvSpPr>
          <p:nvPr>
            <p:ph type="title"/>
          </p:nvPr>
        </p:nvSpPr>
        <p:spPr>
          <a:xfrm>
            <a:off x="675402" y="106102"/>
            <a:ext cx="7507706" cy="657727"/>
          </a:xfrm>
        </p:spPr>
        <p:txBody>
          <a:bodyPr/>
          <a:lstStyle/>
          <a:p>
            <a:pPr marL="0" defTabSz="914400" fontAlgn="base">
              <a:spcAft>
                <a:spcPct val="0"/>
              </a:spcAft>
              <a:defRPr/>
            </a:pPr>
            <a:r>
              <a:rPr lang="en-US" altLang="zh-CN" sz="2400" dirty="0">
                <a:latin typeface="Times New Roman" panose="02020603050405020304" pitchFamily="18" charset="0"/>
                <a:cs typeface="Times New Roman" panose="02020603050405020304" pitchFamily="18" charset="0"/>
              </a:rPr>
              <a:t>Ada Boosting</a:t>
            </a:r>
            <a:r>
              <a:rPr lang="zh-CN" altLang="en-US" sz="2400" dirty="0">
                <a:latin typeface="Times New Roman" panose="02020603050405020304" pitchFamily="18" charset="0"/>
                <a:cs typeface="Times New Roman" panose="02020603050405020304" pitchFamily="18" charset="0"/>
              </a:rPr>
              <a:t>：</a:t>
            </a:r>
            <a:r>
              <a:rPr lang="zh-CN" altLang="en-US" sz="2000" kern="0" dirty="0">
                <a:solidFill>
                  <a:srgbClr val="0070C0"/>
                </a:solidFill>
                <a:latin typeface="Times New Roman" pitchFamily="18" charset="0"/>
                <a:cs typeface="Times New Roman" pitchFamily="18" charset="0"/>
              </a:rPr>
              <a:t>例子</a:t>
            </a:r>
            <a:endParaRPr lang="en-US" altLang="zh-CN" sz="2000" kern="0" dirty="0">
              <a:solidFill>
                <a:srgbClr val="0070C0"/>
              </a:solidFill>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3" name="矩形 2">
                <a:extLst>
                  <a:ext uri="{FF2B5EF4-FFF2-40B4-BE49-F238E27FC236}">
                    <a16:creationId xmlns:a16="http://schemas.microsoft.com/office/drawing/2014/main" id="{2CA49276-F964-4ED9-B226-7FD5CAD25565}"/>
                  </a:ext>
                </a:extLst>
              </p:cNvPr>
              <p:cNvSpPr/>
              <p:nvPr/>
            </p:nvSpPr>
            <p:spPr>
              <a:xfrm>
                <a:off x="452310" y="1162343"/>
                <a:ext cx="8239380" cy="2629374"/>
              </a:xfrm>
              <a:prstGeom prst="rect">
                <a:avLst/>
              </a:prstGeom>
            </p:spPr>
            <p:txBody>
              <a:bodyPr wrap="square">
                <a:spAutoFit/>
              </a:bodyPr>
              <a:lstStyle/>
              <a:p>
                <a:pPr algn="just">
                  <a:spcBef>
                    <a:spcPts val="1000"/>
                  </a:spcBef>
                  <a:spcAft>
                    <a:spcPts val="300"/>
                  </a:spcAft>
                </a:pPr>
                <a:r>
                  <a:rPr lang="en-US" altLang="zh-CN"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 </a:t>
                </a:r>
                <a:endParaRPr lang="zh-CN" altLang="zh-CN" dirty="0">
                  <a:latin typeface="Times New Roman" panose="02020603050405020304" pitchFamily="18" charset="0"/>
                  <a:ea typeface="华文楷体" panose="02010600040101010101" pitchFamily="2" charset="-122"/>
                  <a:cs typeface="Times New Roman" panose="02020603050405020304" pitchFamily="18" charset="0"/>
                </a:endParaRPr>
              </a:p>
              <a:p>
                <a:pPr lvl="0">
                  <a:spcBef>
                    <a:spcPts val="1000"/>
                  </a:spcBef>
                </a:pPr>
                <a:r>
                  <a:rPr lang="zh-CN" altLang="en-US"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a:t>
                </a:r>
                <a:r>
                  <a:rPr lang="en-US" altLang="zh-CN"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1</a:t>
                </a:r>
                <a:r>
                  <a:rPr lang="zh-CN" altLang="en-US"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 </a:t>
                </a:r>
                <a:r>
                  <a:rPr lang="zh-CN" altLang="zh-CN"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数据样本权重初始化</a:t>
                </a:r>
                <a:endParaRPr lang="zh-CN" altLang="zh-CN" sz="1600" dirty="0">
                  <a:effectLst/>
                  <a:latin typeface="Times New Roman" panose="02020603050405020304" pitchFamily="18" charset="0"/>
                  <a:ea typeface="华文楷体" panose="02010600040101010101" pitchFamily="2" charset="-122"/>
                  <a:cs typeface="Times New Roman" panose="02020603050405020304" pitchFamily="18" charset="0"/>
                </a:endParaRPr>
              </a:p>
              <a:p>
                <a:pPr marL="457200" indent="-228600" algn="ctr">
                  <a:spcAft>
                    <a:spcPts val="0"/>
                  </a:spcAft>
                </a:pPr>
                <a14:m>
                  <m:oMath xmlns:m="http://schemas.openxmlformats.org/officeDocument/2006/math">
                    <m:sSub>
                      <m:sSub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𝐷</m:t>
                        </m:r>
                      </m:e>
                      <m:sub>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1</m:t>
                        </m:r>
                      </m:sub>
                    </m:sSub>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d>
                      <m:d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𝑤</m:t>
                            </m:r>
                          </m:e>
                          <m:sub>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1,1</m:t>
                            </m:r>
                          </m:sub>
                        </m:sSub>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𝑤</m:t>
                            </m:r>
                          </m:e>
                          <m:sub>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1,</m:t>
                            </m:r>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𝑖</m:t>
                            </m:r>
                          </m:sub>
                        </m:sSub>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𝑤</m:t>
                            </m:r>
                          </m:e>
                          <m:sub>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1,10</m:t>
                            </m:r>
                          </m:sub>
                        </m:sSub>
                      </m:e>
                    </m:d>
                  </m:oMath>
                </a14:m>
                <a:r>
                  <a:rPr lang="zh-CN" altLang="zh-CN"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，其中</a:t>
                </a:r>
                <a14:m>
                  <m:oMath xmlns:m="http://schemas.openxmlformats.org/officeDocument/2006/math">
                    <m:sSub>
                      <m:sSub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𝑤</m:t>
                        </m:r>
                      </m:e>
                      <m:sub>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1,</m:t>
                        </m:r>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𝑖</m:t>
                        </m:r>
                      </m:sub>
                    </m:sSub>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f>
                      <m:f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1</m:t>
                        </m:r>
                      </m:num>
                      <m:den>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10</m:t>
                        </m:r>
                      </m:den>
                    </m:f>
                    <m:r>
                      <a:rPr lang="en-US" altLang="zh-CN">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(1</m:t>
                    </m:r>
                  </m:oMath>
                </a14:m>
                <a:r>
                  <a:rPr lang="en-US" altLang="zh-CN"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 </a:t>
                </a:r>
                <a14:m>
                  <m:oMath xmlns:m="http://schemas.openxmlformats.org/officeDocument/2006/math">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𝑖</m:t>
                    </m:r>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≤10</m:t>
                    </m:r>
                  </m:oMath>
                </a14:m>
                <a:r>
                  <a:rPr lang="en-US" altLang="zh-CN"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1600" dirty="0">
                  <a:effectLst/>
                  <a:latin typeface="Times New Roman" panose="02020603050405020304" pitchFamily="18" charset="0"/>
                  <a:ea typeface="华文楷体" panose="02010600040101010101" pitchFamily="2" charset="-122"/>
                  <a:cs typeface="Times New Roman" panose="02020603050405020304" pitchFamily="18" charset="0"/>
                </a:endParaRPr>
              </a:p>
              <a:p>
                <a:pPr marL="457200" indent="-228600">
                  <a:spcAft>
                    <a:spcPts val="300"/>
                  </a:spcAft>
                </a:pPr>
                <a:endParaRPr lang="en-US" altLang="zh-CN"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endParaRPr>
              </a:p>
              <a:p>
                <a:pPr marL="457200" indent="-228600">
                  <a:spcAft>
                    <a:spcPts val="300"/>
                  </a:spcAft>
                </a:pPr>
                <a:r>
                  <a:rPr lang="zh-CN" altLang="zh-CN"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下面用图来辅助说明算法流程。图中圆圈所代表数据点标签为</a:t>
                </a:r>
                <a:r>
                  <a:rPr lang="en-US" altLang="zh-CN"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-1</a:t>
                </a:r>
                <a:r>
                  <a:rPr lang="zh-CN" altLang="zh-CN"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、五角星所代表数据点标签为</a:t>
                </a:r>
                <a:r>
                  <a:rPr lang="en-US" altLang="zh-CN"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1</a:t>
                </a:r>
                <a:r>
                  <a:rPr lang="zh-CN" altLang="zh-CN"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，每个形状的颜色深浅代表这些数据被当前所学习得到（组合）分类器给出标签预测值大小，颜色越深表示越接近标签值</a:t>
                </a:r>
                <a:r>
                  <a:rPr lang="en-US" altLang="zh-CN"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-1</a:t>
                </a:r>
                <a:r>
                  <a:rPr lang="zh-CN" altLang="zh-CN"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、颜色越浅表示越接近标签值</a:t>
                </a:r>
                <a:r>
                  <a:rPr lang="en-US" altLang="zh-CN"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1</a:t>
                </a:r>
                <a:r>
                  <a:rPr lang="zh-CN" altLang="zh-CN"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1600" dirty="0">
                  <a:effectLst/>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xmlns="">
          <p:sp>
            <p:nvSpPr>
              <p:cNvPr id="3" name="矩形 2">
                <a:extLst>
                  <a:ext uri="{FF2B5EF4-FFF2-40B4-BE49-F238E27FC236}">
                    <a16:creationId xmlns:a16="http://schemas.microsoft.com/office/drawing/2014/main" id="{2CA49276-F964-4ED9-B226-7FD5CAD25565}"/>
                  </a:ext>
                </a:extLst>
              </p:cNvPr>
              <p:cNvSpPr>
                <a:spLocks noRot="1" noChangeAspect="1" noMove="1" noResize="1" noEditPoints="1" noAdjustHandles="1" noChangeArrowheads="1" noChangeShapeType="1" noTextEdit="1"/>
              </p:cNvSpPr>
              <p:nvPr/>
            </p:nvSpPr>
            <p:spPr>
              <a:xfrm>
                <a:off x="452310" y="1162343"/>
                <a:ext cx="8239380" cy="2629374"/>
              </a:xfrm>
              <a:prstGeom prst="rect">
                <a:avLst/>
              </a:prstGeom>
              <a:blipFill>
                <a:blip r:embed="rId3"/>
                <a:stretch>
                  <a:fillRect l="-592" b="-3016"/>
                </a:stretch>
              </a:blipFill>
            </p:spPr>
            <p:txBody>
              <a:bodyPr/>
              <a:lstStyle/>
              <a:p>
                <a:r>
                  <a:rPr lang="zh-CN" altLang="en-US">
                    <a:noFill/>
                  </a:rPr>
                  <a:t> </a:t>
                </a:r>
              </a:p>
            </p:txBody>
          </p:sp>
        </mc:Fallback>
      </mc:AlternateContent>
      <p:pic>
        <p:nvPicPr>
          <p:cNvPr id="5" name="图片 4" descr="1">
            <a:extLst>
              <a:ext uri="{FF2B5EF4-FFF2-40B4-BE49-F238E27FC236}">
                <a16:creationId xmlns:a16="http://schemas.microsoft.com/office/drawing/2014/main" id="{064B949C-7221-4974-88DC-7C98E19276DB}"/>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1732152" y="4054098"/>
            <a:ext cx="5276850" cy="838200"/>
          </a:xfrm>
          <a:prstGeom prst="rect">
            <a:avLst/>
          </a:prstGeom>
          <a:noFill/>
          <a:ln>
            <a:noFill/>
          </a:ln>
        </p:spPr>
      </p:pic>
    </p:spTree>
    <p:extLst>
      <p:ext uri="{BB962C8B-B14F-4D97-AF65-F5344CB8AC3E}">
        <p14:creationId xmlns:p14="http://schemas.microsoft.com/office/powerpoint/2010/main" val="277726940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3"/>
          <p:cNvSpPr>
            <a:spLocks noGrp="1"/>
          </p:cNvSpPr>
          <p:nvPr>
            <p:ph type="title"/>
          </p:nvPr>
        </p:nvSpPr>
        <p:spPr>
          <a:xfrm>
            <a:off x="675402" y="106102"/>
            <a:ext cx="7507706" cy="657727"/>
          </a:xfrm>
        </p:spPr>
        <p:txBody>
          <a:bodyPr/>
          <a:lstStyle/>
          <a:p>
            <a:pPr marL="0" defTabSz="914400" fontAlgn="base">
              <a:spcAft>
                <a:spcPct val="0"/>
              </a:spcAft>
              <a:defRPr/>
            </a:pPr>
            <a:r>
              <a:rPr lang="en-US" altLang="zh-CN" sz="2400" dirty="0">
                <a:latin typeface="Times New Roman" panose="02020603050405020304" pitchFamily="18" charset="0"/>
                <a:cs typeface="Times New Roman" panose="02020603050405020304" pitchFamily="18" charset="0"/>
              </a:rPr>
              <a:t>Ada Boosting</a:t>
            </a:r>
            <a:r>
              <a:rPr lang="zh-CN" altLang="en-US" sz="2400" dirty="0">
                <a:latin typeface="Times New Roman" panose="02020603050405020304" pitchFamily="18" charset="0"/>
                <a:cs typeface="Times New Roman" panose="02020603050405020304" pitchFamily="18" charset="0"/>
              </a:rPr>
              <a:t>：</a:t>
            </a:r>
            <a:r>
              <a:rPr lang="zh-CN" altLang="en-US" sz="2000" kern="0" dirty="0">
                <a:solidFill>
                  <a:srgbClr val="0070C0"/>
                </a:solidFill>
                <a:latin typeface="Times New Roman" pitchFamily="18" charset="0"/>
                <a:cs typeface="Times New Roman" pitchFamily="18" charset="0"/>
              </a:rPr>
              <a:t>例子</a:t>
            </a:r>
            <a:endParaRPr lang="en-US" altLang="zh-CN" sz="2000" kern="0" dirty="0">
              <a:solidFill>
                <a:srgbClr val="0070C0"/>
              </a:solidFill>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2" name="矩形 1">
                <a:extLst>
                  <a:ext uri="{FF2B5EF4-FFF2-40B4-BE49-F238E27FC236}">
                    <a16:creationId xmlns:a16="http://schemas.microsoft.com/office/drawing/2014/main" id="{7FFC6BB4-0B11-4B77-A838-2AFA9737772F}"/>
                  </a:ext>
                </a:extLst>
              </p:cNvPr>
              <p:cNvSpPr/>
              <p:nvPr/>
            </p:nvSpPr>
            <p:spPr>
              <a:xfrm>
                <a:off x="146695" y="915450"/>
                <a:ext cx="8718584" cy="4510978"/>
              </a:xfrm>
              <a:prstGeom prst="rect">
                <a:avLst/>
              </a:prstGeom>
            </p:spPr>
            <p:txBody>
              <a:bodyPr wrap="square">
                <a:spAutoFit/>
              </a:bodyPr>
              <a:lstStyle/>
              <a:p>
                <a:pPr lvl="0">
                  <a:spcBef>
                    <a:spcPts val="1000"/>
                  </a:spcBef>
                </a:pPr>
                <a:r>
                  <a:rPr lang="zh-CN" altLang="en-US" sz="1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1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2</a:t>
                </a:r>
                <a:r>
                  <a:rPr lang="zh-CN" altLang="en-US" sz="1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 </a:t>
                </a:r>
                <a:r>
                  <a:rPr lang="zh-CN" altLang="zh-CN" sz="1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分别训练</a:t>
                </a:r>
                <a:r>
                  <a:rPr lang="en-US" altLang="zh-CN" sz="1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M</a:t>
                </a:r>
                <a:r>
                  <a:rPr lang="zh-CN" altLang="zh-CN" sz="1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个基分类器（弱分类器）</a:t>
                </a:r>
                <a:endParaRPr lang="zh-CN" altLang="zh-CN" sz="1400" dirty="0">
                  <a:effectLst/>
                  <a:latin typeface="Times New Roman" panose="02020603050405020304" pitchFamily="18" charset="0"/>
                  <a:ea typeface="华文楷体" panose="02010600040101010101" pitchFamily="2" charset="-122"/>
                  <a:cs typeface="Times New Roman" panose="02020603050405020304" pitchFamily="18" charset="0"/>
                </a:endParaRPr>
              </a:p>
              <a:p>
                <a:pPr indent="228600">
                  <a:spcBef>
                    <a:spcPts val="1000"/>
                  </a:spcBef>
                  <a:spcAft>
                    <a:spcPts val="300"/>
                  </a:spcAft>
                </a:pPr>
                <a:r>
                  <a:rPr lang="zh-CN" altLang="zh-CN" sz="1400"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对</a:t>
                </a:r>
                <a14:m>
                  <m:oMath xmlns:m="http://schemas.openxmlformats.org/officeDocument/2006/math">
                    <m:r>
                      <a:rPr lang="en-US" altLang="zh-CN" sz="1400" b="1"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𝒎</m:t>
                    </m:r>
                    <m:r>
                      <a:rPr lang="en-US" altLang="zh-CN" sz="1400" b="1"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r>
                      <a:rPr lang="en-US" altLang="zh-CN" sz="1400" b="1"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𝟏</m:t>
                    </m:r>
                  </m:oMath>
                </a14:m>
                <a:endParaRPr lang="zh-CN" altLang="zh-CN" sz="1400" dirty="0">
                  <a:latin typeface="Times New Roman" panose="02020603050405020304" pitchFamily="18" charset="0"/>
                  <a:ea typeface="华文楷体" panose="02010600040101010101" pitchFamily="2" charset="-122"/>
                  <a:cs typeface="Times New Roman" panose="02020603050405020304" pitchFamily="18" charset="0"/>
                </a:endParaRPr>
              </a:p>
              <a:p>
                <a:pPr marL="400050" lvl="0" indent="-400050">
                  <a:spcBef>
                    <a:spcPts val="1000"/>
                  </a:spcBef>
                  <a:buFont typeface="Wingdings" panose="05000000000000000000" pitchFamily="2" charset="2"/>
                  <a:buChar char="l"/>
                </a:pPr>
                <a:r>
                  <a:rPr lang="zh-CN" altLang="zh-CN" sz="1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使用具有分布权重</a:t>
                </a:r>
                <a14:m>
                  <m:oMath xmlns:m="http://schemas.openxmlformats.org/officeDocument/2006/math">
                    <m:sSub>
                      <m:sSub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ltLang="zh-CN" sz="1400" i="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D</m:t>
                        </m:r>
                      </m:e>
                      <m:sub>
                        <m:r>
                          <a:rPr lang="en-US" altLang="zh-CN" sz="1400" i="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1</m:t>
                        </m:r>
                      </m:sub>
                    </m:sSub>
                  </m:oMath>
                </a14:m>
                <a:r>
                  <a:rPr lang="zh-CN" altLang="zh-CN" sz="1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的训练数据来学习得到第</a:t>
                </a:r>
                <a14:m>
                  <m:oMath xmlns:m="http://schemas.openxmlformats.org/officeDocument/2006/math">
                    <m:r>
                      <m:rPr>
                        <m:sty m:val="p"/>
                      </m:rPr>
                      <a:rPr lang="en-US" altLang="zh-CN" sz="1400" i="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m:t>
                    </m:r>
                    <m:r>
                      <a:rPr lang="en-US" altLang="zh-CN" sz="1400" i="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=1</m:t>
                    </m:r>
                  </m:oMath>
                </a14:m>
                <a:r>
                  <a:rPr lang="zh-CN" altLang="zh-CN" sz="1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个基分类器</a:t>
                </a:r>
                <a14:m>
                  <m:oMath xmlns:m="http://schemas.openxmlformats.org/officeDocument/2006/math">
                    <m:sSub>
                      <m:sSub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ltLang="zh-CN" sz="1400" i="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G</m:t>
                        </m:r>
                      </m:e>
                      <m:sub>
                        <m:r>
                          <a:rPr lang="en-US" altLang="zh-CN" sz="1400" i="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1</m:t>
                        </m:r>
                      </m:sub>
                    </m:sSub>
                  </m:oMath>
                </a14:m>
                <a:r>
                  <a:rPr lang="zh-CN" altLang="zh-CN" sz="1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。不难看出，当阈值</a:t>
                </a:r>
                <a14:m>
                  <m:oMath xmlns:m="http://schemas.openxmlformats.org/officeDocument/2006/math">
                    <m:r>
                      <m:rPr>
                        <m:sty m:val="p"/>
                      </m:rPr>
                      <a:rPr lang="en-US" altLang="zh-CN" sz="1400" i="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ε</m:t>
                    </m:r>
                    <m:r>
                      <a:rPr lang="en-US" altLang="zh-CN" sz="1400" i="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=6</m:t>
                    </m:r>
                  </m:oMath>
                </a14:m>
                <a:r>
                  <a:rPr lang="zh-CN" altLang="zh-CN" sz="1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时，基分类器</a:t>
                </a:r>
                <a14:m>
                  <m:oMath xmlns:m="http://schemas.openxmlformats.org/officeDocument/2006/math">
                    <m:sSub>
                      <m:sSub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ltLang="zh-CN" sz="1400" i="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G</m:t>
                        </m:r>
                      </m:e>
                      <m:sub>
                        <m:r>
                          <a:rPr lang="en-US" altLang="zh-CN" sz="1400" i="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1</m:t>
                        </m:r>
                      </m:sub>
                    </m:sSub>
                  </m:oMath>
                </a14:m>
                <a:r>
                  <a:rPr lang="zh-CN" altLang="zh-CN" sz="1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具有最小错误率。</a:t>
                </a:r>
                <a14:m>
                  <m:oMath xmlns:m="http://schemas.openxmlformats.org/officeDocument/2006/math">
                    <m:sSub>
                      <m:sSub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ltLang="zh-CN" sz="1400" i="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G</m:t>
                        </m:r>
                      </m:e>
                      <m:sub>
                        <m:r>
                          <a:rPr lang="en-US" altLang="zh-CN" sz="1400" i="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1</m:t>
                        </m:r>
                      </m:sub>
                    </m:sSub>
                  </m:oMath>
                </a14:m>
                <a:r>
                  <a:rPr lang="zh-CN" altLang="zh-CN" sz="1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分类器如下表示： </a:t>
                </a:r>
                <a:endParaRPr lang="zh-CN" altLang="zh-CN" sz="1400" dirty="0">
                  <a:effectLst/>
                  <a:latin typeface="Times New Roman" panose="02020603050405020304" pitchFamily="18" charset="0"/>
                  <a:ea typeface="华文楷体" panose="02010600040101010101" pitchFamily="2" charset="-122"/>
                  <a:cs typeface="Times New Roman" panose="02020603050405020304" pitchFamily="18" charset="0"/>
                </a:endParaRPr>
              </a:p>
              <a:p>
                <a:pPr marL="400050" indent="-400050" algn="just">
                  <a:spcBef>
                    <a:spcPts val="1000"/>
                  </a:spcBef>
                  <a:spcAft>
                    <a:spcPts val="300"/>
                  </a:spcAft>
                  <a:buFont typeface="Wingdings" panose="05000000000000000000" pitchFamily="2" charset="2"/>
                  <a:buChar char="l"/>
                </a:pPr>
                <a14:m>
                  <m:oMath xmlns:m="http://schemas.openxmlformats.org/officeDocument/2006/math">
                    <m:sSub>
                      <m:sSub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ltLang="zh-CN" sz="1400" i="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G</m:t>
                        </m:r>
                      </m:e>
                      <m:sub>
                        <m:r>
                          <a:rPr lang="en-US" altLang="zh-CN" sz="1400" i="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1</m:t>
                        </m:r>
                      </m:sub>
                    </m:sSub>
                    <m:d>
                      <m:d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ltLang="zh-CN" sz="1400" i="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x</m:t>
                            </m:r>
                          </m:e>
                          <m:sub>
                            <m:r>
                              <m:rPr>
                                <m:sty m:val="p"/>
                              </m:rPr>
                              <a:rPr lang="en-US" altLang="zh-CN" sz="1400" i="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i</m:t>
                            </m:r>
                          </m:sub>
                        </m:sSub>
                      </m:e>
                    </m:d>
                    <m:r>
                      <a:rPr lang="en-US" altLang="zh-CN" sz="1400" i="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d>
                      <m:dPr>
                        <m:begChr m:val="{"/>
                        <m:endChr m:val=""/>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eqArr>
                          <m:eqArr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eqArrPr>
                          <m:e>
                            <m:r>
                              <a:rPr lang="en-US" altLang="zh-CN" sz="1400" i="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−1</m:t>
                            </m:r>
                          </m:e>
                          <m:e>
                            <m:r>
                              <a:rPr lang="en-US" altLang="zh-CN" sz="1400" i="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1</m:t>
                            </m:r>
                          </m:e>
                        </m:eqArr>
                        <m:r>
                          <a:rPr lang="en-US" altLang="zh-CN" sz="1400" i="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  </m:t>
                        </m:r>
                      </m:e>
                    </m:d>
                    <m:m>
                      <m:mPr>
                        <m:mcs>
                          <m:mc>
                            <m:mcPr>
                              <m:count m:val="1"/>
                              <m:mcJc m:val="center"/>
                            </m:mcPr>
                          </m:mc>
                        </m:mcs>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mPr>
                      <m:mr>
                        <m:e>
                          <m:sSub>
                            <m:sSub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ltLang="zh-CN" sz="1400" i="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x</m:t>
                              </m:r>
                            </m:e>
                            <m:sub>
                              <m:r>
                                <m:rPr>
                                  <m:sty m:val="p"/>
                                </m:rPr>
                                <a:rPr lang="en-US" altLang="zh-CN" sz="1400" i="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i</m:t>
                              </m:r>
                            </m:sub>
                          </m:sSub>
                          <m:r>
                            <a:rPr lang="en-US" altLang="zh-CN" sz="1400" i="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&lt;6</m:t>
                          </m:r>
                        </m:e>
                      </m:mr>
                      <m:mr>
                        <m:e>
                          <m:sSub>
                            <m:sSub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ltLang="zh-CN" sz="1400" i="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x</m:t>
                              </m:r>
                            </m:e>
                            <m:sub>
                              <m:r>
                                <m:rPr>
                                  <m:sty m:val="p"/>
                                </m:rPr>
                                <a:rPr lang="en-US" altLang="zh-CN" sz="1400" i="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i</m:t>
                              </m:r>
                            </m:sub>
                          </m:sSub>
                          <m:r>
                            <a:rPr lang="en-US" altLang="zh-CN" sz="1400" i="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&gt;6</m:t>
                          </m:r>
                        </m:e>
                      </m:mr>
                    </m:m>
                  </m:oMath>
                </a14:m>
                <a:endParaRPr lang="zh-CN" altLang="zh-CN" sz="1400" dirty="0">
                  <a:latin typeface="Times New Roman" panose="02020603050405020304" pitchFamily="18" charset="0"/>
                  <a:ea typeface="华文楷体" panose="02010600040101010101" pitchFamily="2" charset="-122"/>
                  <a:cs typeface="Times New Roman" panose="02020603050405020304" pitchFamily="18" charset="0"/>
                </a:endParaRPr>
              </a:p>
              <a:p>
                <a:pPr marL="400050" lvl="0" indent="-400050">
                  <a:spcBef>
                    <a:spcPts val="1000"/>
                  </a:spcBef>
                  <a:buFont typeface="Wingdings" panose="05000000000000000000" pitchFamily="2" charset="2"/>
                  <a:buChar char="l"/>
                </a:pPr>
                <a:r>
                  <a:rPr lang="zh-CN" altLang="zh-CN" sz="1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计算</a:t>
                </a:r>
                <a14:m>
                  <m:oMath xmlns:m="http://schemas.openxmlformats.org/officeDocument/2006/math">
                    <m:sSub>
                      <m:sSub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ltLang="zh-CN" sz="1400" i="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G</m:t>
                        </m:r>
                      </m:e>
                      <m:sub>
                        <m:r>
                          <a:rPr lang="en-US" altLang="zh-CN" sz="1400" i="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1</m:t>
                        </m:r>
                      </m:sub>
                    </m:sSub>
                    <m:d>
                      <m:d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r>
                          <m:rPr>
                            <m:sty m:val="p"/>
                          </m:rPr>
                          <a:rPr lang="en-US" altLang="zh-CN" sz="1400" i="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x</m:t>
                        </m:r>
                      </m:e>
                    </m:d>
                  </m:oMath>
                </a14:m>
                <a:r>
                  <a:rPr lang="zh-CN" altLang="zh-CN" sz="1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在训练数据集上的分类误差，样例</a:t>
                </a:r>
                <a:r>
                  <a:rPr lang="en-US" altLang="zh-CN" sz="1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3</a:t>
                </a:r>
                <a:r>
                  <a:rPr lang="zh-CN" altLang="zh-CN" sz="1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1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4</a:t>
                </a:r>
                <a:r>
                  <a:rPr lang="zh-CN" altLang="zh-CN" sz="1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被错误分类，因此</a:t>
                </a:r>
                <a14:m>
                  <m:oMath xmlns:m="http://schemas.openxmlformats.org/officeDocument/2006/math">
                    <m:sSub>
                      <m:sSub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ltLang="zh-CN" sz="1400" i="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G</m:t>
                        </m:r>
                      </m:e>
                      <m:sub>
                        <m:r>
                          <a:rPr lang="en-US" altLang="zh-CN" sz="1400" i="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1</m:t>
                        </m:r>
                      </m:sub>
                    </m:sSub>
                  </m:oMath>
                </a14:m>
                <a:r>
                  <a:rPr lang="zh-CN" altLang="zh-CN" sz="1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的分类误差为</a:t>
                </a:r>
                <a14:m>
                  <m:oMath xmlns:m="http://schemas.openxmlformats.org/officeDocument/2006/math">
                    <m:sSub>
                      <m:sSub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ltLang="zh-CN" sz="1400" i="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err</m:t>
                        </m:r>
                      </m:e>
                      <m:sub>
                        <m:r>
                          <a:rPr lang="en-US" altLang="zh-CN" sz="1400" i="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1</m:t>
                        </m:r>
                      </m:sub>
                    </m:sSub>
                    <m:r>
                      <a:rPr lang="en-US" altLang="zh-CN" sz="1400" i="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nary>
                      <m:naryPr>
                        <m:chr m:val="∑"/>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naryPr>
                      <m:sub>
                        <m:r>
                          <m:rPr>
                            <m:sty m:val="p"/>
                          </m:rPr>
                          <a:rPr lang="en-US" altLang="zh-CN" sz="1400" i="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i</m:t>
                        </m:r>
                        <m:r>
                          <a:rPr lang="en-US" altLang="zh-CN" sz="1400" i="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=1</m:t>
                        </m:r>
                      </m:sub>
                      <m:sup>
                        <m:r>
                          <m:rPr>
                            <m:sty m:val="p"/>
                          </m:rPr>
                          <a:rPr lang="en-US" altLang="zh-CN" sz="1400" i="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N</m:t>
                        </m:r>
                      </m:sup>
                      <m:e>
                        <m:sSub>
                          <m:sSub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ltLang="zh-CN" sz="1400" i="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w</m:t>
                            </m:r>
                          </m:e>
                          <m:sub>
                            <m:r>
                              <a:rPr lang="en-US" altLang="zh-CN" sz="1400" i="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1,</m:t>
                            </m:r>
                            <m:r>
                              <m:rPr>
                                <m:sty m:val="p"/>
                              </m:rPr>
                              <a:rPr lang="en-US" altLang="zh-CN" sz="1400" i="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i</m:t>
                            </m:r>
                          </m:sub>
                        </m:sSub>
                        <m:r>
                          <m:rPr>
                            <m:sty m:val="p"/>
                          </m:rPr>
                          <a:rPr lang="en-US" altLang="zh-CN" sz="1400" i="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I</m:t>
                        </m:r>
                        <m:r>
                          <a:rPr lang="en-US" altLang="zh-CN" sz="1400" i="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ltLang="zh-CN" sz="1400" i="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G</m:t>
                            </m:r>
                          </m:e>
                          <m:sub>
                            <m:r>
                              <a:rPr lang="en-US" altLang="zh-CN" sz="1400" i="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1</m:t>
                            </m:r>
                          </m:sub>
                        </m:sSub>
                        <m:r>
                          <a:rPr lang="en-US" altLang="zh-CN" sz="1400" i="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ltLang="zh-CN" sz="1400" i="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x</m:t>
                            </m:r>
                          </m:e>
                          <m:sub>
                            <m:r>
                              <m:rPr>
                                <m:sty m:val="p"/>
                              </m:rPr>
                              <a:rPr lang="en-US" altLang="zh-CN" sz="1400" i="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i</m:t>
                            </m:r>
                          </m:sub>
                        </m:sSub>
                        <m:r>
                          <a:rPr lang="en-US" altLang="zh-CN" sz="1400" i="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ltLang="zh-CN" sz="1400" i="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y</m:t>
                            </m:r>
                          </m:e>
                          <m:sub>
                            <m:r>
                              <m:rPr>
                                <m:sty m:val="p"/>
                              </m:rPr>
                              <a:rPr lang="en-US" altLang="zh-CN" sz="1400" i="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i</m:t>
                            </m:r>
                          </m:sub>
                        </m:sSub>
                        <m:r>
                          <a:rPr lang="en-US" altLang="zh-CN" sz="1400" i="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e>
                    </m:nary>
                    <m:r>
                      <a:rPr lang="en-US" altLang="zh-CN" sz="1400" i="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=0.1+0.1=0.2</m:t>
                    </m:r>
                  </m:oMath>
                </a14:m>
                <a:endParaRPr lang="zh-CN" altLang="zh-CN" sz="1400" dirty="0">
                  <a:effectLst/>
                  <a:latin typeface="Times New Roman" panose="02020603050405020304" pitchFamily="18" charset="0"/>
                  <a:ea typeface="华文楷体" panose="02010600040101010101" pitchFamily="2" charset="-122"/>
                  <a:cs typeface="Times New Roman" panose="02020603050405020304" pitchFamily="18" charset="0"/>
                </a:endParaRPr>
              </a:p>
              <a:p>
                <a:pPr marL="400050" lvl="0" indent="-400050">
                  <a:buFont typeface="Wingdings" panose="05000000000000000000" pitchFamily="2" charset="2"/>
                  <a:buChar char="l"/>
                </a:pPr>
                <a:r>
                  <a:rPr lang="zh-CN" altLang="zh-CN" sz="1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根据分类误差计算弱分类器</a:t>
                </a:r>
                <a14:m>
                  <m:oMath xmlns:m="http://schemas.openxmlformats.org/officeDocument/2006/math">
                    <m:sSub>
                      <m:sSub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ltLang="zh-CN" sz="1400" i="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G</m:t>
                        </m:r>
                      </m:e>
                      <m:sub>
                        <m:r>
                          <a:rPr lang="en-US" altLang="zh-CN" sz="1400" i="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1</m:t>
                        </m:r>
                      </m:sub>
                    </m:sSub>
                    <m:d>
                      <m:d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r>
                          <m:rPr>
                            <m:sty m:val="p"/>
                          </m:rPr>
                          <a:rPr lang="en-US" altLang="zh-CN" sz="1400" i="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x</m:t>
                        </m:r>
                      </m:e>
                    </m:d>
                  </m:oMath>
                </a14:m>
                <a:r>
                  <a:rPr lang="zh-CN" altLang="zh-CN" sz="1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的权重 ： </a:t>
                </a:r>
                <a14:m>
                  <m:oMath xmlns:m="http://schemas.openxmlformats.org/officeDocument/2006/math">
                    <m:sSub>
                      <m:sSub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ltLang="zh-CN" sz="1400" i="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α</m:t>
                        </m:r>
                      </m:e>
                      <m:sub>
                        <m:r>
                          <a:rPr lang="en-US" altLang="zh-CN" sz="1400" i="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1</m:t>
                        </m:r>
                      </m:sub>
                    </m:sSub>
                    <m:r>
                      <a:rPr lang="en-US" altLang="zh-CN" sz="1400" i="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f>
                      <m:f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400" i="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1</m:t>
                        </m:r>
                      </m:num>
                      <m:den>
                        <m:r>
                          <a:rPr lang="en-US" altLang="zh-CN" sz="1400" i="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2</m:t>
                        </m:r>
                      </m:den>
                    </m:f>
                    <m:func>
                      <m:func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funcPr>
                      <m:fName>
                        <m:r>
                          <m:rPr>
                            <m:sty m:val="p"/>
                          </m:rPr>
                          <a:rPr lang="en-US" altLang="zh-CN" sz="1400" i="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ln</m:t>
                        </m:r>
                      </m:fName>
                      <m:e>
                        <m:f>
                          <m:f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400" i="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1−</m:t>
                            </m:r>
                            <m:sSub>
                              <m:sSub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ltLang="zh-CN" sz="1400" i="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err</m:t>
                                </m:r>
                              </m:e>
                              <m:sub>
                                <m:r>
                                  <a:rPr lang="en-US" altLang="zh-CN" sz="1400" i="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1</m:t>
                                </m:r>
                              </m:sub>
                            </m:sSub>
                          </m:num>
                          <m:den>
                            <m:sSub>
                              <m:sSub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ltLang="zh-CN" sz="1400" i="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err</m:t>
                                </m:r>
                              </m:e>
                              <m:sub>
                                <m:r>
                                  <a:rPr lang="en-US" altLang="zh-CN" sz="1400" i="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1</m:t>
                                </m:r>
                              </m:sub>
                            </m:sSub>
                          </m:den>
                        </m:f>
                      </m:e>
                    </m:func>
                    <m:r>
                      <a:rPr lang="en-US" altLang="zh-CN" sz="1400" i="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=0.6931</m:t>
                    </m:r>
                  </m:oMath>
                </a14:m>
                <a:endParaRPr lang="zh-CN" altLang="zh-CN" sz="1400" dirty="0">
                  <a:effectLst/>
                  <a:latin typeface="Times New Roman" panose="02020603050405020304" pitchFamily="18" charset="0"/>
                  <a:ea typeface="华文楷体" panose="02010600040101010101" pitchFamily="2" charset="-122"/>
                  <a:cs typeface="Times New Roman" panose="02020603050405020304" pitchFamily="18" charset="0"/>
                </a:endParaRPr>
              </a:p>
              <a:p>
                <a:pPr marL="400050" lvl="0" indent="-400050">
                  <a:buFont typeface="Wingdings" panose="05000000000000000000" pitchFamily="2" charset="2"/>
                  <a:buChar char="l"/>
                </a:pPr>
                <a:r>
                  <a:rPr lang="zh-CN" altLang="zh-CN" sz="1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更新下一轮第</a:t>
                </a:r>
                <a14:m>
                  <m:oMath xmlns:m="http://schemas.openxmlformats.org/officeDocument/2006/math">
                    <m:r>
                      <m:rPr>
                        <m:sty m:val="p"/>
                      </m:rPr>
                      <a:rPr lang="en-US" altLang="zh-CN" sz="1400" i="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m:t>
                    </m:r>
                    <m:r>
                      <a:rPr lang="en-US" altLang="zh-CN" sz="1400" i="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=2</m:t>
                    </m:r>
                  </m:oMath>
                </a14:m>
                <a:r>
                  <a:rPr lang="zh-CN" altLang="zh-CN" sz="1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个分类器训练时第</a:t>
                </a:r>
                <a14:m>
                  <m:oMath xmlns:m="http://schemas.openxmlformats.org/officeDocument/2006/math">
                    <m:r>
                      <m:rPr>
                        <m:sty m:val="p"/>
                      </m:rPr>
                      <a:rPr lang="en-US" altLang="zh-CN" sz="1400" i="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i</m:t>
                    </m:r>
                  </m:oMath>
                </a14:m>
                <a:r>
                  <a:rPr lang="zh-CN" altLang="zh-CN" sz="1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个训练样本的权重： </a:t>
                </a:r>
                <a14:m>
                  <m:oMath xmlns:m="http://schemas.openxmlformats.org/officeDocument/2006/math">
                    <m:sSub>
                      <m:sSub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ltLang="zh-CN" sz="1400" i="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D</m:t>
                        </m:r>
                      </m:e>
                      <m:sub>
                        <m:r>
                          <a:rPr lang="en-US" altLang="zh-CN" sz="1400" i="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2</m:t>
                        </m:r>
                      </m:sub>
                    </m:sSub>
                    <m:r>
                      <a:rPr lang="en-US" altLang="zh-CN" sz="1400" i="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sSubSup>
                      <m:sSubSup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SupPr>
                      <m:e>
                        <m:d>
                          <m:dPr>
                            <m:begChr m:val="{"/>
                            <m:endChr m:val="}"/>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ltLang="zh-CN" sz="1400" i="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w</m:t>
                                </m:r>
                              </m:e>
                              <m:sub>
                                <m:r>
                                  <a:rPr lang="en-US" altLang="zh-CN" sz="1400" i="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2,</m:t>
                                </m:r>
                                <m:r>
                                  <m:rPr>
                                    <m:sty m:val="p"/>
                                  </m:rPr>
                                  <a:rPr lang="en-US" altLang="zh-CN" sz="1400" i="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i</m:t>
                                </m:r>
                              </m:sub>
                            </m:sSub>
                          </m:e>
                        </m:d>
                      </m:e>
                      <m:sub>
                        <m:r>
                          <a:rPr lang="en-US" altLang="zh-CN" sz="1400" i="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0</m:t>
                        </m:r>
                      </m:sub>
                      <m:sup>
                        <m:r>
                          <a:rPr lang="en-US" altLang="zh-CN" sz="1400" i="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10</m:t>
                        </m:r>
                      </m:sup>
                    </m:sSubSup>
                    <m:r>
                      <a:rPr lang="en-US" altLang="zh-CN" sz="1400" i="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 </m:t>
                    </m:r>
                    <m:sSub>
                      <m:sSub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ltLang="zh-CN" sz="1400" i="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w</m:t>
                        </m:r>
                      </m:e>
                      <m:sub>
                        <m:r>
                          <a:rPr lang="en-US" altLang="zh-CN" sz="1400" i="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2,</m:t>
                        </m:r>
                        <m:r>
                          <m:rPr>
                            <m:sty m:val="p"/>
                          </m:rPr>
                          <a:rPr lang="en-US" altLang="zh-CN" sz="1400" i="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i</m:t>
                        </m:r>
                      </m:sub>
                    </m:sSub>
                    <m:r>
                      <a:rPr lang="en-US" altLang="zh-CN" sz="1400" i="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f>
                      <m:f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fPr>
                      <m:num>
                        <m:sSub>
                          <m:sSub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ltLang="zh-CN" sz="1400" i="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w</m:t>
                            </m:r>
                          </m:e>
                          <m:sub>
                            <m:r>
                              <a:rPr lang="en-US" altLang="zh-CN" sz="1400" i="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1,</m:t>
                            </m:r>
                            <m:r>
                              <m:rPr>
                                <m:sty m:val="p"/>
                              </m:rPr>
                              <a:rPr lang="en-US" altLang="zh-CN" sz="1400" i="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i</m:t>
                            </m:r>
                          </m:sub>
                        </m:sSub>
                      </m:num>
                      <m:den>
                        <m:sSub>
                          <m:sSub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ltLang="zh-CN" sz="1400" i="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Z</m:t>
                            </m:r>
                          </m:e>
                          <m:sub>
                            <m:r>
                              <a:rPr lang="en-US" altLang="zh-CN" sz="1400" i="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1</m:t>
                            </m:r>
                          </m:sub>
                        </m:sSub>
                      </m:den>
                    </m:f>
                    <m:sSup>
                      <m:sSup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pPr>
                      <m:e>
                        <m:r>
                          <m:rPr>
                            <m:sty m:val="p"/>
                          </m:rPr>
                          <a:rPr lang="en-US" altLang="zh-CN" sz="1400" i="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e</m:t>
                        </m:r>
                      </m:e>
                      <m:sup>
                        <m:r>
                          <a:rPr lang="en-US" altLang="zh-CN" sz="1400" i="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ltLang="zh-CN" sz="1400" i="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α</m:t>
                            </m:r>
                          </m:e>
                          <m:sub>
                            <m:r>
                              <a:rPr lang="en-US" altLang="zh-CN" sz="1400" i="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1</m:t>
                            </m:r>
                          </m:sub>
                        </m:sSub>
                        <m:sSub>
                          <m:sSub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ltLang="zh-CN" sz="1400" i="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y</m:t>
                            </m:r>
                          </m:e>
                          <m:sub>
                            <m:r>
                              <m:rPr>
                                <m:sty m:val="p"/>
                              </m:rPr>
                              <a:rPr lang="en-US" altLang="zh-CN" sz="1400" i="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i</m:t>
                            </m:r>
                          </m:sub>
                        </m:sSub>
                        <m:sSub>
                          <m:sSub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ltLang="zh-CN" sz="1400" i="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G</m:t>
                            </m:r>
                          </m:e>
                          <m:sub>
                            <m:r>
                              <a:rPr lang="en-US" altLang="zh-CN" sz="1400" i="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1</m:t>
                            </m:r>
                          </m:sub>
                        </m:sSub>
                        <m:d>
                          <m:d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ltLang="zh-CN" sz="1400" i="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x</m:t>
                                </m:r>
                              </m:e>
                              <m:sub>
                                <m:r>
                                  <m:rPr>
                                    <m:sty m:val="p"/>
                                  </m:rPr>
                                  <a:rPr lang="en-US" altLang="zh-CN" sz="1400" i="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i</m:t>
                                </m:r>
                              </m:sub>
                            </m:sSub>
                          </m:e>
                        </m:d>
                      </m:sup>
                    </m:sSup>
                  </m:oMath>
                </a14:m>
                <a:r>
                  <a:rPr lang="zh-CN" altLang="zh-CN" sz="1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，可得到数据样本新的权重：</a:t>
                </a:r>
                <a:endParaRPr lang="zh-CN" altLang="zh-CN" sz="1400" dirty="0">
                  <a:effectLst/>
                  <a:latin typeface="Times New Roman" panose="02020603050405020304" pitchFamily="18" charset="0"/>
                  <a:ea typeface="华文楷体" panose="02010600040101010101" pitchFamily="2" charset="-122"/>
                  <a:cs typeface="Times New Roman" panose="02020603050405020304" pitchFamily="18" charset="0"/>
                </a:endParaRPr>
              </a:p>
              <a:p>
                <a:pPr marL="304800"/>
                <a14:m>
                  <m:oMathPara xmlns:m="http://schemas.openxmlformats.org/officeDocument/2006/math">
                    <m:oMathParaPr>
                      <m:jc m:val="centerGroup"/>
                    </m:oMathParaPr>
                    <m:oMath xmlns:m="http://schemas.openxmlformats.org/officeDocument/2006/math">
                      <m:sSub>
                        <m:sSub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ltLang="zh-CN" sz="1400" i="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D</m:t>
                          </m:r>
                        </m:e>
                        <m:sub>
                          <m:r>
                            <a:rPr lang="en-US" altLang="zh-CN" sz="1400" i="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2</m:t>
                          </m:r>
                        </m:sub>
                      </m:sSub>
                      <m:r>
                        <a:rPr lang="en-US" altLang="zh-CN" sz="1400" i="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=(0.0625, 0.0625, 0.25, 0.25, 0.0625, 0.0625, 0.0625, 0.0625, 0.0625, 0.0625)</m:t>
                      </m:r>
                    </m:oMath>
                  </m:oMathPara>
                </a14:m>
                <a:endParaRPr lang="zh-CN" altLang="zh-CN" sz="1400" dirty="0">
                  <a:effectLst/>
                  <a:latin typeface="Times New Roman" panose="02020603050405020304" pitchFamily="18" charset="0"/>
                  <a:ea typeface="华文楷体" panose="02010600040101010101" pitchFamily="2" charset="-122"/>
                  <a:cs typeface="Times New Roman" panose="02020603050405020304" pitchFamily="18" charset="0"/>
                </a:endParaRPr>
              </a:p>
              <a:p>
                <a:pPr marL="304800"/>
                <a:endParaRPr lang="zh-CN" altLang="zh-CN" sz="1400" dirty="0">
                  <a:effectLst/>
                  <a:latin typeface="Times New Roman" panose="02020603050405020304" pitchFamily="18" charset="0"/>
                  <a:ea typeface="华文楷体" panose="02010600040101010101" pitchFamily="2" charset="-122"/>
                  <a:cs typeface="Times New Roman" panose="02020603050405020304" pitchFamily="18" charset="0"/>
                </a:endParaRPr>
              </a:p>
              <a:p>
                <a:pPr marL="400050" lvl="0" indent="-400050">
                  <a:buFont typeface="Wingdings" panose="05000000000000000000" pitchFamily="2" charset="2"/>
                  <a:buChar char="l"/>
                </a:pPr>
                <a:r>
                  <a:rPr lang="zh-CN" altLang="zh-CN" sz="1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通过加权线性组合得到当前的分类器</a:t>
                </a:r>
                <a14:m>
                  <m:oMath xmlns:m="http://schemas.openxmlformats.org/officeDocument/2006/math">
                    <m:sSub>
                      <m:sSub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ltLang="zh-CN" sz="1400" i="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f</m:t>
                        </m:r>
                      </m:e>
                      <m:sub>
                        <m:r>
                          <a:rPr lang="en-US" altLang="zh-CN" sz="1400" i="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1</m:t>
                        </m:r>
                      </m:sub>
                    </m:sSub>
                    <m:d>
                      <m:d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r>
                          <m:rPr>
                            <m:sty m:val="p"/>
                          </m:rPr>
                          <a:rPr lang="en-US" altLang="zh-CN" sz="1400" i="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x</m:t>
                        </m:r>
                      </m:e>
                    </m:d>
                    <m:r>
                      <a:rPr lang="en-US" altLang="zh-CN" sz="1400" i="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nary>
                      <m:naryPr>
                        <m:chr m:val="∑"/>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naryPr>
                      <m:sub>
                        <m:r>
                          <m:rPr>
                            <m:sty m:val="p"/>
                          </m:rPr>
                          <a:rPr lang="en-US" altLang="zh-CN" sz="1400" i="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i</m:t>
                        </m:r>
                        <m:r>
                          <a:rPr lang="en-US" altLang="zh-CN" sz="1400" i="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=1</m:t>
                        </m:r>
                      </m:sub>
                      <m:sup>
                        <m:r>
                          <m:rPr>
                            <m:sty m:val="p"/>
                          </m:rPr>
                          <a:rPr lang="en-US" altLang="zh-CN" sz="1400" i="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m:t>
                        </m:r>
                      </m:sup>
                      <m:e>
                        <m:sSub>
                          <m:sSub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ltLang="zh-CN" sz="1400" i="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α</m:t>
                            </m:r>
                          </m:e>
                          <m:sub>
                            <m:r>
                              <m:rPr>
                                <m:sty m:val="p"/>
                              </m:rPr>
                              <a:rPr lang="en-US" altLang="zh-CN" sz="1400" i="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m:t>
                            </m:r>
                          </m:sub>
                        </m:sSub>
                        <m:sSub>
                          <m:sSub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ltLang="zh-CN" sz="1400" i="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G</m:t>
                            </m:r>
                          </m:e>
                          <m:sub>
                            <m:r>
                              <m:rPr>
                                <m:sty m:val="p"/>
                              </m:rPr>
                              <a:rPr lang="en-US" altLang="zh-CN" sz="1400" i="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m:t>
                            </m:r>
                          </m:sub>
                        </m:sSub>
                        <m:r>
                          <a:rPr lang="en-US" altLang="zh-CN" sz="1400" i="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r>
                          <m:rPr>
                            <m:sty m:val="p"/>
                          </m:rPr>
                          <a:rPr lang="en-US" altLang="zh-CN" sz="1400" i="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x</m:t>
                        </m:r>
                        <m:r>
                          <a:rPr lang="en-US" altLang="zh-CN" sz="1400" i="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e>
                    </m:nary>
                    <m:r>
                      <a:rPr lang="en-US" altLang="zh-CN" sz="1400" i="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=0.6931</m:t>
                    </m:r>
                    <m:sSub>
                      <m:sSub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ltLang="zh-CN" sz="1400" i="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G</m:t>
                        </m:r>
                      </m:e>
                      <m:sub>
                        <m:r>
                          <a:rPr lang="en-US" altLang="zh-CN" sz="1400" i="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1</m:t>
                        </m:r>
                      </m:sub>
                    </m:sSub>
                    <m:d>
                      <m:d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r>
                          <m:rPr>
                            <m:sty m:val="p"/>
                          </m:rPr>
                          <a:rPr lang="en-US" altLang="zh-CN" sz="1400" i="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x</m:t>
                        </m:r>
                      </m:e>
                    </m:d>
                  </m:oMath>
                </a14:m>
                <a:endParaRPr lang="zh-CN" altLang="zh-CN" sz="1400" dirty="0">
                  <a:effectLst/>
                  <a:latin typeface="Times New Roman" panose="02020603050405020304" pitchFamily="18" charset="0"/>
                  <a:ea typeface="华文楷体" panose="02010600040101010101" pitchFamily="2" charset="-122"/>
                  <a:cs typeface="Times New Roman" panose="02020603050405020304" pitchFamily="18" charset="0"/>
                </a:endParaRPr>
              </a:p>
              <a:p>
                <a:pPr>
                  <a:spcBef>
                    <a:spcPts val="1000"/>
                  </a:spcBef>
                  <a:spcAft>
                    <a:spcPts val="300"/>
                  </a:spcAft>
                </a:pPr>
                <a:r>
                  <a:rPr lang="en-US" altLang="zh-CN" sz="1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         </a:t>
                </a:r>
                <a:r>
                  <a:rPr lang="zh-CN" altLang="zh-CN" sz="1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在下图中，被分类错误数据样本的形状尺寸比其它数据样本形状稍大，以表示被分类错误的样本数据权重增大。</a:t>
                </a:r>
                <a:endParaRPr lang="zh-CN" altLang="zh-CN" sz="1400" dirty="0">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xmlns="">
          <p:sp>
            <p:nvSpPr>
              <p:cNvPr id="2" name="矩形 1">
                <a:extLst>
                  <a:ext uri="{FF2B5EF4-FFF2-40B4-BE49-F238E27FC236}">
                    <a16:creationId xmlns:a16="http://schemas.microsoft.com/office/drawing/2014/main" id="{7FFC6BB4-0B11-4B77-A838-2AFA9737772F}"/>
                  </a:ext>
                </a:extLst>
              </p:cNvPr>
              <p:cNvSpPr>
                <a:spLocks noRot="1" noChangeAspect="1" noMove="1" noResize="1" noEditPoints="1" noAdjustHandles="1" noChangeArrowheads="1" noChangeShapeType="1" noTextEdit="1"/>
              </p:cNvSpPr>
              <p:nvPr/>
            </p:nvSpPr>
            <p:spPr>
              <a:xfrm>
                <a:off x="146695" y="915450"/>
                <a:ext cx="8718584" cy="4510978"/>
              </a:xfrm>
              <a:prstGeom prst="rect">
                <a:avLst/>
              </a:prstGeom>
              <a:blipFill>
                <a:blip r:embed="rId3"/>
                <a:stretch>
                  <a:fillRect l="-210" t="-405" b="-541"/>
                </a:stretch>
              </a:blipFill>
            </p:spPr>
            <p:txBody>
              <a:bodyPr/>
              <a:lstStyle/>
              <a:p>
                <a:r>
                  <a:rPr lang="zh-CN" altLang="en-US">
                    <a:noFill/>
                  </a:rPr>
                  <a:t> </a:t>
                </a:r>
              </a:p>
            </p:txBody>
          </p:sp>
        </mc:Fallback>
      </mc:AlternateContent>
      <p:pic>
        <p:nvPicPr>
          <p:cNvPr id="6" name="图片 5" descr="2">
            <a:extLst>
              <a:ext uri="{FF2B5EF4-FFF2-40B4-BE49-F238E27FC236}">
                <a16:creationId xmlns:a16="http://schemas.microsoft.com/office/drawing/2014/main" id="{D22EBD61-0A5D-4895-995F-86CD699A0B35}"/>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265957" y="5578049"/>
            <a:ext cx="3973478" cy="738366"/>
          </a:xfrm>
          <a:prstGeom prst="rect">
            <a:avLst/>
          </a:prstGeom>
          <a:noFill/>
          <a:ln>
            <a:noFill/>
          </a:ln>
        </p:spPr>
      </p:pic>
    </p:spTree>
    <p:extLst>
      <p:ext uri="{BB962C8B-B14F-4D97-AF65-F5344CB8AC3E}">
        <p14:creationId xmlns:p14="http://schemas.microsoft.com/office/powerpoint/2010/main" val="300576688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3"/>
          <p:cNvSpPr>
            <a:spLocks noGrp="1"/>
          </p:cNvSpPr>
          <p:nvPr>
            <p:ph type="title"/>
          </p:nvPr>
        </p:nvSpPr>
        <p:spPr>
          <a:xfrm>
            <a:off x="675402" y="106102"/>
            <a:ext cx="7507706" cy="657727"/>
          </a:xfrm>
        </p:spPr>
        <p:txBody>
          <a:bodyPr/>
          <a:lstStyle/>
          <a:p>
            <a:pPr marL="0" defTabSz="914400" fontAlgn="base">
              <a:spcAft>
                <a:spcPct val="0"/>
              </a:spcAft>
              <a:defRPr/>
            </a:pPr>
            <a:r>
              <a:rPr lang="en-US" altLang="zh-CN" sz="2400" dirty="0">
                <a:latin typeface="Times New Roman" panose="02020603050405020304" pitchFamily="18" charset="0"/>
                <a:cs typeface="Times New Roman" panose="02020603050405020304" pitchFamily="18" charset="0"/>
              </a:rPr>
              <a:t>Ada Boosting</a:t>
            </a:r>
            <a:r>
              <a:rPr lang="zh-CN" altLang="en-US" sz="2400" dirty="0">
                <a:latin typeface="Times New Roman" panose="02020603050405020304" pitchFamily="18" charset="0"/>
                <a:cs typeface="Times New Roman" panose="02020603050405020304" pitchFamily="18" charset="0"/>
              </a:rPr>
              <a:t>：</a:t>
            </a:r>
            <a:r>
              <a:rPr lang="zh-CN" altLang="en-US" sz="2000" kern="0" dirty="0">
                <a:solidFill>
                  <a:srgbClr val="0070C0"/>
                </a:solidFill>
                <a:latin typeface="Times New Roman" pitchFamily="18" charset="0"/>
                <a:cs typeface="Times New Roman" pitchFamily="18" charset="0"/>
              </a:rPr>
              <a:t>例子</a:t>
            </a:r>
            <a:endParaRPr lang="en-US" altLang="zh-CN" sz="2000" kern="0" dirty="0">
              <a:solidFill>
                <a:srgbClr val="0070C0"/>
              </a:solidFill>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3" name="矩形 2">
                <a:extLst>
                  <a:ext uri="{FF2B5EF4-FFF2-40B4-BE49-F238E27FC236}">
                    <a16:creationId xmlns:a16="http://schemas.microsoft.com/office/drawing/2014/main" id="{652ECDE7-9B0C-4665-83DF-5A71C1FCD485}"/>
                  </a:ext>
                </a:extLst>
              </p:cNvPr>
              <p:cNvSpPr/>
              <p:nvPr/>
            </p:nvSpPr>
            <p:spPr>
              <a:xfrm>
                <a:off x="237157" y="1023978"/>
                <a:ext cx="8601227" cy="4517519"/>
              </a:xfrm>
              <a:prstGeom prst="rect">
                <a:avLst/>
              </a:prstGeom>
            </p:spPr>
            <p:txBody>
              <a:bodyPr wrap="square">
                <a:spAutoFit/>
              </a:bodyPr>
              <a:lstStyle/>
              <a:p>
                <a:pPr indent="228600">
                  <a:lnSpc>
                    <a:spcPct val="150000"/>
                  </a:lnSpc>
                  <a:spcBef>
                    <a:spcPts val="1000"/>
                  </a:spcBef>
                  <a:spcAft>
                    <a:spcPts val="300"/>
                  </a:spcAft>
                </a:pPr>
                <a:r>
                  <a:rPr lang="zh-CN" altLang="zh-CN" sz="1400"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对</a:t>
                </a:r>
                <a14:m>
                  <m:oMath xmlns:m="http://schemas.openxmlformats.org/officeDocument/2006/math">
                    <m:r>
                      <a:rPr lang="en-US" altLang="zh-CN" sz="1400" b="1"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𝒎</m:t>
                    </m:r>
                    <m:r>
                      <a:rPr lang="en-US" altLang="zh-CN" sz="1400" b="1"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r>
                      <a:rPr lang="en-US" altLang="zh-CN" sz="1400" b="1"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𝟐</m:t>
                    </m:r>
                  </m:oMath>
                </a14:m>
                <a:endParaRPr lang="zh-CN" altLang="zh-CN" sz="1400" dirty="0">
                  <a:latin typeface="Times New Roman" panose="02020603050405020304" pitchFamily="18" charset="0"/>
                  <a:ea typeface="华文楷体" panose="02010600040101010101" pitchFamily="2" charset="-122"/>
                  <a:cs typeface="Times New Roman" panose="02020603050405020304" pitchFamily="18" charset="0"/>
                </a:endParaRPr>
              </a:p>
              <a:p>
                <a:pPr marL="342900" lvl="0" indent="-342900">
                  <a:lnSpc>
                    <a:spcPct val="150000"/>
                  </a:lnSpc>
                  <a:spcBef>
                    <a:spcPts val="1000"/>
                  </a:spcBef>
                  <a:buFont typeface="Wingdings" panose="05000000000000000000" pitchFamily="2" charset="2"/>
                  <a:buChar char="l"/>
                </a:pPr>
                <a:r>
                  <a:rPr lang="zh-CN" altLang="zh-CN" sz="1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对于具有分布权重为</a:t>
                </a:r>
                <a14:m>
                  <m:oMath xmlns:m="http://schemas.openxmlformats.org/officeDocument/2006/math">
                    <m:sSub>
                      <m:sSub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𝐷</m:t>
                        </m:r>
                      </m:e>
                      <m:sub>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2</m:t>
                        </m:r>
                      </m:sub>
                    </m:sSub>
                  </m:oMath>
                </a14:m>
                <a:r>
                  <a:rPr lang="zh-CN" altLang="zh-CN" sz="1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的训练数据，当阈值</a:t>
                </a:r>
                <a14:m>
                  <m:oMath xmlns:m="http://schemas.openxmlformats.org/officeDocument/2006/math">
                    <m:r>
                      <m:rPr>
                        <m:sty m:val="p"/>
                      </m:rPr>
                      <a:rPr lang="en-US" altLang="zh-CN" sz="14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ε</m:t>
                    </m:r>
                    <m:r>
                      <a:rPr lang="en-US" altLang="zh-CN" sz="14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r>
                      <a:rPr lang="en-US" altLang="zh-CN" sz="14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6</m:t>
                    </m:r>
                  </m:oMath>
                </a14:m>
                <a:r>
                  <a:rPr lang="zh-CN" altLang="zh-CN" sz="1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时，基分类器</a:t>
                </a:r>
                <a14:m>
                  <m:oMath xmlns:m="http://schemas.openxmlformats.org/officeDocument/2006/math">
                    <m:sSub>
                      <m:sSub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𝐺</m:t>
                        </m:r>
                      </m:e>
                      <m:sub>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2</m:t>
                        </m:r>
                      </m:sub>
                    </m:sSub>
                  </m:oMath>
                </a14:m>
                <a:r>
                  <a:rPr lang="zh-CN" altLang="zh-CN" sz="1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具有最小的错误率。</a:t>
                </a:r>
                <a14:m>
                  <m:oMath xmlns:m="http://schemas.openxmlformats.org/officeDocument/2006/math">
                    <m:sSub>
                      <m:sSub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𝐺</m:t>
                        </m:r>
                      </m:e>
                      <m:sub>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2</m:t>
                        </m:r>
                      </m:sub>
                    </m:sSub>
                  </m:oMath>
                </a14:m>
                <a:r>
                  <a:rPr lang="zh-CN" altLang="zh-CN" sz="1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分类器如下表示：</a:t>
                </a:r>
                <a:endParaRPr lang="zh-CN" altLang="zh-CN" sz="1400" dirty="0">
                  <a:effectLst/>
                  <a:latin typeface="Times New Roman" panose="02020603050405020304" pitchFamily="18" charset="0"/>
                  <a:ea typeface="华文楷体" panose="02010600040101010101" pitchFamily="2" charset="-122"/>
                  <a:cs typeface="Times New Roman" panose="02020603050405020304" pitchFamily="18" charset="0"/>
                </a:endParaRPr>
              </a:p>
              <a:p>
                <a:pPr marL="514350" indent="-285750" algn="just">
                  <a:lnSpc>
                    <a:spcPct val="150000"/>
                  </a:lnSpc>
                  <a:spcBef>
                    <a:spcPts val="1000"/>
                  </a:spcBef>
                  <a:spcAft>
                    <a:spcPts val="300"/>
                  </a:spcAft>
                  <a:buFont typeface="Wingdings" panose="05000000000000000000" pitchFamily="2" charset="2"/>
                  <a:buChar char="l"/>
                </a:pPr>
                <a14:m>
                  <m:oMath xmlns:m="http://schemas.openxmlformats.org/officeDocument/2006/math">
                    <m:sSub>
                      <m:sSub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𝐺</m:t>
                        </m:r>
                      </m:e>
                      <m:sub>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2</m:t>
                        </m:r>
                      </m:sub>
                    </m:sSub>
                    <m:d>
                      <m:d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𝑖</m:t>
                            </m:r>
                          </m:sub>
                        </m:sSub>
                      </m:e>
                    </m:d>
                    <m:r>
                      <a:rPr lang="en-US" altLang="zh-CN" sz="14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d>
                      <m:dPr>
                        <m:begChr m:val="{"/>
                        <m:endChr m:val=""/>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eqArr>
                          <m:eqArr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eqArrPr>
                          <m:e>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−1</m:t>
                            </m:r>
                          </m:e>
                          <m:e>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1</m:t>
                            </m:r>
                          </m:e>
                        </m:eqArr>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  </m:t>
                        </m:r>
                      </m:e>
                    </m:d>
                    <m:m>
                      <m:mPr>
                        <m:mcs>
                          <m:mc>
                            <m:mcPr>
                              <m:count m:val="1"/>
                              <m:mcJc m:val="center"/>
                            </m:mcPr>
                          </m:mc>
                        </m:mcs>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mPr>
                      <m:mr>
                        <m:e>
                          <m:sSub>
                            <m:sSub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𝑖</m:t>
                              </m:r>
                            </m:sub>
                          </m:sSub>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&lt;−</m:t>
                          </m:r>
                          <m:r>
                            <a:rPr lang="en-US" altLang="zh-CN" sz="14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6</m:t>
                          </m:r>
                        </m:e>
                      </m:mr>
                      <m:mr>
                        <m:e>
                          <m:sSub>
                            <m:sSub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𝑖</m:t>
                              </m:r>
                            </m:sub>
                          </m:sSub>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&gt;−</m:t>
                          </m:r>
                          <m:r>
                            <a:rPr lang="en-US" altLang="zh-CN" sz="14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6</m:t>
                          </m:r>
                        </m:e>
                      </m:mr>
                    </m:m>
                  </m:oMath>
                </a14:m>
                <a:endParaRPr lang="zh-CN" altLang="zh-CN" sz="1400" dirty="0">
                  <a:latin typeface="Times New Roman" panose="02020603050405020304" pitchFamily="18" charset="0"/>
                  <a:ea typeface="华文楷体" panose="02010600040101010101" pitchFamily="2" charset="-122"/>
                  <a:cs typeface="Times New Roman" panose="02020603050405020304" pitchFamily="18" charset="0"/>
                </a:endParaRPr>
              </a:p>
              <a:p>
                <a:pPr marL="342900" lvl="0" indent="-342900">
                  <a:lnSpc>
                    <a:spcPct val="150000"/>
                  </a:lnSpc>
                  <a:spcBef>
                    <a:spcPts val="1000"/>
                  </a:spcBef>
                  <a:buFont typeface="Wingdings" panose="05000000000000000000" pitchFamily="2" charset="2"/>
                  <a:buChar char="l"/>
                </a:pPr>
                <a:r>
                  <a:rPr lang="zh-CN" altLang="zh-CN" sz="1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分类误差</a:t>
                </a:r>
                <a14:m>
                  <m:oMath xmlns:m="http://schemas.openxmlformats.org/officeDocument/2006/math">
                    <m:sSub>
                      <m:sSub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𝑒𝑟𝑟</m:t>
                        </m:r>
                      </m:e>
                      <m:sub>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2</m:t>
                        </m:r>
                      </m:sub>
                    </m:sSub>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nary>
                      <m:naryPr>
                        <m:chr m:val="∑"/>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𝑖</m:t>
                        </m:r>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=1</m:t>
                        </m:r>
                      </m:sub>
                      <m:sup>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𝑁</m:t>
                        </m:r>
                      </m:sup>
                      <m:e>
                        <m:sSub>
                          <m:sSub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𝑤</m:t>
                            </m:r>
                          </m:e>
                          <m:sub>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2,</m:t>
                            </m:r>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𝑖</m:t>
                            </m:r>
                          </m:sub>
                        </m:sSub>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𝐼</m:t>
                        </m:r>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𝐺</m:t>
                            </m:r>
                          </m:e>
                          <m:sub>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2</m:t>
                            </m:r>
                          </m:sub>
                        </m:sSub>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𝑖</m:t>
                            </m:r>
                          </m:sub>
                        </m:sSub>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𝑦</m:t>
                            </m:r>
                          </m:e>
                          <m:sub>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𝑖</m:t>
                            </m:r>
                          </m:sub>
                        </m:sSub>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e>
                    </m:nary>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=0.25</m:t>
                    </m:r>
                  </m:oMath>
                </a14:m>
                <a:endParaRPr lang="zh-CN" altLang="zh-CN" sz="1400" dirty="0">
                  <a:effectLst/>
                  <a:latin typeface="Times New Roman" panose="02020603050405020304" pitchFamily="18" charset="0"/>
                  <a:ea typeface="华文楷体" panose="02010600040101010101" pitchFamily="2" charset="-122"/>
                  <a:cs typeface="Times New Roman" panose="02020603050405020304" pitchFamily="18" charset="0"/>
                </a:endParaRPr>
              </a:p>
              <a:p>
                <a:pPr marL="342900" lvl="0" indent="-342900">
                  <a:lnSpc>
                    <a:spcPct val="150000"/>
                  </a:lnSpc>
                  <a:buFont typeface="Wingdings" panose="05000000000000000000" pitchFamily="2" charset="2"/>
                  <a:buChar char="l"/>
                </a:pPr>
                <a:r>
                  <a:rPr lang="zh-CN" altLang="zh-CN" sz="1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弱分类器</a:t>
                </a:r>
                <a14:m>
                  <m:oMath xmlns:m="http://schemas.openxmlformats.org/officeDocument/2006/math">
                    <m:sSub>
                      <m:sSub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𝐺</m:t>
                        </m:r>
                      </m:e>
                      <m:sub>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2</m:t>
                        </m:r>
                      </m:sub>
                    </m:sSub>
                    <m:d>
                      <m:d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𝑥</m:t>
                        </m:r>
                      </m:e>
                    </m:d>
                  </m:oMath>
                </a14:m>
                <a:r>
                  <a:rPr lang="zh-CN" altLang="zh-CN" sz="1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的权重</a:t>
                </a:r>
                <a14:m>
                  <m:oMath xmlns:m="http://schemas.openxmlformats.org/officeDocument/2006/math">
                    <m:sSub>
                      <m:sSub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𝛼</m:t>
                        </m:r>
                      </m:e>
                      <m:sub>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2</m:t>
                        </m:r>
                      </m:sub>
                    </m:sSub>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f>
                      <m:f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1</m:t>
                        </m:r>
                      </m:num>
                      <m:den>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2</m:t>
                        </m:r>
                      </m:den>
                    </m:f>
                    <m:func>
                      <m:func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funcPr>
                      <m:fName>
                        <m:r>
                          <m:rPr>
                            <m:sty m:val="p"/>
                          </m:rPr>
                          <a:rPr lang="en-US" altLang="zh-CN" sz="14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ln</m:t>
                        </m:r>
                      </m:fName>
                      <m:e>
                        <m:f>
                          <m:f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1−</m:t>
                            </m:r>
                            <m:sSub>
                              <m:sSub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𝑒𝑟𝑟</m:t>
                                </m:r>
                              </m:e>
                              <m:sub>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2</m:t>
                                </m:r>
                              </m:sub>
                            </m:sSub>
                          </m:num>
                          <m:den>
                            <m:sSub>
                              <m:sSub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𝑒𝑟𝑟</m:t>
                                </m:r>
                              </m:e>
                              <m:sub>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2</m:t>
                                </m:r>
                              </m:sub>
                            </m:sSub>
                          </m:den>
                        </m:f>
                      </m:e>
                    </m:func>
                    <m:r>
                      <a:rPr lang="en-US" altLang="zh-CN" sz="14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=0.5439</m:t>
                    </m:r>
                  </m:oMath>
                </a14:m>
                <a:endParaRPr lang="zh-CN" altLang="zh-CN" sz="1400" dirty="0">
                  <a:effectLst/>
                  <a:latin typeface="Times New Roman" panose="02020603050405020304" pitchFamily="18" charset="0"/>
                  <a:ea typeface="华文楷体" panose="02010600040101010101" pitchFamily="2" charset="-122"/>
                  <a:cs typeface="Times New Roman" panose="02020603050405020304" pitchFamily="18" charset="0"/>
                </a:endParaRPr>
              </a:p>
              <a:p>
                <a:pPr marL="285750" indent="-285750">
                  <a:lnSpc>
                    <a:spcPct val="150000"/>
                  </a:lnSpc>
                  <a:buFont typeface="Wingdings" panose="05000000000000000000" pitchFamily="2" charset="2"/>
                  <a:buChar char="l"/>
                </a:pPr>
                <a:r>
                  <a:rPr lang="zh-CN" altLang="zh-CN" sz="1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当进行下一轮分类器训练时，样本权重更新如下：</a:t>
                </a:r>
                <a14:m>
                  <m:oMath xmlns:m="http://schemas.openxmlformats.org/officeDocument/2006/math">
                    <m:sSub>
                      <m:sSub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𝐷</m:t>
                        </m:r>
                      </m:e>
                      <m:sub>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3</m:t>
                        </m:r>
                      </m:sub>
                    </m:sSub>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=(0.04166667, 0.04166667, 0.16666667, 0.16666667, 0.125, 0.125</m:t>
                    </m:r>
                  </m:oMath>
                </a14:m>
                <a:r>
                  <a:rPr lang="zh-CN" altLang="zh-CN" sz="1400" dirty="0">
                    <a:effectLst/>
                    <a:latin typeface="Times New Roman" panose="02020603050405020304" pitchFamily="18" charset="0"/>
                    <a:ea typeface="华文楷体" panose="02010600040101010101" pitchFamily="2" charset="-122"/>
                    <a:cs typeface="Times New Roman" panose="02020603050405020304" pitchFamily="18" charset="0"/>
                  </a:rPr>
                  <a:t>  </a:t>
                </a:r>
                <a14:m>
                  <m:oMath xmlns:m="http://schemas.openxmlformats.org/officeDocument/2006/math">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 0.125, 0.125, 0.04166667, 0.04166667)</m:t>
                    </m:r>
                    <m:r>
                      <a:rPr lang="en-US" altLang="zh-CN" sz="14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 </m:t>
                    </m:r>
                  </m:oMath>
                </a14:m>
                <a:r>
                  <a:rPr lang="zh-CN" altLang="zh-CN" sz="1400" dirty="0">
                    <a:effectLst/>
                    <a:latin typeface="Times New Roman" panose="02020603050405020304" pitchFamily="18" charset="0"/>
                    <a:ea typeface="华文楷体" panose="02010600040101010101" pitchFamily="2" charset="-122"/>
                    <a:cs typeface="Times New Roman" panose="02020603050405020304" pitchFamily="18" charset="0"/>
                  </a:rPr>
                  <a:t> </a:t>
                </a:r>
                <a14:m>
                  <m:oMath xmlns:m="http://schemas.openxmlformats.org/officeDocument/2006/math">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 0.125, 0.125, 0.04166667, 0.04166667)</m:t>
                    </m:r>
                  </m:oMath>
                </a14:m>
                <a:endParaRPr lang="en-US" altLang="zh-CN" sz="1400" dirty="0"/>
              </a:p>
              <a:p>
                <a:pPr marL="285750" indent="-285750">
                  <a:lnSpc>
                    <a:spcPct val="150000"/>
                  </a:lnSpc>
                  <a:buFont typeface="Wingdings" panose="05000000000000000000" pitchFamily="2" charset="2"/>
                  <a:buChar char="l"/>
                </a:pPr>
                <a:r>
                  <a:rPr lang="zh-CN" altLang="zh-CN" sz="1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通过加权线性组合得到当前的分类器</a:t>
                </a:r>
                <a14:m>
                  <m:oMath xmlns:m="http://schemas.openxmlformats.org/officeDocument/2006/math">
                    <m:sSub>
                      <m:sSubPr>
                        <m:ctrlPr>
                          <a:rPr lang="zh-CN"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ctrlPr>
                      </m:sSubPr>
                      <m:e>
                        <m:r>
                          <a:rPr lang="en-US" altLang="zh-CN" sz="14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𝑓</m:t>
                        </m:r>
                      </m:e>
                      <m:sub>
                        <m:r>
                          <a:rPr lang="en-US" altLang="zh-CN" sz="14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2</m:t>
                        </m:r>
                      </m:sub>
                    </m:sSub>
                    <m:d>
                      <m:dPr>
                        <m:ctrlPr>
                          <a:rPr lang="zh-CN"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ctrlPr>
                      </m:dPr>
                      <m:e>
                        <m:r>
                          <a:rPr lang="en-US" altLang="zh-CN" sz="14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𝑥</m:t>
                        </m:r>
                      </m:e>
                    </m:d>
                    <m:r>
                      <a:rPr lang="en-US" altLang="zh-CN" sz="14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=0.6931</m:t>
                    </m:r>
                    <m:sSub>
                      <m:sSubPr>
                        <m:ctrlPr>
                          <a:rPr lang="zh-CN"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ctrlPr>
                      </m:sSubPr>
                      <m:e>
                        <m:r>
                          <a:rPr lang="en-US" altLang="zh-CN" sz="14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𝐺</m:t>
                        </m:r>
                      </m:e>
                      <m:sub>
                        <m:r>
                          <a:rPr lang="en-US" altLang="zh-CN" sz="14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1</m:t>
                        </m:r>
                      </m:sub>
                    </m:sSub>
                    <m:d>
                      <m:dPr>
                        <m:ctrlPr>
                          <a:rPr lang="zh-CN"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ctrlPr>
                      </m:dPr>
                      <m:e>
                        <m:r>
                          <a:rPr lang="en-US" altLang="zh-CN" sz="14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𝑥</m:t>
                        </m:r>
                      </m:e>
                    </m:d>
                    <m:r>
                      <a:rPr lang="en-US" altLang="zh-CN" sz="14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+0.5439</m:t>
                    </m:r>
                    <m:sSub>
                      <m:sSubPr>
                        <m:ctrlPr>
                          <a:rPr lang="zh-CN"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ctrlPr>
                      </m:sSubPr>
                      <m:e>
                        <m:r>
                          <a:rPr lang="en-US" altLang="zh-CN" sz="14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𝐺</m:t>
                        </m:r>
                      </m:e>
                      <m:sub>
                        <m:r>
                          <a:rPr lang="en-US" altLang="zh-CN" sz="14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2</m:t>
                        </m:r>
                      </m:sub>
                    </m:sSub>
                    <m:d>
                      <m:dPr>
                        <m:ctrlPr>
                          <a:rPr lang="zh-CN"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ctrlPr>
                      </m:dPr>
                      <m:e>
                        <m:r>
                          <a:rPr lang="en-US" altLang="zh-CN" sz="14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𝑥</m:t>
                        </m:r>
                      </m:e>
                    </m:d>
                  </m:oMath>
                </a14:m>
                <a:endParaRPr lang="zh-CN" altLang="zh-CN" sz="1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endParaRPr>
              </a:p>
              <a:p>
                <a:pPr>
                  <a:lnSpc>
                    <a:spcPct val="150000"/>
                  </a:lnSpc>
                </a:pPr>
                <a:endParaRPr lang="zh-CN" altLang="en-US" sz="1400" dirty="0"/>
              </a:p>
            </p:txBody>
          </p:sp>
        </mc:Choice>
        <mc:Fallback xmlns="">
          <p:sp>
            <p:nvSpPr>
              <p:cNvPr id="3" name="矩形 2">
                <a:extLst>
                  <a:ext uri="{FF2B5EF4-FFF2-40B4-BE49-F238E27FC236}">
                    <a16:creationId xmlns:a16="http://schemas.microsoft.com/office/drawing/2014/main" id="{652ECDE7-9B0C-4665-83DF-5A71C1FCD485}"/>
                  </a:ext>
                </a:extLst>
              </p:cNvPr>
              <p:cNvSpPr>
                <a:spLocks noRot="1" noChangeAspect="1" noMove="1" noResize="1" noEditPoints="1" noAdjustHandles="1" noChangeArrowheads="1" noChangeShapeType="1" noTextEdit="1"/>
              </p:cNvSpPr>
              <p:nvPr/>
            </p:nvSpPr>
            <p:spPr>
              <a:xfrm>
                <a:off x="237157" y="1023978"/>
                <a:ext cx="8601227" cy="4517519"/>
              </a:xfrm>
              <a:prstGeom prst="rect">
                <a:avLst/>
              </a:prstGeom>
              <a:blipFill>
                <a:blip r:embed="rId3"/>
                <a:stretch>
                  <a:fillRect l="-142"/>
                </a:stretch>
              </a:blipFill>
            </p:spPr>
            <p:txBody>
              <a:bodyPr/>
              <a:lstStyle/>
              <a:p>
                <a:r>
                  <a:rPr lang="zh-CN" altLang="en-US">
                    <a:noFill/>
                  </a:rPr>
                  <a:t> </a:t>
                </a:r>
              </a:p>
            </p:txBody>
          </p:sp>
        </mc:Fallback>
      </mc:AlternateContent>
      <p:pic>
        <p:nvPicPr>
          <p:cNvPr id="7" name="图片 6" descr="3">
            <a:extLst>
              <a:ext uri="{FF2B5EF4-FFF2-40B4-BE49-F238E27FC236}">
                <a16:creationId xmlns:a16="http://schemas.microsoft.com/office/drawing/2014/main" id="{0B070698-FB98-4CCF-908C-B04EABBE0D2C}"/>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579389" y="5457062"/>
            <a:ext cx="3916762" cy="865502"/>
          </a:xfrm>
          <a:prstGeom prst="rect">
            <a:avLst/>
          </a:prstGeom>
          <a:noFill/>
          <a:ln>
            <a:noFill/>
          </a:ln>
        </p:spPr>
      </p:pic>
    </p:spTree>
    <p:extLst>
      <p:ext uri="{BB962C8B-B14F-4D97-AF65-F5344CB8AC3E}">
        <p14:creationId xmlns:p14="http://schemas.microsoft.com/office/powerpoint/2010/main" val="40510503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a:spLocks noGrp="1"/>
          </p:cNvSpPr>
          <p:nvPr>
            <p:ph type="title"/>
          </p:nvPr>
        </p:nvSpPr>
        <p:spPr>
          <a:xfrm>
            <a:off x="723765" y="230743"/>
            <a:ext cx="7507706" cy="657727"/>
          </a:xfrm>
        </p:spPr>
        <p:txBody>
          <a:bodyPr/>
          <a:lstStyle/>
          <a:p>
            <a:pPr marL="0" defTabSz="914400" fontAlgn="base">
              <a:spcAft>
                <a:spcPct val="0"/>
              </a:spcAft>
              <a:defRPr/>
            </a:pPr>
            <a:r>
              <a:rPr lang="zh-CN" altLang="en-US" sz="2400" dirty="0">
                <a:latin typeface="Times New Roman" panose="02020603050405020304" pitchFamily="18" charset="0"/>
                <a:cs typeface="Times New Roman" panose="02020603050405020304" pitchFamily="18" charset="0"/>
              </a:rPr>
              <a:t>监督学习：</a:t>
            </a:r>
            <a:r>
              <a:rPr lang="zh-CN" altLang="en-US" sz="2400" kern="0" dirty="0">
                <a:solidFill>
                  <a:srgbClr val="0070C0"/>
                </a:solidFill>
                <a:latin typeface="Times New Roman" pitchFamily="18" charset="0"/>
                <a:cs typeface="Times New Roman" pitchFamily="18" charset="0"/>
              </a:rPr>
              <a:t>损失函数</a:t>
            </a:r>
          </a:p>
        </p:txBody>
      </p:sp>
      <p:sp>
        <p:nvSpPr>
          <p:cNvPr id="3" name="矩形 2"/>
          <p:cNvSpPr/>
          <p:nvPr/>
        </p:nvSpPr>
        <p:spPr>
          <a:xfrm>
            <a:off x="5066724" y="5438375"/>
            <a:ext cx="1991251" cy="400110"/>
          </a:xfrm>
          <a:prstGeom prst="rect">
            <a:avLst/>
          </a:prstGeom>
        </p:spPr>
        <p:txBody>
          <a:bodyPr wrap="none">
            <a:spAutoFit/>
          </a:bodyPr>
          <a:lstStyle/>
          <a:p>
            <a:r>
              <a:rPr lang="zh-CN" altLang="en-US" sz="2000" b="1" dirty="0">
                <a:latin typeface="楷体" panose="02010609060101010101" pitchFamily="49" charset="-122"/>
                <a:ea typeface="楷体" panose="02010609060101010101" pitchFamily="49" charset="-122"/>
              </a:rPr>
              <a:t>典型的损失函数</a:t>
            </a:r>
          </a:p>
        </p:txBody>
      </p:sp>
      <p:sp>
        <p:nvSpPr>
          <p:cNvPr id="10" name="流程图: 磁盘 9"/>
          <p:cNvSpPr/>
          <p:nvPr/>
        </p:nvSpPr>
        <p:spPr>
          <a:xfrm>
            <a:off x="1246955" y="3356759"/>
            <a:ext cx="985607" cy="1456237"/>
          </a:xfrm>
          <a:prstGeom prst="flowChartMagneticDisk">
            <a:avLst/>
          </a:prstGeom>
          <a:solidFill>
            <a:srgbClr val="FFFF00"/>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itchFamily="49" charset="-122"/>
            </a:endParaRPr>
          </a:p>
        </p:txBody>
      </p:sp>
      <mc:AlternateContent xmlns:mc="http://schemas.openxmlformats.org/markup-compatibility/2006" xmlns:a14="http://schemas.microsoft.com/office/drawing/2010/main">
        <mc:Choice Requires="a14">
          <p:sp>
            <p:nvSpPr>
              <p:cNvPr id="11" name="圆角矩形 10"/>
              <p:cNvSpPr/>
              <p:nvPr/>
            </p:nvSpPr>
            <p:spPr bwMode="auto">
              <a:xfrm>
                <a:off x="439391" y="4908472"/>
                <a:ext cx="2529444" cy="1140029"/>
              </a:xfrm>
              <a:prstGeom prst="roundRect">
                <a:avLst/>
              </a:prstGeom>
              <a:gradFill rotWithShape="1">
                <a:gsLst>
                  <a:gs pos="0">
                    <a:srgbClr val="FFFFFF">
                      <a:tint val="50000"/>
                      <a:satMod val="300000"/>
                    </a:srgbClr>
                  </a:gs>
                  <a:gs pos="35000">
                    <a:srgbClr val="FFFFFF">
                      <a:tint val="37000"/>
                      <a:satMod val="300000"/>
                    </a:srgbClr>
                  </a:gs>
                  <a:gs pos="100000">
                    <a:srgbClr val="FFFFFF">
                      <a:tint val="15000"/>
                      <a:satMod val="350000"/>
                    </a:srgbClr>
                  </a:gs>
                </a:gsLst>
                <a:lin ang="16200000" scaled="1"/>
              </a:gradFill>
              <a:ln w="9525" cap="flat" cmpd="sng" algn="ctr">
                <a:solidFill>
                  <a:srgbClr val="FFFFFF">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wrap="none" tIns="0" bIns="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2000" b="1" i="0" u="none" strike="noStrike" kern="0" cap="none" spc="0" normalizeH="0" baseline="0" noProof="0" dirty="0">
                    <a:ln>
                      <a:noFill/>
                    </a:ln>
                    <a:solidFill>
                      <a:srgbClr val="0070C0"/>
                    </a:solidFill>
                    <a:effectLst/>
                    <a:uLnTx/>
                    <a:uFillTx/>
                    <a:latin typeface="Times New Roman" pitchFamily="18" charset="0"/>
                    <a:ea typeface="微软雅黑" pitchFamily="34" charset="-122"/>
                    <a:cs typeface="Times New Roman" panose="02020603050405020304" pitchFamily="18" charset="0"/>
                  </a:rPr>
                  <a:t>训练数据集</a:t>
                </a:r>
                <a:endParaRPr kumimoji="0" lang="en-US" altLang="zh-CN" sz="2000" b="1" i="0" u="none" strike="noStrike" kern="0" cap="none" spc="0" normalizeH="0" baseline="0" noProof="0" dirty="0">
                  <a:ln>
                    <a:noFill/>
                  </a:ln>
                  <a:solidFill>
                    <a:srgbClr val="0070C0"/>
                  </a:solidFill>
                  <a:effectLst/>
                  <a:uLnTx/>
                  <a:uFillTx/>
                  <a:latin typeface="Times New Roman" pitchFamily="18" charset="0"/>
                  <a:ea typeface="微软雅黑" pitchFamily="34" charset="-122"/>
                  <a:cs typeface="Times New Roman" panose="02020603050405020304" pitchFamily="18" charset="0"/>
                </a:endParaRPr>
              </a:p>
              <a:p>
                <a:pPr marL="0" marR="0" lvl="0" indent="0" algn="ctr" defTabSz="914400" eaLnBrk="1" fontAlgn="base" latinLnBrk="0"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d>
                        <m:dPr>
                          <m:ctrlPr>
                            <a:rPr kumimoji="0" lang="en-US" altLang="zh-CN" sz="2000" b="1" i="1" u="none" strike="noStrike" kern="0" cap="none" spc="0" normalizeH="0" baseline="0" noProof="0" smtClean="0">
                              <a:ln>
                                <a:noFill/>
                              </a:ln>
                              <a:solidFill>
                                <a:srgbClr val="0070C0"/>
                              </a:solidFill>
                              <a:effectLst/>
                              <a:uLnTx/>
                              <a:uFillTx/>
                              <a:latin typeface="Cambria Math" panose="02040503050406030204" pitchFamily="18" charset="0"/>
                              <a:ea typeface="微软雅黑" pitchFamily="34" charset="-122"/>
                              <a:cs typeface="Times New Roman" pitchFamily="18" charset="0"/>
                            </a:rPr>
                          </m:ctrlPr>
                        </m:dPr>
                        <m:e>
                          <m:sSub>
                            <m:sSubPr>
                              <m:ctrlPr>
                                <a:rPr kumimoji="0" lang="en-US" altLang="zh-CN" sz="2000" b="1" i="1" u="none" strike="noStrike" kern="0" cap="none" spc="0" normalizeH="0" baseline="0" noProof="0" smtClean="0">
                                  <a:ln>
                                    <a:noFill/>
                                  </a:ln>
                                  <a:solidFill>
                                    <a:srgbClr val="0070C0"/>
                                  </a:solidFill>
                                  <a:effectLst/>
                                  <a:uLnTx/>
                                  <a:uFillTx/>
                                  <a:latin typeface="Cambria Math" panose="02040503050406030204" pitchFamily="18" charset="0"/>
                                  <a:ea typeface="微软雅黑" pitchFamily="34" charset="-122"/>
                                  <a:cs typeface="Times New Roman" pitchFamily="18" charset="0"/>
                                </a:rPr>
                              </m:ctrlPr>
                            </m:sSubPr>
                            <m:e>
                              <m:r>
                                <a:rPr kumimoji="0" lang="en-US" altLang="zh-CN" sz="2000" b="1" i="1" u="none" strike="noStrike" kern="0" cap="none" spc="0" normalizeH="0" baseline="0" noProof="0" smtClean="0">
                                  <a:ln>
                                    <a:noFill/>
                                  </a:ln>
                                  <a:solidFill>
                                    <a:srgbClr val="0070C0"/>
                                  </a:solidFill>
                                  <a:effectLst/>
                                  <a:uLnTx/>
                                  <a:uFillTx/>
                                  <a:latin typeface="Cambria Math"/>
                                  <a:ea typeface="微软雅黑" pitchFamily="34" charset="-122"/>
                                  <a:cs typeface="Times New Roman" pitchFamily="18" charset="0"/>
                                </a:rPr>
                                <m:t>𝒙</m:t>
                              </m:r>
                            </m:e>
                            <m:sub>
                              <m:r>
                                <a:rPr kumimoji="0" lang="en-US" altLang="zh-CN" sz="2000" b="1" i="1" u="none" strike="noStrike" kern="0" cap="none" spc="0" normalizeH="0" baseline="0" noProof="0" smtClean="0">
                                  <a:ln>
                                    <a:noFill/>
                                  </a:ln>
                                  <a:solidFill>
                                    <a:srgbClr val="0070C0"/>
                                  </a:solidFill>
                                  <a:effectLst/>
                                  <a:uLnTx/>
                                  <a:uFillTx/>
                                  <a:latin typeface="Cambria Math"/>
                                  <a:ea typeface="微软雅黑" pitchFamily="34" charset="-122"/>
                                  <a:cs typeface="Times New Roman" pitchFamily="18" charset="0"/>
                                </a:rPr>
                                <m:t>𝒊</m:t>
                              </m:r>
                            </m:sub>
                          </m:sSub>
                          <m:r>
                            <a:rPr kumimoji="0" lang="en-US" altLang="zh-CN" sz="2000" b="1" i="1" u="none" strike="noStrike" kern="0" cap="none" spc="0" normalizeH="0" baseline="0" noProof="0" smtClean="0">
                              <a:ln>
                                <a:noFill/>
                              </a:ln>
                              <a:solidFill>
                                <a:srgbClr val="0070C0"/>
                              </a:solidFill>
                              <a:effectLst/>
                              <a:uLnTx/>
                              <a:uFillTx/>
                              <a:latin typeface="Cambria Math"/>
                              <a:ea typeface="微软雅黑" pitchFamily="34" charset="-122"/>
                              <a:cs typeface="Times New Roman" pitchFamily="18" charset="0"/>
                            </a:rPr>
                            <m:t>,</m:t>
                          </m:r>
                          <m:sSub>
                            <m:sSubPr>
                              <m:ctrlPr>
                                <a:rPr kumimoji="0" lang="en-US" altLang="zh-CN" sz="2000" b="1" i="1" u="none" strike="noStrike" kern="0" cap="none" spc="0" normalizeH="0" baseline="0" noProof="0" smtClean="0">
                                  <a:ln>
                                    <a:noFill/>
                                  </a:ln>
                                  <a:solidFill>
                                    <a:srgbClr val="0070C0"/>
                                  </a:solidFill>
                                  <a:effectLst/>
                                  <a:uLnTx/>
                                  <a:uFillTx/>
                                  <a:latin typeface="Cambria Math" panose="02040503050406030204" pitchFamily="18" charset="0"/>
                                  <a:ea typeface="微软雅黑" pitchFamily="34" charset="-122"/>
                                  <a:cs typeface="Times New Roman" pitchFamily="18" charset="0"/>
                                </a:rPr>
                              </m:ctrlPr>
                            </m:sSubPr>
                            <m:e>
                              <m:r>
                                <a:rPr kumimoji="0" lang="en-US" altLang="zh-CN" sz="2000" b="1" i="1" u="none" strike="noStrike" kern="0" cap="none" spc="0" normalizeH="0" baseline="0" noProof="0" smtClean="0">
                                  <a:ln>
                                    <a:noFill/>
                                  </a:ln>
                                  <a:solidFill>
                                    <a:srgbClr val="0070C0"/>
                                  </a:solidFill>
                                  <a:effectLst/>
                                  <a:uLnTx/>
                                  <a:uFillTx/>
                                  <a:latin typeface="Cambria Math"/>
                                  <a:ea typeface="微软雅黑" pitchFamily="34" charset="-122"/>
                                  <a:cs typeface="Times New Roman" pitchFamily="18" charset="0"/>
                                </a:rPr>
                                <m:t>𝒚</m:t>
                              </m:r>
                            </m:e>
                            <m:sub>
                              <m:r>
                                <a:rPr kumimoji="0" lang="en-US" altLang="zh-CN" sz="2000" b="1" i="1" u="none" strike="noStrike" kern="0" cap="none" spc="0" normalizeH="0" baseline="0" noProof="0" smtClean="0">
                                  <a:ln>
                                    <a:noFill/>
                                  </a:ln>
                                  <a:solidFill>
                                    <a:srgbClr val="0070C0"/>
                                  </a:solidFill>
                                  <a:effectLst/>
                                  <a:uLnTx/>
                                  <a:uFillTx/>
                                  <a:latin typeface="Cambria Math"/>
                                  <a:ea typeface="微软雅黑" pitchFamily="34" charset="-122"/>
                                  <a:cs typeface="Times New Roman" pitchFamily="18" charset="0"/>
                                </a:rPr>
                                <m:t>𝒊</m:t>
                              </m:r>
                            </m:sub>
                          </m:sSub>
                        </m:e>
                      </m:d>
                      <m:r>
                        <a:rPr kumimoji="0" lang="en-US" altLang="zh-CN" sz="2000" b="1" i="1" u="none" strike="noStrike" kern="0" cap="none" spc="0" normalizeH="0" baseline="0" noProof="0" smtClean="0">
                          <a:ln>
                            <a:noFill/>
                          </a:ln>
                          <a:solidFill>
                            <a:srgbClr val="0070C0"/>
                          </a:solidFill>
                          <a:effectLst/>
                          <a:uLnTx/>
                          <a:uFillTx/>
                          <a:latin typeface="Cambria Math"/>
                          <a:ea typeface="微软雅黑" pitchFamily="34" charset="-122"/>
                          <a:cs typeface="Times New Roman" pitchFamily="18" charset="0"/>
                        </a:rPr>
                        <m:t>,</m:t>
                      </m:r>
                      <m:r>
                        <a:rPr kumimoji="0" lang="en-US" altLang="zh-CN" sz="2000" b="1" i="1" u="none" strike="noStrike" kern="0" cap="none" spc="0" normalizeH="0" baseline="0" noProof="0" smtClean="0">
                          <a:ln>
                            <a:noFill/>
                          </a:ln>
                          <a:solidFill>
                            <a:srgbClr val="0070C0"/>
                          </a:solidFill>
                          <a:effectLst/>
                          <a:uLnTx/>
                          <a:uFillTx/>
                          <a:latin typeface="Cambria Math"/>
                          <a:ea typeface="微软雅黑" pitchFamily="34" charset="-122"/>
                          <a:cs typeface="Times New Roman" pitchFamily="18" charset="0"/>
                        </a:rPr>
                        <m:t>𝒊</m:t>
                      </m:r>
                      <m:r>
                        <a:rPr kumimoji="0" lang="en-US" altLang="zh-CN" sz="2000" b="1" i="1" u="none" strike="noStrike" kern="0" cap="none" spc="0" normalizeH="0" baseline="0" noProof="0" smtClean="0">
                          <a:ln>
                            <a:noFill/>
                          </a:ln>
                          <a:solidFill>
                            <a:srgbClr val="0070C0"/>
                          </a:solidFill>
                          <a:effectLst/>
                          <a:uLnTx/>
                          <a:uFillTx/>
                          <a:latin typeface="Cambria Math"/>
                          <a:ea typeface="微软雅黑" pitchFamily="34" charset="-122"/>
                          <a:cs typeface="Times New Roman" pitchFamily="18" charset="0"/>
                        </a:rPr>
                        <m:t>=</m:t>
                      </m:r>
                      <m:r>
                        <a:rPr kumimoji="0" lang="en-US" altLang="zh-CN" sz="2000" b="1" i="1" u="none" strike="noStrike" kern="0" cap="none" spc="0" normalizeH="0" baseline="0" noProof="0" smtClean="0">
                          <a:ln>
                            <a:noFill/>
                          </a:ln>
                          <a:solidFill>
                            <a:srgbClr val="0070C0"/>
                          </a:solidFill>
                          <a:effectLst/>
                          <a:uLnTx/>
                          <a:uFillTx/>
                          <a:latin typeface="Cambria Math"/>
                          <a:ea typeface="微软雅黑" pitchFamily="34" charset="-122"/>
                          <a:cs typeface="Times New Roman" pitchFamily="18" charset="0"/>
                        </a:rPr>
                        <m:t>𝟏</m:t>
                      </m:r>
                      <m:r>
                        <a:rPr kumimoji="0" lang="en-US" altLang="zh-CN" sz="2000" b="1" i="1" u="none" strike="noStrike" kern="0" cap="none" spc="0" normalizeH="0" baseline="0" noProof="0" smtClean="0">
                          <a:ln>
                            <a:noFill/>
                          </a:ln>
                          <a:solidFill>
                            <a:srgbClr val="0070C0"/>
                          </a:solidFill>
                          <a:effectLst/>
                          <a:uLnTx/>
                          <a:uFillTx/>
                          <a:latin typeface="Cambria Math"/>
                          <a:ea typeface="微软雅黑" pitchFamily="34" charset="-122"/>
                          <a:cs typeface="Times New Roman" pitchFamily="18" charset="0"/>
                        </a:rPr>
                        <m:t>,…,</m:t>
                      </m:r>
                      <m:r>
                        <a:rPr kumimoji="0" lang="en-US" altLang="zh-CN" sz="2000" b="1" i="1" u="none" strike="noStrike" kern="0" cap="none" spc="0" normalizeH="0" baseline="0" noProof="0" smtClean="0">
                          <a:ln>
                            <a:noFill/>
                          </a:ln>
                          <a:solidFill>
                            <a:srgbClr val="0070C0"/>
                          </a:solidFill>
                          <a:effectLst/>
                          <a:uLnTx/>
                          <a:uFillTx/>
                          <a:latin typeface="Cambria Math"/>
                          <a:ea typeface="微软雅黑" pitchFamily="34" charset="-122"/>
                          <a:cs typeface="Times New Roman" pitchFamily="18" charset="0"/>
                        </a:rPr>
                        <m:t>𝒏</m:t>
                      </m:r>
                    </m:oMath>
                  </m:oMathPara>
                </a14:m>
                <a:endParaRPr kumimoji="0" lang="en-US" altLang="zh-CN" sz="2000" b="1" i="0" u="none" strike="noStrike" kern="0" cap="none" spc="0" normalizeH="0" baseline="0" noProof="0" dirty="0">
                  <a:ln>
                    <a:noFill/>
                  </a:ln>
                  <a:solidFill>
                    <a:srgbClr val="0070C0"/>
                  </a:solidFill>
                  <a:effectLst/>
                  <a:uLnTx/>
                  <a:uFillTx/>
                  <a:latin typeface="Times New Roman" pitchFamily="18" charset="0"/>
                  <a:ea typeface="微软雅黑" pitchFamily="34" charset="-122"/>
                  <a:cs typeface="Times New Roman" panose="02020603050405020304" pitchFamily="18" charset="0"/>
                </a:endParaRPr>
              </a:p>
            </p:txBody>
          </p:sp>
        </mc:Choice>
        <mc:Fallback xmlns="">
          <p:sp>
            <p:nvSpPr>
              <p:cNvPr id="11" name="圆角矩形 10"/>
              <p:cNvSpPr>
                <a:spLocks noRot="1" noChangeAspect="1" noMove="1" noResize="1" noEditPoints="1" noAdjustHandles="1" noChangeArrowheads="1" noChangeShapeType="1" noTextEdit="1"/>
              </p:cNvSpPr>
              <p:nvPr/>
            </p:nvSpPr>
            <p:spPr bwMode="auto">
              <a:xfrm>
                <a:off x="439391" y="4908472"/>
                <a:ext cx="2529444" cy="1140029"/>
              </a:xfrm>
              <a:prstGeom prst="roundRect">
                <a:avLst/>
              </a:prstGeom>
              <a:blipFill>
                <a:blip r:embed="rId2"/>
                <a:stretch>
                  <a:fillRect/>
                </a:stretch>
              </a:blipFill>
              <a:ln w="9525" cap="flat" cmpd="sng" algn="ctr">
                <a:solidFill>
                  <a:srgbClr val="FFFFFF">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TextBox 12"/>
              <p:cNvSpPr txBox="1"/>
              <p:nvPr/>
            </p:nvSpPr>
            <p:spPr>
              <a:xfrm>
                <a:off x="201887" y="1630374"/>
                <a:ext cx="3075709" cy="784254"/>
              </a:xfrm>
              <a:prstGeom prst="rect">
                <a:avLst/>
              </a:prstGeom>
              <a:noFill/>
            </p:spPr>
            <p:txBody>
              <a:bodyPr wrap="square" rtlCol="0">
                <a:spAutoFit/>
              </a:bodyPr>
              <a:lstStyle/>
              <a:p>
                <a:pPr algn="ctr">
                  <a:lnSpc>
                    <a:spcPct val="150000"/>
                  </a:lnSpc>
                </a:pP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训练映射函数</a:t>
                </a:r>
                <a14:m>
                  <m:oMath xmlns:m="http://schemas.openxmlformats.org/officeDocument/2006/math">
                    <m:r>
                      <a:rPr lang="en-US" altLang="zh-CN" sz="1600" b="1" i="1" smtClean="0">
                        <a:latin typeface="Cambria Math"/>
                        <a:ea typeface="黑体" pitchFamily="49" charset="-122"/>
                      </a:rPr>
                      <m:t>𝒇</m:t>
                    </m:r>
                  </m:oMath>
                </a14:m>
                <a:endParaRPr lang="en-US" altLang="zh-CN" sz="1600" b="1" dirty="0">
                  <a:latin typeface="Times New Roman" panose="02020603050405020304" pitchFamily="18" charset="0"/>
                  <a:ea typeface="楷体" panose="02010609060101010101" pitchFamily="49" charset="-122"/>
                  <a:cs typeface="Times New Roman" panose="02020603050405020304" pitchFamily="18" charset="0"/>
                </a:endParaRPr>
              </a:p>
              <a:p>
                <a:pPr algn="ctr">
                  <a:lnSpc>
                    <a:spcPct val="150000"/>
                  </a:lnSpc>
                </a:pP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使得</a:t>
                </a:r>
                <a14:m>
                  <m:oMath xmlns:m="http://schemas.openxmlformats.org/officeDocument/2006/math">
                    <m:r>
                      <a:rPr lang="en-US" altLang="zh-CN" sz="1600" b="1" i="1">
                        <a:latin typeface="Cambria Math"/>
                        <a:ea typeface="黑体" pitchFamily="49" charset="-122"/>
                      </a:rPr>
                      <m:t>𝒇</m:t>
                    </m:r>
                    <m:r>
                      <a:rPr lang="en-US" altLang="zh-CN" sz="1600" b="1" i="1" smtClean="0">
                        <a:latin typeface="Cambria Math"/>
                        <a:ea typeface="黑体" pitchFamily="49" charset="-122"/>
                      </a:rPr>
                      <m:t>(</m:t>
                    </m:r>
                    <m:sSub>
                      <m:sSubPr>
                        <m:ctrlPr>
                          <a:rPr lang="en-US" altLang="zh-CN" sz="1600" b="1" i="1" smtClean="0">
                            <a:latin typeface="Cambria Math" panose="02040503050406030204" pitchFamily="18" charset="0"/>
                            <a:ea typeface="黑体" pitchFamily="49" charset="-122"/>
                          </a:rPr>
                        </m:ctrlPr>
                      </m:sSubPr>
                      <m:e>
                        <m:r>
                          <a:rPr lang="en-US" altLang="zh-CN" sz="1600" b="1" i="1" smtClean="0">
                            <a:latin typeface="Cambria Math"/>
                            <a:ea typeface="黑体" pitchFamily="49" charset="-122"/>
                          </a:rPr>
                          <m:t>𝒙</m:t>
                        </m:r>
                      </m:e>
                      <m:sub>
                        <m:r>
                          <a:rPr lang="en-US" altLang="zh-CN" sz="1600" b="1" i="1" smtClean="0">
                            <a:latin typeface="Cambria Math"/>
                            <a:ea typeface="黑体" pitchFamily="49" charset="-122"/>
                          </a:rPr>
                          <m:t>𝒊</m:t>
                        </m:r>
                      </m:sub>
                    </m:sSub>
                    <m:r>
                      <a:rPr lang="en-US" altLang="zh-CN" sz="1600" b="1" i="1" smtClean="0">
                        <a:latin typeface="Cambria Math"/>
                        <a:ea typeface="黑体" pitchFamily="49" charset="-122"/>
                      </a:rPr>
                      <m:t>)</m:t>
                    </m:r>
                  </m:oMath>
                </a14:m>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预测结果尽量等于</a:t>
                </a:r>
                <a14:m>
                  <m:oMath xmlns:m="http://schemas.openxmlformats.org/officeDocument/2006/math">
                    <m:sSub>
                      <m:sSubPr>
                        <m:ctrlPr>
                          <a:rPr lang="en-US" altLang="zh-CN" sz="1600" b="1" i="1" dirty="0" smtClean="0">
                            <a:latin typeface="Cambria Math" panose="02040503050406030204" pitchFamily="18" charset="0"/>
                            <a:ea typeface="黑体" pitchFamily="49" charset="-122"/>
                          </a:rPr>
                        </m:ctrlPr>
                      </m:sSubPr>
                      <m:e>
                        <m:r>
                          <a:rPr lang="en-US" altLang="zh-CN" sz="1600" b="1" i="1" dirty="0" smtClean="0">
                            <a:latin typeface="Cambria Math"/>
                            <a:ea typeface="黑体" pitchFamily="49" charset="-122"/>
                          </a:rPr>
                          <m:t>𝒚</m:t>
                        </m:r>
                      </m:e>
                      <m:sub>
                        <m:r>
                          <a:rPr lang="en-US" altLang="zh-CN" sz="1600" b="1" i="1" dirty="0" smtClean="0">
                            <a:latin typeface="Cambria Math"/>
                            <a:ea typeface="黑体" pitchFamily="49" charset="-122"/>
                          </a:rPr>
                          <m:t>𝒊</m:t>
                        </m:r>
                      </m:sub>
                    </m:sSub>
                  </m:oMath>
                </a14:m>
                <a:endParaRPr lang="en-US" altLang="zh-CN" sz="1600" b="1" dirty="0">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13" name="TextBox 12"/>
              <p:cNvSpPr txBox="1">
                <a:spLocks noRot="1" noChangeAspect="1" noMove="1" noResize="1" noEditPoints="1" noAdjustHandles="1" noChangeArrowheads="1" noChangeShapeType="1" noTextEdit="1"/>
              </p:cNvSpPr>
              <p:nvPr/>
            </p:nvSpPr>
            <p:spPr>
              <a:xfrm>
                <a:off x="201887" y="1630374"/>
                <a:ext cx="3075709" cy="784254"/>
              </a:xfrm>
              <a:prstGeom prst="rect">
                <a:avLst/>
              </a:prstGeom>
              <a:blipFill>
                <a:blip r:embed="rId3"/>
                <a:stretch>
                  <a:fillRect b="-7752"/>
                </a:stretch>
              </a:blipFill>
            </p:spPr>
            <p:txBody>
              <a:bodyPr/>
              <a:lstStyle/>
              <a:p>
                <a:r>
                  <a:rPr lang="zh-CN" altLang="en-US">
                    <a:noFill/>
                  </a:rPr>
                  <a:t> </a:t>
                </a:r>
              </a:p>
            </p:txBody>
          </p:sp>
        </mc:Fallback>
      </mc:AlternateContent>
      <p:sp>
        <p:nvSpPr>
          <p:cNvPr id="14" name="上箭头 13"/>
          <p:cNvSpPr/>
          <p:nvPr/>
        </p:nvSpPr>
        <p:spPr>
          <a:xfrm>
            <a:off x="1620983" y="2783103"/>
            <a:ext cx="237519" cy="501144"/>
          </a:xfrm>
          <a:prstGeom prst="up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itchFamily="49" charset="-122"/>
            </a:endParaRPr>
          </a:p>
        </p:txBody>
      </p:sp>
      <mc:AlternateContent xmlns:mc="http://schemas.openxmlformats.org/markup-compatibility/2006" xmlns:a14="http://schemas.microsoft.com/office/drawing/2010/main">
        <mc:Choice Requires="a14">
          <p:graphicFrame>
            <p:nvGraphicFramePr>
              <p:cNvPr id="5" name="表格 4"/>
              <p:cNvGraphicFramePr>
                <a:graphicFrameLocks noGrp="1"/>
              </p:cNvGraphicFramePr>
              <p:nvPr>
                <p:extLst>
                  <p:ext uri="{D42A27DB-BD31-4B8C-83A1-F6EECF244321}">
                    <p14:modId xmlns:p14="http://schemas.microsoft.com/office/powerpoint/2010/main" val="1740123630"/>
                  </p:ext>
                </p:extLst>
              </p:nvPr>
            </p:nvGraphicFramePr>
            <p:xfrm>
              <a:off x="3182587" y="1730063"/>
              <a:ext cx="5759526" cy="3397874"/>
            </p:xfrm>
            <a:graphic>
              <a:graphicData uri="http://schemas.openxmlformats.org/drawingml/2006/table">
                <a:tbl>
                  <a:tblPr firstRow="1" bandRow="1">
                    <a:tableStyleId>{5C22544A-7EE6-4342-B048-85BDC9FD1C3A}</a:tableStyleId>
                  </a:tblPr>
                  <a:tblGrid>
                    <a:gridCol w="1505330">
                      <a:extLst>
                        <a:ext uri="{9D8B030D-6E8A-4147-A177-3AD203B41FA5}">
                          <a16:colId xmlns:a16="http://schemas.microsoft.com/office/drawing/2014/main" val="20000"/>
                        </a:ext>
                      </a:extLst>
                    </a:gridCol>
                    <a:gridCol w="4254196">
                      <a:extLst>
                        <a:ext uri="{9D8B030D-6E8A-4147-A177-3AD203B41FA5}">
                          <a16:colId xmlns:a16="http://schemas.microsoft.com/office/drawing/2014/main" val="20001"/>
                        </a:ext>
                      </a:extLst>
                    </a:gridCol>
                  </a:tblGrid>
                  <a:tr h="535885">
                    <a:tc>
                      <a:txBody>
                        <a:bodyPr/>
                        <a:lstStyle/>
                        <a:p>
                          <a:pPr algn="ct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损失函数名称</a:t>
                          </a:r>
                        </a:p>
                      </a:txBody>
                      <a:tcPr marT="60960" marB="60960" anchor="ctr"/>
                    </a:tc>
                    <a:tc>
                      <a:txBody>
                        <a:bodyPr/>
                        <a:lstStyle/>
                        <a:p>
                          <a:pPr algn="ct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损失函数定义</a:t>
                          </a:r>
                        </a:p>
                      </a:txBody>
                      <a:tcPr marT="60960" marB="60960" anchor="ctr"/>
                    </a:tc>
                    <a:extLst>
                      <a:ext uri="{0D108BD9-81ED-4DB2-BD59-A6C34878D82A}">
                        <a16:rowId xmlns:a16="http://schemas.microsoft.com/office/drawing/2014/main" val="10000"/>
                      </a:ext>
                    </a:extLst>
                  </a:tr>
                  <a:tr h="815199">
                    <a:tc>
                      <a:txBody>
                        <a:bodyPr/>
                        <a:lstStyle/>
                        <a:p>
                          <a:pPr algn="ct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0-1</a:t>
                          </a: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损失函数</a:t>
                          </a:r>
                        </a:p>
                      </a:txBody>
                      <a:tcPr marT="60960" marB="60960" anchor="ctr"/>
                    </a:tc>
                    <a:tc>
                      <a:txBody>
                        <a:bodyPr/>
                        <a:lstStyle/>
                        <a:p>
                          <a:pPr algn="ctr"/>
                          <a14:m>
                            <m:oMathPara xmlns:m="http://schemas.openxmlformats.org/officeDocument/2006/math">
                              <m:oMathParaPr>
                                <m:jc m:val="centerGroup"/>
                              </m:oMathParaPr>
                              <m:oMath xmlns:m="http://schemas.openxmlformats.org/officeDocument/2006/math">
                                <m:r>
                                  <a:rPr lang="en-US" altLang="zh-CN" sz="1600" b="0" i="1" smtClean="0">
                                    <a:latin typeface="Cambria Math"/>
                                  </a:rPr>
                                  <m:t>𝐿𝑜𝑠𝑠</m:t>
                                </m:r>
                                <m:d>
                                  <m:dPr>
                                    <m:ctrlPr>
                                      <a:rPr lang="en-US" altLang="zh-CN" sz="1600" b="0" i="1" smtClean="0">
                                        <a:latin typeface="Cambria Math" panose="02040503050406030204" pitchFamily="18" charset="0"/>
                                      </a:rPr>
                                    </m:ctrlPr>
                                  </m:dPr>
                                  <m:e>
                                    <m:sSub>
                                      <m:sSubPr>
                                        <m:ctrlPr>
                                          <a:rPr lang="en-US" altLang="zh-CN" sz="1600" b="0" i="1" smtClean="0">
                                            <a:latin typeface="Cambria Math" panose="02040503050406030204" pitchFamily="18" charset="0"/>
                                          </a:rPr>
                                        </m:ctrlPr>
                                      </m:sSubPr>
                                      <m:e>
                                        <m:r>
                                          <a:rPr lang="en-US" altLang="zh-CN" sz="1600" b="0" i="1" smtClean="0">
                                            <a:latin typeface="Cambria Math"/>
                                          </a:rPr>
                                          <m:t>𝑦</m:t>
                                        </m:r>
                                      </m:e>
                                      <m:sub>
                                        <m:r>
                                          <a:rPr lang="en-US" altLang="zh-CN" sz="1600" b="0" i="1" smtClean="0">
                                            <a:latin typeface="Cambria Math"/>
                                          </a:rPr>
                                          <m:t>𝑖</m:t>
                                        </m:r>
                                      </m:sub>
                                    </m:sSub>
                                    <m:r>
                                      <a:rPr lang="en-US" altLang="zh-CN" sz="1600" b="0" i="1" smtClean="0">
                                        <a:latin typeface="Cambria Math"/>
                                      </a:rPr>
                                      <m:t>,</m:t>
                                    </m:r>
                                    <m:sSub>
                                      <m:sSubPr>
                                        <m:ctrlPr>
                                          <a:rPr lang="en-US" altLang="zh-CN" sz="1600" b="0" i="1" smtClean="0">
                                            <a:latin typeface="Cambria Math" panose="02040503050406030204" pitchFamily="18" charset="0"/>
                                          </a:rPr>
                                        </m:ctrlPr>
                                      </m:sSubPr>
                                      <m:e>
                                        <m:r>
                                          <a:rPr lang="en-US" altLang="zh-CN" sz="1600" b="0" i="1" smtClean="0">
                                            <a:latin typeface="Cambria Math"/>
                                          </a:rPr>
                                          <m:t>𝑓</m:t>
                                        </m:r>
                                        <m:r>
                                          <a:rPr lang="en-US" altLang="zh-CN" sz="1600" b="0" i="1" smtClean="0">
                                            <a:latin typeface="Cambria Math"/>
                                          </a:rPr>
                                          <m:t>(</m:t>
                                        </m:r>
                                        <m:r>
                                          <a:rPr lang="en-US" altLang="zh-CN" sz="1600" b="0" i="1" smtClean="0">
                                            <a:latin typeface="Cambria Math"/>
                                          </a:rPr>
                                          <m:t>𝑥</m:t>
                                        </m:r>
                                      </m:e>
                                      <m:sub>
                                        <m:r>
                                          <a:rPr lang="en-US" altLang="zh-CN" sz="1600" b="0" i="1" smtClean="0">
                                            <a:latin typeface="Cambria Math"/>
                                          </a:rPr>
                                          <m:t>𝑖</m:t>
                                        </m:r>
                                      </m:sub>
                                    </m:sSub>
                                  </m:e>
                                </m:d>
                                <m:r>
                                  <a:rPr lang="en-US" altLang="zh-CN" sz="1600" b="0" i="1" smtClean="0">
                                    <a:latin typeface="Cambria Math"/>
                                  </a:rPr>
                                  <m:t>=</m:t>
                                </m:r>
                                <m:d>
                                  <m:dPr>
                                    <m:begChr m:val="{"/>
                                    <m:endChr m:val=""/>
                                    <m:ctrlPr>
                                      <a:rPr lang="en-US" altLang="zh-CN" sz="1600" b="0" i="1" smtClean="0">
                                        <a:latin typeface="Cambria Math" panose="02040503050406030204" pitchFamily="18" charset="0"/>
                                      </a:rPr>
                                    </m:ctrlPr>
                                  </m:dPr>
                                  <m:e>
                                    <m:eqArr>
                                      <m:eqArrPr>
                                        <m:ctrlPr>
                                          <a:rPr lang="en-US" altLang="zh-CN" sz="1600" b="0" i="1" smtClean="0">
                                            <a:latin typeface="Cambria Math" panose="02040503050406030204" pitchFamily="18" charset="0"/>
                                          </a:rPr>
                                        </m:ctrlPr>
                                      </m:eqArrPr>
                                      <m:e>
                                        <m:r>
                                          <a:rPr lang="en-US" altLang="zh-CN" sz="1600" b="0" i="1" smtClean="0">
                                            <a:latin typeface="Cambria Math"/>
                                          </a:rPr>
                                          <m:t>1, </m:t>
                                        </m:r>
                                        <m:r>
                                          <a:rPr lang="en-US" altLang="zh-CN" sz="1600" b="0" i="1" smtClean="0">
                                            <a:latin typeface="Cambria Math"/>
                                          </a:rPr>
                                          <m:t>𝑓</m:t>
                                        </m:r>
                                        <m:r>
                                          <a:rPr lang="en-US" altLang="zh-CN" sz="1600" b="0" i="1" smtClean="0">
                                            <a:latin typeface="Cambria Math"/>
                                          </a:rPr>
                                          <m:t>(</m:t>
                                        </m:r>
                                        <m:sSub>
                                          <m:sSubPr>
                                            <m:ctrlPr>
                                              <a:rPr lang="en-US" altLang="zh-CN" sz="1600" b="0" i="1" smtClean="0">
                                                <a:latin typeface="Cambria Math" panose="02040503050406030204" pitchFamily="18" charset="0"/>
                                              </a:rPr>
                                            </m:ctrlPr>
                                          </m:sSubPr>
                                          <m:e>
                                            <m:r>
                                              <a:rPr lang="en-US" altLang="zh-CN" sz="1600" b="0" i="1" smtClean="0">
                                                <a:latin typeface="Cambria Math"/>
                                              </a:rPr>
                                              <m:t>𝑥</m:t>
                                            </m:r>
                                          </m:e>
                                          <m:sub>
                                            <m:r>
                                              <a:rPr lang="en-US" altLang="zh-CN" sz="1600" b="0" i="1" smtClean="0">
                                                <a:latin typeface="Cambria Math"/>
                                              </a:rPr>
                                              <m:t>𝑖</m:t>
                                            </m:r>
                                          </m:sub>
                                        </m:sSub>
                                        <m:r>
                                          <a:rPr lang="en-US" altLang="zh-CN" sz="1600" b="0" i="1" smtClean="0">
                                            <a:latin typeface="Cambria Math"/>
                                          </a:rPr>
                                          <m:t>)</m:t>
                                        </m:r>
                                        <m:r>
                                          <a:rPr lang="en-US" altLang="zh-CN" sz="1600" b="0" i="1" smtClean="0">
                                            <a:latin typeface="Cambria Math"/>
                                            <a:ea typeface="Cambria Math"/>
                                          </a:rPr>
                                          <m:t>≠</m:t>
                                        </m:r>
                                        <m:sSub>
                                          <m:sSubPr>
                                            <m:ctrlPr>
                                              <a:rPr lang="en-US" altLang="zh-CN" sz="1600" b="0" i="1" smtClean="0">
                                                <a:latin typeface="Cambria Math" panose="02040503050406030204" pitchFamily="18" charset="0"/>
                                                <a:ea typeface="Cambria Math"/>
                                              </a:rPr>
                                            </m:ctrlPr>
                                          </m:sSubPr>
                                          <m:e>
                                            <m:r>
                                              <a:rPr lang="en-US" altLang="zh-CN" sz="1600" b="0" i="1" smtClean="0">
                                                <a:latin typeface="Cambria Math"/>
                                                <a:ea typeface="Cambria Math"/>
                                              </a:rPr>
                                              <m:t>𝑦</m:t>
                                            </m:r>
                                          </m:e>
                                          <m:sub>
                                            <m:r>
                                              <a:rPr lang="en-US" altLang="zh-CN" sz="1600" b="0" i="1" smtClean="0">
                                                <a:latin typeface="Cambria Math"/>
                                                <a:ea typeface="Cambria Math"/>
                                              </a:rPr>
                                              <m:t>𝑖</m:t>
                                            </m:r>
                                          </m:sub>
                                        </m:sSub>
                                      </m:e>
                                      <m:e>
                                        <m:r>
                                          <a:rPr lang="en-US" altLang="zh-CN" sz="1600" b="0" i="1" smtClean="0">
                                            <a:latin typeface="Cambria Math"/>
                                          </a:rPr>
                                          <m:t>0,</m:t>
                                        </m:r>
                                        <m:r>
                                          <a:rPr lang="en-US" altLang="zh-CN" sz="1600" b="0" i="1" smtClean="0">
                                            <a:latin typeface="Cambria Math"/>
                                          </a:rPr>
                                          <m:t>𝑓</m:t>
                                        </m:r>
                                        <m:r>
                                          <a:rPr lang="en-US" altLang="zh-CN" sz="1600" b="0" i="1" smtClean="0">
                                            <a:latin typeface="Cambria Math"/>
                                          </a:rPr>
                                          <m:t>(</m:t>
                                        </m:r>
                                        <m:sSub>
                                          <m:sSubPr>
                                            <m:ctrlPr>
                                              <a:rPr lang="en-US" altLang="zh-CN" sz="1600" b="0" i="1" smtClean="0">
                                                <a:latin typeface="Cambria Math" panose="02040503050406030204" pitchFamily="18" charset="0"/>
                                              </a:rPr>
                                            </m:ctrlPr>
                                          </m:sSubPr>
                                          <m:e>
                                            <m:r>
                                              <a:rPr lang="en-US" altLang="zh-CN" sz="1600" b="0" i="1" smtClean="0">
                                                <a:latin typeface="Cambria Math"/>
                                              </a:rPr>
                                              <m:t>𝑥</m:t>
                                            </m:r>
                                          </m:e>
                                          <m:sub>
                                            <m:r>
                                              <a:rPr lang="en-US" altLang="zh-CN" sz="1600" b="0" i="1" smtClean="0">
                                                <a:latin typeface="Cambria Math"/>
                                              </a:rPr>
                                              <m:t>𝑖</m:t>
                                            </m:r>
                                          </m:sub>
                                        </m:sSub>
                                        <m:r>
                                          <a:rPr lang="en-US" altLang="zh-CN" sz="1600" b="0" i="1" smtClean="0">
                                            <a:latin typeface="Cambria Math"/>
                                          </a:rPr>
                                          <m:t>)</m:t>
                                        </m:r>
                                        <m:r>
                                          <a:rPr lang="en-US" altLang="zh-CN" sz="1600" b="0" i="1" smtClean="0">
                                            <a:latin typeface="Cambria Math"/>
                                            <a:ea typeface="Cambria Math"/>
                                          </a:rPr>
                                          <m:t>=</m:t>
                                        </m:r>
                                        <m:sSub>
                                          <m:sSubPr>
                                            <m:ctrlPr>
                                              <a:rPr lang="en-US" altLang="zh-CN" sz="1600" b="0" i="1" smtClean="0">
                                                <a:latin typeface="Cambria Math" panose="02040503050406030204" pitchFamily="18" charset="0"/>
                                                <a:ea typeface="Cambria Math"/>
                                              </a:rPr>
                                            </m:ctrlPr>
                                          </m:sSubPr>
                                          <m:e>
                                            <m:r>
                                              <a:rPr lang="en-US" altLang="zh-CN" sz="1600" b="0" i="1" smtClean="0">
                                                <a:latin typeface="Cambria Math"/>
                                                <a:ea typeface="Cambria Math"/>
                                              </a:rPr>
                                              <m:t>𝑦</m:t>
                                            </m:r>
                                          </m:e>
                                          <m:sub>
                                            <m:r>
                                              <a:rPr lang="en-US" altLang="zh-CN" sz="1600" b="0" i="1" smtClean="0">
                                                <a:latin typeface="Cambria Math"/>
                                                <a:ea typeface="Cambria Math"/>
                                              </a:rPr>
                                              <m:t>𝑖</m:t>
                                            </m:r>
                                          </m:sub>
                                        </m:sSub>
                                      </m:e>
                                    </m:eqArr>
                                  </m:e>
                                </m:d>
                              </m:oMath>
                            </m:oMathPara>
                          </a14:m>
                          <a:endParaRPr lang="en-US" altLang="zh-CN" sz="1600" dirty="0">
                            <a:latin typeface="Times New Roman" panose="02020603050405020304" pitchFamily="18" charset="0"/>
                            <a:ea typeface="楷体" panose="02010609060101010101" pitchFamily="49" charset="-122"/>
                            <a:cs typeface="Times New Roman" panose="02020603050405020304" pitchFamily="18" charset="0"/>
                          </a:endParaRPr>
                        </a:p>
                      </a:txBody>
                      <a:tcPr marT="60960" marB="60960" anchor="ctr"/>
                    </a:tc>
                    <a:extLst>
                      <a:ext uri="{0D108BD9-81ED-4DB2-BD59-A6C34878D82A}">
                        <a16:rowId xmlns:a16="http://schemas.microsoft.com/office/drawing/2014/main" val="10001"/>
                      </a:ext>
                    </a:extLst>
                  </a:tr>
                  <a:tr h="535885">
                    <a:tc>
                      <a:txBody>
                        <a:bodyPr/>
                        <a:lstStyle/>
                        <a:p>
                          <a:pPr algn="ct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平方损失函数</a:t>
                          </a:r>
                        </a:p>
                      </a:txBody>
                      <a:tcPr marT="60960" marB="60960" anchor="ctr"/>
                    </a:tc>
                    <a:tc>
                      <a:txBody>
                        <a:bodyPr/>
                        <a:lstStyle/>
                        <a:p>
                          <a:pPr algn="ctr"/>
                          <a14:m>
                            <m:oMathPara xmlns:m="http://schemas.openxmlformats.org/officeDocument/2006/math">
                              <m:oMathParaPr>
                                <m:jc m:val="centerGroup"/>
                              </m:oMathParaPr>
                              <m:oMath xmlns:m="http://schemas.openxmlformats.org/officeDocument/2006/math">
                                <m:r>
                                  <a:rPr lang="en-US" altLang="zh-CN" sz="1600" b="0" i="1" smtClean="0">
                                    <a:latin typeface="Cambria Math"/>
                                  </a:rPr>
                                  <m:t>𝐿𝑜𝑠𝑠</m:t>
                                </m:r>
                                <m:d>
                                  <m:dPr>
                                    <m:ctrlPr>
                                      <a:rPr lang="en-US" altLang="zh-CN" sz="1600" b="0" i="1" smtClean="0">
                                        <a:latin typeface="Cambria Math" panose="02040503050406030204" pitchFamily="18" charset="0"/>
                                      </a:rPr>
                                    </m:ctrlPr>
                                  </m:dPr>
                                  <m:e>
                                    <m:sSub>
                                      <m:sSubPr>
                                        <m:ctrlPr>
                                          <a:rPr lang="en-US" altLang="zh-CN" sz="1600" b="0" i="1" smtClean="0">
                                            <a:latin typeface="Cambria Math" panose="02040503050406030204" pitchFamily="18" charset="0"/>
                                          </a:rPr>
                                        </m:ctrlPr>
                                      </m:sSubPr>
                                      <m:e>
                                        <m:r>
                                          <a:rPr lang="en-US" altLang="zh-CN" sz="1600" b="0" i="1" smtClean="0">
                                            <a:latin typeface="Cambria Math"/>
                                          </a:rPr>
                                          <m:t>𝑦</m:t>
                                        </m:r>
                                      </m:e>
                                      <m:sub>
                                        <m:r>
                                          <a:rPr lang="en-US" altLang="zh-CN" sz="1600" b="0" i="1" smtClean="0">
                                            <a:latin typeface="Cambria Math"/>
                                          </a:rPr>
                                          <m:t>𝑖</m:t>
                                        </m:r>
                                      </m:sub>
                                    </m:sSub>
                                    <m:r>
                                      <a:rPr lang="en-US" altLang="zh-CN" sz="1600" b="0" i="1" smtClean="0">
                                        <a:latin typeface="Cambria Math"/>
                                      </a:rPr>
                                      <m:t>,</m:t>
                                    </m:r>
                                    <m:sSub>
                                      <m:sSubPr>
                                        <m:ctrlPr>
                                          <a:rPr lang="en-US" altLang="zh-CN" sz="1600" b="0" i="1" smtClean="0">
                                            <a:latin typeface="Cambria Math" panose="02040503050406030204" pitchFamily="18" charset="0"/>
                                          </a:rPr>
                                        </m:ctrlPr>
                                      </m:sSubPr>
                                      <m:e>
                                        <m:r>
                                          <a:rPr lang="en-US" altLang="zh-CN" sz="1600" b="0" i="1" smtClean="0">
                                            <a:latin typeface="Cambria Math"/>
                                          </a:rPr>
                                          <m:t>𝑓</m:t>
                                        </m:r>
                                        <m:r>
                                          <a:rPr lang="en-US" altLang="zh-CN" sz="1600" b="0" i="1" smtClean="0">
                                            <a:latin typeface="Cambria Math"/>
                                          </a:rPr>
                                          <m:t>(</m:t>
                                        </m:r>
                                        <m:r>
                                          <a:rPr lang="en-US" altLang="zh-CN" sz="1600" b="0" i="1" smtClean="0">
                                            <a:latin typeface="Cambria Math"/>
                                          </a:rPr>
                                          <m:t>𝑥</m:t>
                                        </m:r>
                                      </m:e>
                                      <m:sub>
                                        <m:r>
                                          <a:rPr lang="en-US" altLang="zh-CN" sz="1600" b="0" i="1" smtClean="0">
                                            <a:latin typeface="Cambria Math"/>
                                          </a:rPr>
                                          <m:t>𝑖</m:t>
                                        </m:r>
                                      </m:sub>
                                    </m:sSub>
                                  </m:e>
                                </m:d>
                                <m:r>
                                  <a:rPr lang="en-US" altLang="zh-CN" sz="1600" b="0" i="1" smtClean="0">
                                    <a:latin typeface="Cambria Math"/>
                                  </a:rPr>
                                  <m:t>)=</m:t>
                                </m:r>
                                <m:sSup>
                                  <m:sSupPr>
                                    <m:ctrlPr>
                                      <a:rPr lang="en-US" altLang="zh-CN" sz="1600" b="0" i="1" smtClean="0">
                                        <a:latin typeface="Cambria Math" panose="02040503050406030204" pitchFamily="18" charset="0"/>
                                      </a:rPr>
                                    </m:ctrlPr>
                                  </m:sSupPr>
                                  <m:e>
                                    <m:r>
                                      <a:rPr lang="en-US" altLang="zh-CN" sz="1600" b="0" i="1" smtClean="0">
                                        <a:latin typeface="Cambria Math"/>
                                      </a:rPr>
                                      <m:t>(</m:t>
                                    </m:r>
                                    <m:sSub>
                                      <m:sSubPr>
                                        <m:ctrlPr>
                                          <a:rPr lang="en-US" altLang="zh-CN" sz="1600" b="0" i="1" smtClean="0">
                                            <a:latin typeface="Cambria Math" panose="02040503050406030204" pitchFamily="18" charset="0"/>
                                          </a:rPr>
                                        </m:ctrlPr>
                                      </m:sSubPr>
                                      <m:e>
                                        <m:r>
                                          <a:rPr lang="en-US" altLang="zh-CN" sz="1600" b="0" i="1" smtClean="0">
                                            <a:latin typeface="Cambria Math"/>
                                          </a:rPr>
                                          <m:t>𝑦</m:t>
                                        </m:r>
                                      </m:e>
                                      <m:sub>
                                        <m:r>
                                          <a:rPr lang="en-US" altLang="zh-CN" sz="1600" b="0" i="1" smtClean="0">
                                            <a:latin typeface="Cambria Math"/>
                                          </a:rPr>
                                          <m:t>𝑖</m:t>
                                        </m:r>
                                      </m:sub>
                                    </m:sSub>
                                    <m:r>
                                      <a:rPr lang="en-US" altLang="zh-CN" sz="1600" b="0" i="1" smtClean="0">
                                        <a:latin typeface="Cambria Math"/>
                                      </a:rPr>
                                      <m:t>−</m:t>
                                    </m:r>
                                    <m:r>
                                      <a:rPr lang="en-US" altLang="zh-CN" sz="1600" b="0" i="1" smtClean="0">
                                        <a:latin typeface="Cambria Math"/>
                                      </a:rPr>
                                      <m:t>𝑓</m:t>
                                    </m:r>
                                    <m:r>
                                      <a:rPr lang="en-US" altLang="zh-CN" sz="1600" b="0" i="1" smtClean="0">
                                        <a:latin typeface="Cambria Math"/>
                                      </a:rPr>
                                      <m:t>(</m:t>
                                    </m:r>
                                    <m:sSub>
                                      <m:sSubPr>
                                        <m:ctrlPr>
                                          <a:rPr lang="en-US" altLang="zh-CN" sz="1600" b="0" i="1" smtClean="0">
                                            <a:latin typeface="Cambria Math" panose="02040503050406030204" pitchFamily="18" charset="0"/>
                                          </a:rPr>
                                        </m:ctrlPr>
                                      </m:sSubPr>
                                      <m:e>
                                        <m:r>
                                          <a:rPr lang="en-US" altLang="zh-CN" sz="1600" b="0" i="1" smtClean="0">
                                            <a:latin typeface="Cambria Math"/>
                                          </a:rPr>
                                          <m:t>𝑥</m:t>
                                        </m:r>
                                      </m:e>
                                      <m:sub>
                                        <m:r>
                                          <a:rPr lang="en-US" altLang="zh-CN" sz="1600" b="0" i="1" smtClean="0">
                                            <a:latin typeface="Cambria Math"/>
                                          </a:rPr>
                                          <m:t>𝑖</m:t>
                                        </m:r>
                                      </m:sub>
                                    </m:sSub>
                                    <m:r>
                                      <a:rPr lang="en-US" altLang="zh-CN" sz="1600" b="0" i="1" smtClean="0">
                                        <a:latin typeface="Cambria Math"/>
                                      </a:rPr>
                                      <m:t>))</m:t>
                                    </m:r>
                                  </m:e>
                                  <m:sup>
                                    <m:r>
                                      <a:rPr lang="en-US" altLang="zh-CN" sz="1600" b="0" i="1" smtClean="0">
                                        <a:latin typeface="Cambria Math"/>
                                      </a:rPr>
                                      <m:t>2</m:t>
                                    </m:r>
                                  </m:sup>
                                </m:sSup>
                              </m:oMath>
                            </m:oMathPara>
                          </a14:m>
                          <a:endParaRPr lang="zh-CN" altLang="en-US" sz="1600" dirty="0">
                            <a:latin typeface="Times New Roman" panose="02020603050405020304" pitchFamily="18" charset="0"/>
                            <a:ea typeface="楷体" panose="02010609060101010101" pitchFamily="49" charset="-122"/>
                            <a:cs typeface="Times New Roman" panose="02020603050405020304" pitchFamily="18" charset="0"/>
                          </a:endParaRPr>
                        </a:p>
                      </a:txBody>
                      <a:tcPr marT="60960" marB="60960" anchor="ctr"/>
                    </a:tc>
                    <a:extLst>
                      <a:ext uri="{0D108BD9-81ED-4DB2-BD59-A6C34878D82A}">
                        <a16:rowId xmlns:a16="http://schemas.microsoft.com/office/drawing/2014/main" val="10002"/>
                      </a:ext>
                    </a:extLst>
                  </a:tr>
                  <a:tr h="484210">
                    <a:tc>
                      <a:txBody>
                        <a:bodyPr/>
                        <a:lstStyle/>
                        <a:p>
                          <a:pPr algn="ct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绝对损失函数</a:t>
                          </a:r>
                        </a:p>
                      </a:txBody>
                      <a:tcPr marT="60960" marB="60960" anchor="ctr"/>
                    </a:tc>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1600" b="0" i="1" smtClean="0">
                                    <a:latin typeface="Cambria Math"/>
                                  </a:rPr>
                                  <m:t>𝐿𝑜𝑠𝑠</m:t>
                                </m:r>
                                <m:d>
                                  <m:dPr>
                                    <m:ctrlPr>
                                      <a:rPr lang="en-US" altLang="zh-CN" sz="1600" b="0" i="1" smtClean="0">
                                        <a:latin typeface="Cambria Math" panose="02040503050406030204" pitchFamily="18" charset="0"/>
                                      </a:rPr>
                                    </m:ctrlPr>
                                  </m:dPr>
                                  <m:e>
                                    <m:sSub>
                                      <m:sSubPr>
                                        <m:ctrlPr>
                                          <a:rPr lang="en-US" altLang="zh-CN" sz="1600" b="0" i="1" smtClean="0">
                                            <a:latin typeface="Cambria Math" panose="02040503050406030204" pitchFamily="18" charset="0"/>
                                          </a:rPr>
                                        </m:ctrlPr>
                                      </m:sSubPr>
                                      <m:e>
                                        <m:r>
                                          <a:rPr lang="en-US" altLang="zh-CN" sz="1600" b="0" i="1" smtClean="0">
                                            <a:latin typeface="Cambria Math"/>
                                          </a:rPr>
                                          <m:t>𝑦</m:t>
                                        </m:r>
                                      </m:e>
                                      <m:sub>
                                        <m:r>
                                          <a:rPr lang="en-US" altLang="zh-CN" sz="1600" b="0" i="1" smtClean="0">
                                            <a:latin typeface="Cambria Math"/>
                                          </a:rPr>
                                          <m:t>𝑖</m:t>
                                        </m:r>
                                      </m:sub>
                                    </m:sSub>
                                    <m:r>
                                      <a:rPr lang="en-US" altLang="zh-CN" sz="1600" b="0" i="1" smtClean="0">
                                        <a:latin typeface="Cambria Math"/>
                                      </a:rPr>
                                      <m:t>,</m:t>
                                    </m:r>
                                    <m:sSub>
                                      <m:sSubPr>
                                        <m:ctrlPr>
                                          <a:rPr lang="en-US" altLang="zh-CN" sz="1600" b="0" i="1" smtClean="0">
                                            <a:latin typeface="Cambria Math" panose="02040503050406030204" pitchFamily="18" charset="0"/>
                                          </a:rPr>
                                        </m:ctrlPr>
                                      </m:sSubPr>
                                      <m:e>
                                        <m:r>
                                          <a:rPr lang="en-US" altLang="zh-CN" sz="1600" b="0" i="1" smtClean="0">
                                            <a:latin typeface="Cambria Math"/>
                                          </a:rPr>
                                          <m:t>𝑓</m:t>
                                        </m:r>
                                        <m:r>
                                          <a:rPr lang="en-US" altLang="zh-CN" sz="1600" b="0" i="1" smtClean="0">
                                            <a:latin typeface="Cambria Math"/>
                                          </a:rPr>
                                          <m:t>(</m:t>
                                        </m:r>
                                        <m:r>
                                          <a:rPr lang="en-US" altLang="zh-CN" sz="1600" b="0" i="1" smtClean="0">
                                            <a:latin typeface="Cambria Math"/>
                                          </a:rPr>
                                          <m:t>𝑥</m:t>
                                        </m:r>
                                      </m:e>
                                      <m:sub>
                                        <m:r>
                                          <a:rPr lang="en-US" altLang="zh-CN" sz="1600" b="0" i="1" smtClean="0">
                                            <a:latin typeface="Cambria Math"/>
                                          </a:rPr>
                                          <m:t>𝑖</m:t>
                                        </m:r>
                                      </m:sub>
                                    </m:sSub>
                                  </m:e>
                                </m:d>
                                <m:r>
                                  <a:rPr lang="en-US" altLang="zh-CN" sz="1600" b="0" i="1" smtClean="0">
                                    <a:latin typeface="Cambria Math"/>
                                  </a:rPr>
                                  <m:t>)=|</m:t>
                                </m:r>
                                <m:sSub>
                                  <m:sSubPr>
                                    <m:ctrlPr>
                                      <a:rPr lang="en-US" altLang="zh-CN" sz="1600" b="0" i="1" smtClean="0">
                                        <a:latin typeface="Cambria Math" panose="02040503050406030204" pitchFamily="18" charset="0"/>
                                      </a:rPr>
                                    </m:ctrlPr>
                                  </m:sSubPr>
                                  <m:e>
                                    <m:r>
                                      <a:rPr lang="en-US" altLang="zh-CN" sz="1600" b="0" i="1" smtClean="0">
                                        <a:latin typeface="Cambria Math"/>
                                      </a:rPr>
                                      <m:t>𝑦</m:t>
                                    </m:r>
                                  </m:e>
                                  <m:sub>
                                    <m:r>
                                      <a:rPr lang="en-US" altLang="zh-CN" sz="1600" b="0" i="1" smtClean="0">
                                        <a:latin typeface="Cambria Math"/>
                                      </a:rPr>
                                      <m:t>𝑖</m:t>
                                    </m:r>
                                  </m:sub>
                                </m:sSub>
                                <m:r>
                                  <a:rPr lang="en-US" altLang="zh-CN" sz="1600" b="0" i="1" smtClean="0">
                                    <a:latin typeface="Cambria Math"/>
                                  </a:rPr>
                                  <m:t>−</m:t>
                                </m:r>
                                <m:r>
                                  <a:rPr lang="en-US" altLang="zh-CN" sz="1600" b="0" i="1" smtClean="0">
                                    <a:latin typeface="Cambria Math"/>
                                  </a:rPr>
                                  <m:t>𝑓</m:t>
                                </m:r>
                                <m:r>
                                  <a:rPr lang="en-US" altLang="zh-CN" sz="1600" b="0" i="1" smtClean="0">
                                    <a:latin typeface="Cambria Math"/>
                                  </a:rPr>
                                  <m:t>(</m:t>
                                </m:r>
                                <m:sSub>
                                  <m:sSubPr>
                                    <m:ctrlPr>
                                      <a:rPr lang="en-US" altLang="zh-CN" sz="1600" b="0" i="1" smtClean="0">
                                        <a:latin typeface="Cambria Math" panose="02040503050406030204" pitchFamily="18" charset="0"/>
                                      </a:rPr>
                                    </m:ctrlPr>
                                  </m:sSubPr>
                                  <m:e>
                                    <m:r>
                                      <a:rPr lang="en-US" altLang="zh-CN" sz="1600" b="0" i="1" smtClean="0">
                                        <a:latin typeface="Cambria Math"/>
                                      </a:rPr>
                                      <m:t>𝑥</m:t>
                                    </m:r>
                                  </m:e>
                                  <m:sub>
                                    <m:r>
                                      <a:rPr lang="en-US" altLang="zh-CN" sz="1600" b="0" i="1" smtClean="0">
                                        <a:latin typeface="Cambria Math"/>
                                      </a:rPr>
                                      <m:t>𝑖</m:t>
                                    </m:r>
                                  </m:sub>
                                </m:sSub>
                                <m:r>
                                  <a:rPr lang="en-US" altLang="zh-CN" sz="1600" b="0" i="1" smtClean="0">
                                    <a:latin typeface="Cambria Math"/>
                                  </a:rPr>
                                  <m:t>)|</m:t>
                                </m:r>
                              </m:oMath>
                            </m:oMathPara>
                          </a14:m>
                          <a:endParaRPr lang="en-US" altLang="zh-CN" sz="1600" b="0" dirty="0">
                            <a:latin typeface="Times New Roman" panose="02020603050405020304" pitchFamily="18" charset="0"/>
                          </a:endParaRPr>
                        </a:p>
                      </a:txBody>
                      <a:tcPr marT="60960" marB="60960" anchor="ctr"/>
                    </a:tc>
                    <a:extLst>
                      <a:ext uri="{0D108BD9-81ED-4DB2-BD59-A6C34878D82A}">
                        <a16:rowId xmlns:a16="http://schemas.microsoft.com/office/drawing/2014/main" val="10003"/>
                      </a:ext>
                    </a:extLst>
                  </a:tr>
                  <a:tr h="1026695">
                    <a:tc>
                      <a:txBody>
                        <a:bodyPr/>
                        <a:lstStyle/>
                        <a:p>
                          <a:pPr algn="ct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对数损失函数</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对数似然损失函数</a:t>
                          </a:r>
                        </a:p>
                      </a:txBody>
                      <a:tcPr marT="60960" marB="60960" anchor="ctr"/>
                    </a:tc>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1600" b="0" i="1" smtClean="0">
                                    <a:latin typeface="Cambria Math"/>
                                    <a:ea typeface="黑体" panose="02010609060101010101" pitchFamily="49" charset="-122"/>
                                    <a:cs typeface="Times New Roman" panose="02020603050405020304" pitchFamily="18" charset="0"/>
                                  </a:rPr>
                                  <m:t>𝐿𝑜𝑠𝑠</m:t>
                                </m:r>
                                <m:d>
                                  <m:dPr>
                                    <m:ctrlPr>
                                      <a:rPr lang="en-US" altLang="zh-CN" sz="1600" b="0" i="1" smtClean="0">
                                        <a:latin typeface="Cambria Math" panose="02040503050406030204" pitchFamily="18" charset="0"/>
                                        <a:ea typeface="黑体" panose="02010609060101010101" pitchFamily="49" charset="-122"/>
                                        <a:cs typeface="Times New Roman" panose="02020603050405020304" pitchFamily="18" charset="0"/>
                                      </a:rPr>
                                    </m:ctrlPr>
                                  </m:dPr>
                                  <m:e>
                                    <m:sSub>
                                      <m:sSubPr>
                                        <m:ctrlPr>
                                          <a:rPr lang="en-US" altLang="zh-CN" sz="1600" b="0" i="1" smtClean="0">
                                            <a:latin typeface="Cambria Math" panose="02040503050406030204" pitchFamily="18" charset="0"/>
                                          </a:rPr>
                                        </m:ctrlPr>
                                      </m:sSubPr>
                                      <m:e>
                                        <m:r>
                                          <a:rPr lang="en-US" altLang="zh-CN" sz="1600" b="0" i="1" smtClean="0">
                                            <a:latin typeface="Cambria Math"/>
                                          </a:rPr>
                                          <m:t>𝑦</m:t>
                                        </m:r>
                                      </m:e>
                                      <m:sub>
                                        <m:r>
                                          <a:rPr lang="en-US" altLang="zh-CN" sz="1600" b="0" i="1" smtClean="0">
                                            <a:latin typeface="Cambria Math"/>
                                          </a:rPr>
                                          <m:t>𝑖</m:t>
                                        </m:r>
                                      </m:sub>
                                    </m:sSub>
                                    <m:r>
                                      <a:rPr lang="en-US" altLang="zh-CN" sz="1600" b="0" i="1" smtClean="0">
                                        <a:latin typeface="Cambria Math"/>
                                      </a:rPr>
                                      <m:t>, </m:t>
                                    </m:r>
                                    <m:r>
                                      <a:rPr lang="en-US" altLang="zh-CN" sz="1600" b="0" i="1" smtClean="0">
                                        <a:latin typeface="Cambria Math"/>
                                      </a:rPr>
                                      <m:t>𝑃</m:t>
                                    </m:r>
                                    <m:d>
                                      <m:dPr>
                                        <m:ctrlPr>
                                          <a:rPr lang="en-US" altLang="zh-CN" sz="1600" b="0" i="1" smtClean="0">
                                            <a:latin typeface="Cambria Math" panose="02040503050406030204" pitchFamily="18" charset="0"/>
                                          </a:rPr>
                                        </m:ctrlPr>
                                      </m:dPr>
                                      <m:e>
                                        <m:sSub>
                                          <m:sSubPr>
                                            <m:ctrlPr>
                                              <a:rPr lang="en-US" altLang="zh-CN" sz="1600" b="0" i="1" smtClean="0">
                                                <a:latin typeface="Cambria Math" panose="02040503050406030204" pitchFamily="18" charset="0"/>
                                              </a:rPr>
                                            </m:ctrlPr>
                                          </m:sSubPr>
                                          <m:e>
                                            <m:r>
                                              <a:rPr lang="en-US" altLang="zh-CN" sz="1600" b="0" i="1" smtClean="0">
                                                <a:latin typeface="Cambria Math"/>
                                              </a:rPr>
                                              <m:t>𝑦</m:t>
                                            </m:r>
                                          </m:e>
                                          <m:sub>
                                            <m:r>
                                              <a:rPr lang="en-US" altLang="zh-CN" sz="1600" b="0" i="1" smtClean="0">
                                                <a:latin typeface="Cambria Math"/>
                                              </a:rPr>
                                              <m:t>𝑖</m:t>
                                            </m:r>
                                          </m:sub>
                                        </m:sSub>
                                      </m:e>
                                      <m:e>
                                        <m:sSub>
                                          <m:sSubPr>
                                            <m:ctrlPr>
                                              <a:rPr lang="en-US" altLang="zh-CN" sz="1600" b="0" i="1" smtClean="0">
                                                <a:latin typeface="Cambria Math" panose="02040503050406030204" pitchFamily="18" charset="0"/>
                                              </a:rPr>
                                            </m:ctrlPr>
                                          </m:sSubPr>
                                          <m:e>
                                            <m:r>
                                              <a:rPr lang="en-US" altLang="zh-CN" sz="1600" b="0" i="1" smtClean="0">
                                                <a:latin typeface="Cambria Math"/>
                                              </a:rPr>
                                              <m:t>𝑥</m:t>
                                            </m:r>
                                          </m:e>
                                          <m:sub>
                                            <m:r>
                                              <a:rPr lang="en-US" altLang="zh-CN" sz="1600" b="0" i="1" smtClean="0">
                                                <a:latin typeface="Cambria Math"/>
                                              </a:rPr>
                                              <m:t>𝑖</m:t>
                                            </m:r>
                                          </m:sub>
                                        </m:sSub>
                                      </m:e>
                                    </m:d>
                                  </m:e>
                                </m:d>
                                <m:r>
                                  <a:rPr lang="en-US" altLang="zh-CN" sz="1600" b="0" i="1" smtClean="0">
                                    <a:latin typeface="Cambria Math"/>
                                  </a:rPr>
                                  <m:t>=−</m:t>
                                </m:r>
                                <m:r>
                                  <a:rPr lang="en-US" altLang="zh-CN" sz="1600" b="0" i="1" smtClean="0">
                                    <a:latin typeface="Cambria Math"/>
                                  </a:rPr>
                                  <m:t>𝑙𝑜𝑔𝑃</m:t>
                                </m:r>
                                <m:r>
                                  <a:rPr lang="en-US" altLang="zh-CN" sz="1600" b="0" i="1" smtClean="0">
                                    <a:latin typeface="Cambria Math"/>
                                  </a:rPr>
                                  <m:t>(</m:t>
                                </m:r>
                                <m:d>
                                  <m:dPr>
                                    <m:ctrlPr>
                                      <a:rPr lang="en-US" altLang="zh-CN" sz="1600" b="0" i="1" smtClean="0">
                                        <a:latin typeface="Cambria Math" panose="02040503050406030204" pitchFamily="18" charset="0"/>
                                      </a:rPr>
                                    </m:ctrlPr>
                                  </m:dPr>
                                  <m:e>
                                    <m:sSub>
                                      <m:sSubPr>
                                        <m:ctrlPr>
                                          <a:rPr lang="en-US" altLang="zh-CN" sz="1600" b="0" i="1" smtClean="0">
                                            <a:latin typeface="Cambria Math" panose="02040503050406030204" pitchFamily="18" charset="0"/>
                                          </a:rPr>
                                        </m:ctrlPr>
                                      </m:sSubPr>
                                      <m:e>
                                        <m:r>
                                          <a:rPr lang="en-US" altLang="zh-CN" sz="1600" b="0" i="1" smtClean="0">
                                            <a:latin typeface="Cambria Math"/>
                                          </a:rPr>
                                          <m:t>𝑦</m:t>
                                        </m:r>
                                      </m:e>
                                      <m:sub>
                                        <m:r>
                                          <a:rPr lang="en-US" altLang="zh-CN" sz="1600" b="0" i="1" smtClean="0">
                                            <a:latin typeface="Cambria Math"/>
                                          </a:rPr>
                                          <m:t>𝑖</m:t>
                                        </m:r>
                                      </m:sub>
                                    </m:sSub>
                                  </m:e>
                                  <m:e>
                                    <m:sSub>
                                      <m:sSubPr>
                                        <m:ctrlPr>
                                          <a:rPr lang="en-US" altLang="zh-CN" sz="1600" b="0" i="1" smtClean="0">
                                            <a:latin typeface="Cambria Math" panose="02040503050406030204" pitchFamily="18" charset="0"/>
                                          </a:rPr>
                                        </m:ctrlPr>
                                      </m:sSubPr>
                                      <m:e>
                                        <m:r>
                                          <a:rPr lang="en-US" altLang="zh-CN" sz="1600" b="0" i="1" smtClean="0">
                                            <a:latin typeface="Cambria Math"/>
                                          </a:rPr>
                                          <m:t>𝑥</m:t>
                                        </m:r>
                                      </m:e>
                                      <m:sub>
                                        <m:r>
                                          <a:rPr lang="en-US" altLang="zh-CN" sz="1600" b="0" i="1" smtClean="0">
                                            <a:latin typeface="Cambria Math"/>
                                          </a:rPr>
                                          <m:t>𝑖</m:t>
                                        </m:r>
                                      </m:sub>
                                    </m:sSub>
                                  </m:e>
                                </m:d>
                              </m:oMath>
                            </m:oMathPara>
                          </a14:m>
                          <a:endParaRPr lang="zh-CN" altLang="en-US" sz="1600" dirty="0">
                            <a:latin typeface="Times New Roman" panose="02020603050405020304" pitchFamily="18" charset="0"/>
                            <a:ea typeface="楷体" panose="02010609060101010101" pitchFamily="49" charset="-122"/>
                            <a:cs typeface="Times New Roman" panose="02020603050405020304" pitchFamily="18" charset="0"/>
                          </a:endParaRPr>
                        </a:p>
                      </a:txBody>
                      <a:tcPr marT="60960" marB="60960" anchor="ctr"/>
                    </a:tc>
                    <a:extLst>
                      <a:ext uri="{0D108BD9-81ED-4DB2-BD59-A6C34878D82A}">
                        <a16:rowId xmlns:a16="http://schemas.microsoft.com/office/drawing/2014/main" val="10004"/>
                      </a:ext>
                    </a:extLst>
                  </a:tr>
                </a:tbl>
              </a:graphicData>
            </a:graphic>
          </p:graphicFrame>
        </mc:Choice>
        <mc:Fallback xmlns="">
          <p:graphicFrame>
            <p:nvGraphicFramePr>
              <p:cNvPr id="5" name="表格 4"/>
              <p:cNvGraphicFramePr>
                <a:graphicFrameLocks noGrp="1"/>
              </p:cNvGraphicFramePr>
              <p:nvPr>
                <p:extLst>
                  <p:ext uri="{D42A27DB-BD31-4B8C-83A1-F6EECF244321}">
                    <p14:modId xmlns:p14="http://schemas.microsoft.com/office/powerpoint/2010/main" val="1740123630"/>
                  </p:ext>
                </p:extLst>
              </p:nvPr>
            </p:nvGraphicFramePr>
            <p:xfrm>
              <a:off x="3182587" y="1730063"/>
              <a:ext cx="5759526" cy="3397874"/>
            </p:xfrm>
            <a:graphic>
              <a:graphicData uri="http://schemas.openxmlformats.org/drawingml/2006/table">
                <a:tbl>
                  <a:tblPr firstRow="1" bandRow="1">
                    <a:tableStyleId>{5C22544A-7EE6-4342-B048-85BDC9FD1C3A}</a:tableStyleId>
                  </a:tblPr>
                  <a:tblGrid>
                    <a:gridCol w="1505330">
                      <a:extLst>
                        <a:ext uri="{9D8B030D-6E8A-4147-A177-3AD203B41FA5}">
                          <a16:colId xmlns:a16="http://schemas.microsoft.com/office/drawing/2014/main" val="20000"/>
                        </a:ext>
                      </a:extLst>
                    </a:gridCol>
                    <a:gridCol w="4254196">
                      <a:extLst>
                        <a:ext uri="{9D8B030D-6E8A-4147-A177-3AD203B41FA5}">
                          <a16:colId xmlns:a16="http://schemas.microsoft.com/office/drawing/2014/main" val="20001"/>
                        </a:ext>
                      </a:extLst>
                    </a:gridCol>
                  </a:tblGrid>
                  <a:tr h="535885">
                    <a:tc>
                      <a:txBody>
                        <a:bodyPr/>
                        <a:lstStyle/>
                        <a:p>
                          <a:pPr algn="ct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损失函数名称</a:t>
                          </a:r>
                        </a:p>
                      </a:txBody>
                      <a:tcPr marT="60960" marB="60960" anchor="ctr"/>
                    </a:tc>
                    <a:tc>
                      <a:txBody>
                        <a:bodyPr/>
                        <a:lstStyle/>
                        <a:p>
                          <a:pPr algn="ct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损失函数定义</a:t>
                          </a:r>
                        </a:p>
                      </a:txBody>
                      <a:tcPr marT="60960" marB="60960" anchor="ctr"/>
                    </a:tc>
                    <a:extLst>
                      <a:ext uri="{0D108BD9-81ED-4DB2-BD59-A6C34878D82A}">
                        <a16:rowId xmlns:a16="http://schemas.microsoft.com/office/drawing/2014/main" val="10000"/>
                      </a:ext>
                    </a:extLst>
                  </a:tr>
                  <a:tr h="815199">
                    <a:tc>
                      <a:txBody>
                        <a:bodyPr/>
                        <a:lstStyle/>
                        <a:p>
                          <a:pPr algn="ct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0-1</a:t>
                          </a: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损失函数</a:t>
                          </a:r>
                        </a:p>
                      </a:txBody>
                      <a:tcPr marT="60960" marB="60960" anchor="ctr"/>
                    </a:tc>
                    <a:tc>
                      <a:txBody>
                        <a:bodyPr/>
                        <a:lstStyle/>
                        <a:p>
                          <a:endParaRPr lang="zh-CN"/>
                        </a:p>
                      </a:txBody>
                      <a:tcPr marT="60960" marB="60960" anchor="ctr">
                        <a:blipFill>
                          <a:blip r:embed="rId4"/>
                          <a:stretch>
                            <a:fillRect l="-35530" t="-66418" r="-716" b="-252985"/>
                          </a:stretch>
                        </a:blipFill>
                      </a:tcPr>
                    </a:tc>
                    <a:extLst>
                      <a:ext uri="{0D108BD9-81ED-4DB2-BD59-A6C34878D82A}">
                        <a16:rowId xmlns:a16="http://schemas.microsoft.com/office/drawing/2014/main" val="10001"/>
                      </a:ext>
                    </a:extLst>
                  </a:tr>
                  <a:tr h="535885">
                    <a:tc>
                      <a:txBody>
                        <a:bodyPr/>
                        <a:lstStyle/>
                        <a:p>
                          <a:pPr algn="ct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平方损失函数</a:t>
                          </a:r>
                        </a:p>
                      </a:txBody>
                      <a:tcPr marT="60960" marB="60960" anchor="ctr"/>
                    </a:tc>
                    <a:tc>
                      <a:txBody>
                        <a:bodyPr/>
                        <a:lstStyle/>
                        <a:p>
                          <a:endParaRPr lang="zh-CN"/>
                        </a:p>
                      </a:txBody>
                      <a:tcPr marT="60960" marB="60960" anchor="ctr">
                        <a:blipFill>
                          <a:blip r:embed="rId4"/>
                          <a:stretch>
                            <a:fillRect l="-35530" t="-253409" r="-716" b="-285227"/>
                          </a:stretch>
                        </a:blipFill>
                      </a:tcPr>
                    </a:tc>
                    <a:extLst>
                      <a:ext uri="{0D108BD9-81ED-4DB2-BD59-A6C34878D82A}">
                        <a16:rowId xmlns:a16="http://schemas.microsoft.com/office/drawing/2014/main" val="10002"/>
                      </a:ext>
                    </a:extLst>
                  </a:tr>
                  <a:tr h="484210">
                    <a:tc>
                      <a:txBody>
                        <a:bodyPr/>
                        <a:lstStyle/>
                        <a:p>
                          <a:pPr algn="ct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绝对损失函数</a:t>
                          </a:r>
                        </a:p>
                      </a:txBody>
                      <a:tcPr marT="60960" marB="60960" anchor="ctr"/>
                    </a:tc>
                    <a:tc>
                      <a:txBody>
                        <a:bodyPr/>
                        <a:lstStyle/>
                        <a:p>
                          <a:endParaRPr lang="zh-CN"/>
                        </a:p>
                      </a:txBody>
                      <a:tcPr marT="60960" marB="60960" anchor="ctr">
                        <a:blipFill>
                          <a:blip r:embed="rId4"/>
                          <a:stretch>
                            <a:fillRect l="-35530" t="-388750" r="-716" b="-213750"/>
                          </a:stretch>
                        </a:blipFill>
                      </a:tcPr>
                    </a:tc>
                    <a:extLst>
                      <a:ext uri="{0D108BD9-81ED-4DB2-BD59-A6C34878D82A}">
                        <a16:rowId xmlns:a16="http://schemas.microsoft.com/office/drawing/2014/main" val="10003"/>
                      </a:ext>
                    </a:extLst>
                  </a:tr>
                  <a:tr h="1026695">
                    <a:tc>
                      <a:txBody>
                        <a:bodyPr/>
                        <a:lstStyle/>
                        <a:p>
                          <a:pPr algn="ct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对数损失函数</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对数似然损失函数</a:t>
                          </a:r>
                        </a:p>
                      </a:txBody>
                      <a:tcPr marT="60960" marB="60960" anchor="ctr"/>
                    </a:tc>
                    <a:tc>
                      <a:txBody>
                        <a:bodyPr/>
                        <a:lstStyle/>
                        <a:p>
                          <a:endParaRPr lang="zh-CN"/>
                        </a:p>
                      </a:txBody>
                      <a:tcPr marT="60960" marB="60960" anchor="ctr">
                        <a:blipFill>
                          <a:blip r:embed="rId4"/>
                          <a:stretch>
                            <a:fillRect l="-35530" t="-231361" r="-716" b="-1183"/>
                          </a:stretch>
                        </a:blipFill>
                      </a:tcPr>
                    </a:tc>
                    <a:extLst>
                      <a:ext uri="{0D108BD9-81ED-4DB2-BD59-A6C34878D82A}">
                        <a16:rowId xmlns:a16="http://schemas.microsoft.com/office/drawing/2014/main" val="10004"/>
                      </a:ext>
                    </a:extLst>
                  </a:tr>
                </a:tbl>
              </a:graphicData>
            </a:graphic>
          </p:graphicFrame>
        </mc:Fallback>
      </mc:AlternateContent>
    </p:spTree>
    <p:extLst>
      <p:ext uri="{BB962C8B-B14F-4D97-AF65-F5344CB8AC3E}">
        <p14:creationId xmlns:p14="http://schemas.microsoft.com/office/powerpoint/2010/main" val="312095813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3"/>
          <p:cNvSpPr>
            <a:spLocks noGrp="1"/>
          </p:cNvSpPr>
          <p:nvPr>
            <p:ph type="title"/>
          </p:nvPr>
        </p:nvSpPr>
        <p:spPr>
          <a:xfrm>
            <a:off x="675402" y="106102"/>
            <a:ext cx="7507706" cy="657727"/>
          </a:xfrm>
        </p:spPr>
        <p:txBody>
          <a:bodyPr/>
          <a:lstStyle/>
          <a:p>
            <a:pPr marL="0" defTabSz="914400" fontAlgn="base">
              <a:spcAft>
                <a:spcPct val="0"/>
              </a:spcAft>
              <a:defRPr/>
            </a:pPr>
            <a:r>
              <a:rPr lang="en-US" altLang="zh-CN" sz="2400" dirty="0">
                <a:latin typeface="Times New Roman" panose="02020603050405020304" pitchFamily="18" charset="0"/>
                <a:cs typeface="Times New Roman" panose="02020603050405020304" pitchFamily="18" charset="0"/>
              </a:rPr>
              <a:t>Ada Boosting</a:t>
            </a:r>
            <a:r>
              <a:rPr lang="zh-CN" altLang="en-US" sz="2400" dirty="0">
                <a:latin typeface="Times New Roman" panose="02020603050405020304" pitchFamily="18" charset="0"/>
                <a:cs typeface="Times New Roman" panose="02020603050405020304" pitchFamily="18" charset="0"/>
              </a:rPr>
              <a:t>：</a:t>
            </a:r>
            <a:r>
              <a:rPr lang="zh-CN" altLang="en-US" sz="2000" kern="0" dirty="0">
                <a:solidFill>
                  <a:srgbClr val="0070C0"/>
                </a:solidFill>
                <a:latin typeface="Times New Roman" pitchFamily="18" charset="0"/>
                <a:cs typeface="Times New Roman" pitchFamily="18" charset="0"/>
              </a:rPr>
              <a:t>例子</a:t>
            </a:r>
            <a:endParaRPr lang="en-US" altLang="zh-CN" sz="2000" kern="0" dirty="0">
              <a:solidFill>
                <a:srgbClr val="0070C0"/>
              </a:solidFill>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2" name="矩形 1">
                <a:extLst>
                  <a:ext uri="{FF2B5EF4-FFF2-40B4-BE49-F238E27FC236}">
                    <a16:creationId xmlns:a16="http://schemas.microsoft.com/office/drawing/2014/main" id="{0F31CCAF-923F-4784-A1D1-D48C0029EBFE}"/>
                  </a:ext>
                </a:extLst>
              </p:cNvPr>
              <p:cNvSpPr/>
              <p:nvPr/>
            </p:nvSpPr>
            <p:spPr>
              <a:xfrm>
                <a:off x="176034" y="1038029"/>
                <a:ext cx="8655016" cy="4062074"/>
              </a:xfrm>
              <a:prstGeom prst="rect">
                <a:avLst/>
              </a:prstGeom>
            </p:spPr>
            <p:txBody>
              <a:bodyPr wrap="square">
                <a:spAutoFit/>
              </a:bodyPr>
              <a:lstStyle/>
              <a:p>
                <a:pPr indent="228600">
                  <a:spcBef>
                    <a:spcPts val="1000"/>
                  </a:spcBef>
                  <a:spcAft>
                    <a:spcPts val="300"/>
                  </a:spcAft>
                </a:pPr>
                <a:r>
                  <a:rPr lang="zh-CN" altLang="zh-CN"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对</a:t>
                </a:r>
                <a14:m>
                  <m:oMath xmlns:m="http://schemas.openxmlformats.org/officeDocument/2006/math">
                    <m:r>
                      <a:rPr lang="en-US" altLang="zh-CN" b="1"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𝒎</m:t>
                    </m:r>
                    <m:r>
                      <a:rPr lang="en-US" altLang="zh-CN" b="1"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r>
                      <a:rPr lang="en-US" altLang="zh-CN" b="1"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𝟑</m:t>
                    </m:r>
                  </m:oMath>
                </a14:m>
                <a:endParaRPr lang="zh-CN" altLang="zh-CN" dirty="0">
                  <a:latin typeface="Times New Roman" panose="02020603050405020304" pitchFamily="18" charset="0"/>
                  <a:ea typeface="华文楷体" panose="02010600040101010101" pitchFamily="2" charset="-122"/>
                  <a:cs typeface="Times New Roman" panose="02020603050405020304" pitchFamily="18" charset="0"/>
                </a:endParaRPr>
              </a:p>
              <a:p>
                <a:pPr marL="342900" lvl="0" indent="-342900">
                  <a:spcBef>
                    <a:spcPts val="1000"/>
                  </a:spcBef>
                  <a:buFont typeface="Wingdings" panose="05000000000000000000" pitchFamily="2" charset="2"/>
                  <a:buChar char="l"/>
                </a:pPr>
                <a:r>
                  <a:rPr lang="zh-CN" altLang="zh-CN" sz="1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对于具有分布权重为</a:t>
                </a:r>
                <a14:m>
                  <m:oMath xmlns:m="http://schemas.openxmlformats.org/officeDocument/2006/math">
                    <m:sSub>
                      <m:sSub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𝐷</m:t>
                        </m:r>
                      </m:e>
                      <m:sub>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3</m:t>
                        </m:r>
                      </m:sub>
                    </m:sSub>
                  </m:oMath>
                </a14:m>
                <a:r>
                  <a:rPr lang="zh-CN" altLang="zh-CN" sz="1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的训练样本数据，当阈值</a:t>
                </a:r>
                <a14:m>
                  <m:oMath xmlns:m="http://schemas.openxmlformats.org/officeDocument/2006/math">
                    <m:r>
                      <m:rPr>
                        <m:sty m:val="p"/>
                      </m:rPr>
                      <a:rPr lang="en-US" altLang="zh-CN" sz="14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ε</m:t>
                    </m:r>
                    <m:r>
                      <a:rPr lang="en-US" altLang="zh-CN" sz="14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r>
                      <a:rPr lang="en-US" altLang="zh-CN" sz="14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2</m:t>
                    </m:r>
                  </m:oMath>
                </a14:m>
                <a:r>
                  <a:rPr lang="zh-CN" altLang="zh-CN" sz="1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时，基分类器</a:t>
                </a:r>
                <a14:m>
                  <m:oMath xmlns:m="http://schemas.openxmlformats.org/officeDocument/2006/math">
                    <m:sSub>
                      <m:sSub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𝐺</m:t>
                        </m:r>
                      </m:e>
                      <m:sub>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3</m:t>
                        </m:r>
                      </m:sub>
                    </m:sSub>
                  </m:oMath>
                </a14:m>
                <a:r>
                  <a:rPr lang="zh-CN" altLang="zh-CN" sz="1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具有最小的错误率。</a:t>
                </a:r>
                <a14:m>
                  <m:oMath xmlns:m="http://schemas.openxmlformats.org/officeDocument/2006/math">
                    <m:sSub>
                      <m:sSub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𝐺</m:t>
                        </m:r>
                      </m:e>
                      <m:sub>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3</m:t>
                        </m:r>
                      </m:sub>
                    </m:sSub>
                  </m:oMath>
                </a14:m>
                <a:r>
                  <a:rPr lang="zh-CN" altLang="zh-CN" sz="1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分类器表示如下： </a:t>
                </a:r>
                <a:endParaRPr lang="zh-CN" altLang="zh-CN" sz="1400" dirty="0">
                  <a:effectLst/>
                  <a:latin typeface="Times New Roman" panose="02020603050405020304" pitchFamily="18" charset="0"/>
                  <a:ea typeface="华文楷体" panose="02010600040101010101" pitchFamily="2" charset="-122"/>
                  <a:cs typeface="Times New Roman" panose="02020603050405020304" pitchFamily="18" charset="0"/>
                </a:endParaRPr>
              </a:p>
              <a:p>
                <a:pPr marL="228600" algn="just">
                  <a:spcBef>
                    <a:spcPts val="1000"/>
                  </a:spcBef>
                  <a:spcAft>
                    <a:spcPts val="300"/>
                  </a:spcAft>
                </a:pPr>
                <a14:m>
                  <m:oMathPara xmlns:m="http://schemas.openxmlformats.org/officeDocument/2006/math">
                    <m:oMathParaPr>
                      <m:jc m:val="centerGroup"/>
                    </m:oMathParaPr>
                    <m:oMath xmlns:m="http://schemas.openxmlformats.org/officeDocument/2006/math">
                      <m:sSub>
                        <m:sSub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𝐺</m:t>
                          </m:r>
                        </m:e>
                        <m:sub>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3</m:t>
                          </m:r>
                        </m:sub>
                      </m:sSub>
                      <m:d>
                        <m:d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𝑖</m:t>
                              </m:r>
                            </m:sub>
                          </m:sSub>
                        </m:e>
                      </m:d>
                      <m:r>
                        <a:rPr lang="en-US" altLang="zh-CN" sz="14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d>
                        <m:dPr>
                          <m:begChr m:val="{"/>
                          <m:endChr m:val=""/>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eqArr>
                            <m:eqArr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eqArrPr>
                            <m:e>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−1</m:t>
                              </m:r>
                            </m:e>
                            <m:e>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1</m:t>
                              </m:r>
                            </m:e>
                          </m:eqArr>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  </m:t>
                          </m:r>
                        </m:e>
                      </m:d>
                      <m:m>
                        <m:mPr>
                          <m:mcs>
                            <m:mc>
                              <m:mcPr>
                                <m:count m:val="1"/>
                                <m:mcJc m:val="center"/>
                              </m:mcPr>
                            </m:mc>
                          </m:mcs>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mPr>
                        <m:mr>
                          <m:e>
                            <m:sSub>
                              <m:sSub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𝑖</m:t>
                                </m:r>
                              </m:sub>
                            </m:sSub>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&gt;−2</m:t>
                            </m:r>
                          </m:e>
                        </m:mr>
                        <m:mr>
                          <m:e>
                            <m:sSub>
                              <m:sSub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𝑖</m:t>
                                </m:r>
                              </m:sub>
                            </m:sSub>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&lt;−2</m:t>
                            </m:r>
                          </m:e>
                        </m:mr>
                      </m:m>
                    </m:oMath>
                  </m:oMathPara>
                </a14:m>
                <a:endParaRPr lang="zh-CN" altLang="zh-CN" sz="1400" dirty="0">
                  <a:latin typeface="Times New Roman" panose="02020603050405020304" pitchFamily="18" charset="0"/>
                  <a:ea typeface="华文楷体" panose="02010600040101010101" pitchFamily="2" charset="-122"/>
                  <a:cs typeface="Times New Roman" panose="02020603050405020304" pitchFamily="18" charset="0"/>
                </a:endParaRPr>
              </a:p>
              <a:p>
                <a:pPr marL="342900" lvl="0" indent="-342900">
                  <a:spcBef>
                    <a:spcPts val="1000"/>
                  </a:spcBef>
                  <a:buFont typeface="Wingdings" panose="05000000000000000000" pitchFamily="2" charset="2"/>
                  <a:buChar char="l"/>
                </a:pPr>
                <a:r>
                  <a:rPr lang="zh-CN" altLang="zh-CN" sz="1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分类误差</a:t>
                </a:r>
                <a14:m>
                  <m:oMath xmlns:m="http://schemas.openxmlformats.org/officeDocument/2006/math">
                    <m:sSub>
                      <m:sSub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𝑒𝑟𝑟</m:t>
                        </m:r>
                      </m:e>
                      <m:sub>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3</m:t>
                        </m:r>
                      </m:sub>
                    </m:sSub>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nary>
                      <m:naryPr>
                        <m:chr m:val="∑"/>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𝑖</m:t>
                        </m:r>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=1</m:t>
                        </m:r>
                      </m:sub>
                      <m:sup>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𝑁</m:t>
                        </m:r>
                      </m:sup>
                      <m:e>
                        <m:sSub>
                          <m:sSub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𝑤</m:t>
                            </m:r>
                          </m:e>
                          <m:sub>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3,</m:t>
                            </m:r>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𝑖</m:t>
                            </m:r>
                          </m:sub>
                        </m:sSub>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𝐼</m:t>
                        </m:r>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𝐺</m:t>
                            </m:r>
                          </m:e>
                          <m:sub>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3</m:t>
                            </m:r>
                          </m:sub>
                        </m:sSub>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𝑖</m:t>
                            </m:r>
                          </m:sub>
                        </m:sSub>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𝑦</m:t>
                            </m:r>
                          </m:e>
                          <m:sub>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𝑖</m:t>
                            </m:r>
                          </m:sub>
                        </m:sSub>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e>
                    </m:nary>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=0.1667</m:t>
                    </m:r>
                  </m:oMath>
                </a14:m>
                <a:endParaRPr lang="zh-CN" altLang="zh-CN" sz="1400" dirty="0">
                  <a:effectLst/>
                  <a:latin typeface="Times New Roman" panose="02020603050405020304" pitchFamily="18" charset="0"/>
                  <a:ea typeface="华文楷体" panose="02010600040101010101" pitchFamily="2" charset="-122"/>
                  <a:cs typeface="Times New Roman" panose="02020603050405020304" pitchFamily="18" charset="0"/>
                </a:endParaRPr>
              </a:p>
              <a:p>
                <a:pPr marL="342900" lvl="0" indent="-342900">
                  <a:buFont typeface="Wingdings" panose="05000000000000000000" pitchFamily="2" charset="2"/>
                  <a:buChar char="l"/>
                </a:pPr>
                <a:r>
                  <a:rPr lang="zh-CN" altLang="zh-CN" sz="1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弱分类器</a:t>
                </a:r>
                <a14:m>
                  <m:oMath xmlns:m="http://schemas.openxmlformats.org/officeDocument/2006/math">
                    <m:sSub>
                      <m:sSub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𝐺</m:t>
                        </m:r>
                      </m:e>
                      <m:sub>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3</m:t>
                        </m:r>
                      </m:sub>
                    </m:sSub>
                    <m:d>
                      <m:d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𝑥</m:t>
                        </m:r>
                      </m:e>
                    </m:d>
                  </m:oMath>
                </a14:m>
                <a:r>
                  <a:rPr lang="zh-CN" altLang="zh-CN" sz="1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的权重</a:t>
                </a:r>
                <a14:m>
                  <m:oMath xmlns:m="http://schemas.openxmlformats.org/officeDocument/2006/math">
                    <m:sSub>
                      <m:sSub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𝛼</m:t>
                        </m:r>
                      </m:e>
                      <m:sub>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3</m:t>
                        </m:r>
                      </m:sub>
                    </m:sSub>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f>
                      <m:f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1</m:t>
                        </m:r>
                      </m:num>
                      <m:den>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2</m:t>
                        </m:r>
                      </m:den>
                    </m:f>
                    <m:func>
                      <m:func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funcPr>
                      <m:fName>
                        <m:r>
                          <m:rPr>
                            <m:sty m:val="p"/>
                          </m:rPr>
                          <a:rPr lang="en-US" altLang="zh-CN" sz="14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ln</m:t>
                        </m:r>
                      </m:fName>
                      <m:e>
                        <m:f>
                          <m:f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1−</m:t>
                            </m:r>
                            <m:sSub>
                              <m:sSub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𝑒𝑟𝑟</m:t>
                                </m:r>
                              </m:e>
                              <m:sub>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3</m:t>
                                </m:r>
                              </m:sub>
                            </m:sSub>
                          </m:num>
                          <m:den>
                            <m:sSub>
                              <m:sSub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𝑒𝑟𝑟</m:t>
                                </m:r>
                              </m:e>
                              <m:sub>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3</m:t>
                                </m:r>
                              </m:sub>
                            </m:sSub>
                          </m:den>
                        </m:f>
                      </m:e>
                    </m:func>
                    <m:r>
                      <a:rPr lang="en-US" altLang="zh-CN" sz="14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=0.8047</m:t>
                    </m:r>
                  </m:oMath>
                </a14:m>
                <a:endParaRPr lang="zh-CN" altLang="zh-CN" sz="1400" dirty="0">
                  <a:effectLst/>
                  <a:latin typeface="Times New Roman" panose="02020603050405020304" pitchFamily="18" charset="0"/>
                  <a:ea typeface="华文楷体" panose="02010600040101010101" pitchFamily="2" charset="-122"/>
                  <a:cs typeface="Times New Roman" panose="02020603050405020304" pitchFamily="18" charset="0"/>
                </a:endParaRPr>
              </a:p>
              <a:p>
                <a:pPr marL="342900" lvl="0" indent="-342900">
                  <a:buFont typeface="Wingdings" panose="05000000000000000000" pitchFamily="2" charset="2"/>
                  <a:buChar char="l"/>
                </a:pPr>
                <a:r>
                  <a:rPr lang="zh-CN" altLang="zh-CN" sz="1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下一轮弱分类器训练时，训练数据样本的权重更新如下：</a:t>
                </a:r>
                <a14:m>
                  <m:oMath xmlns:m="http://schemas.openxmlformats.org/officeDocument/2006/math">
                    <m:sSub>
                      <m:sSub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𝐷</m:t>
                        </m:r>
                      </m:e>
                      <m:sub>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4</m:t>
                        </m:r>
                      </m:sub>
                    </m:sSub>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=(0.125, 0.125, 0.1, 0.1, 0.075, 0.075, 0.075, 0.075, 0.125, 0.125)</m:t>
                    </m:r>
                    <m:r>
                      <a:rPr lang="en-US" altLang="zh-CN" sz="14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 </m:t>
                    </m:r>
                  </m:oMath>
                </a14:m>
                <a:endParaRPr lang="zh-CN" altLang="zh-CN" sz="1400" dirty="0">
                  <a:effectLst/>
                  <a:latin typeface="Times New Roman" panose="02020603050405020304" pitchFamily="18" charset="0"/>
                  <a:ea typeface="华文楷体" panose="02010600040101010101" pitchFamily="2" charset="-122"/>
                  <a:cs typeface="Times New Roman" panose="02020603050405020304" pitchFamily="18" charset="0"/>
                </a:endParaRPr>
              </a:p>
              <a:p>
                <a:pPr marL="457200"/>
                <a:r>
                  <a:rPr lang="en-US" altLang="zh-CN" sz="1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 </a:t>
                </a:r>
                <a:endParaRPr lang="zh-CN" altLang="zh-CN" sz="1400" dirty="0">
                  <a:effectLst/>
                  <a:latin typeface="Times New Roman" panose="02020603050405020304" pitchFamily="18" charset="0"/>
                  <a:ea typeface="华文楷体" panose="02010600040101010101" pitchFamily="2" charset="-122"/>
                  <a:cs typeface="Times New Roman" panose="02020603050405020304" pitchFamily="18" charset="0"/>
                </a:endParaRPr>
              </a:p>
              <a:p>
                <a:pPr marL="342900" lvl="0" indent="-342900">
                  <a:buFont typeface="Wingdings" panose="05000000000000000000" pitchFamily="2" charset="2"/>
                  <a:buChar char="l"/>
                </a:pPr>
                <a:r>
                  <a:rPr lang="zh-CN" altLang="zh-CN" sz="1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通过加权线性组合得到当前的分类器</a:t>
                </a:r>
                <a14:m>
                  <m:oMath xmlns:m="http://schemas.openxmlformats.org/officeDocument/2006/math">
                    <m:sSub>
                      <m:sSub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𝑓</m:t>
                        </m:r>
                      </m:e>
                      <m:sub>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3</m:t>
                        </m:r>
                      </m:sub>
                    </m:sSub>
                    <m:d>
                      <m:d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𝑥</m:t>
                        </m:r>
                      </m:e>
                    </m:d>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=0.6931</m:t>
                    </m:r>
                    <m:sSub>
                      <m:sSub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𝐺</m:t>
                        </m:r>
                      </m:e>
                      <m:sub>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1</m:t>
                        </m:r>
                      </m:sub>
                    </m:sSub>
                    <m:d>
                      <m:d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𝑥</m:t>
                        </m:r>
                      </m:e>
                    </m:d>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+0.5439</m:t>
                    </m:r>
                    <m:sSub>
                      <m:sSub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𝐺</m:t>
                        </m:r>
                      </m:e>
                      <m:sub>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2</m:t>
                        </m:r>
                      </m:sub>
                    </m:sSub>
                    <m:d>
                      <m:d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𝑥</m:t>
                        </m:r>
                      </m:e>
                    </m:d>
                    <m:r>
                      <a:rPr lang="en-US" altLang="zh-CN" sz="14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+0.8047</m:t>
                    </m:r>
                    <m:sSub>
                      <m:sSub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𝐺</m:t>
                        </m:r>
                      </m:e>
                      <m:sub>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3</m:t>
                        </m:r>
                      </m:sub>
                    </m:sSub>
                    <m:d>
                      <m:d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𝑥</m:t>
                        </m:r>
                      </m:e>
                    </m:d>
                  </m:oMath>
                </a14:m>
                <a:endParaRPr lang="zh-CN" altLang="zh-CN" sz="1400" dirty="0">
                  <a:effectLst/>
                  <a:latin typeface="Times New Roman" panose="02020603050405020304" pitchFamily="18" charset="0"/>
                  <a:ea typeface="华文楷体" panose="02010600040101010101" pitchFamily="2" charset="-122"/>
                  <a:cs typeface="Times New Roman" panose="02020603050405020304" pitchFamily="18" charset="0"/>
                </a:endParaRPr>
              </a:p>
              <a:p>
                <a:pPr marL="285750" indent="-285750" algn="just">
                  <a:spcBef>
                    <a:spcPts val="1000"/>
                  </a:spcBef>
                  <a:spcAft>
                    <a:spcPts val="300"/>
                  </a:spcAft>
                  <a:buFont typeface="Wingdings" panose="05000000000000000000" pitchFamily="2" charset="2"/>
                  <a:buChar char="l"/>
                </a:pPr>
                <a:r>
                  <a:rPr lang="zh-CN" altLang="zh-CN" sz="1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在</a:t>
                </a:r>
                <a14:m>
                  <m:oMath xmlns:m="http://schemas.openxmlformats.org/officeDocument/2006/math">
                    <m:sSub>
                      <m:sSub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𝑓</m:t>
                        </m:r>
                      </m:e>
                      <m:sub>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3</m:t>
                        </m:r>
                      </m:sub>
                    </m:sSub>
                    <m:d>
                      <m:d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𝑥</m:t>
                        </m:r>
                      </m:e>
                    </m:d>
                  </m:oMath>
                </a14:m>
                <a:r>
                  <a:rPr lang="zh-CN" altLang="zh-CN" sz="1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的基础上，构造强分类器</a:t>
                </a:r>
                <a14:m>
                  <m:oMath xmlns:m="http://schemas.openxmlformats.org/officeDocument/2006/math">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𝐺</m:t>
                    </m:r>
                    <m:d>
                      <m:d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𝑥</m:t>
                        </m:r>
                      </m:e>
                    </m:d>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𝑠𝑖𝑔𝑛</m:t>
                    </m:r>
                    <m:d>
                      <m:d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𝑓</m:t>
                            </m:r>
                          </m:e>
                          <m:sub>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3</m:t>
                            </m:r>
                          </m:sub>
                        </m:sSub>
                        <m:d>
                          <m:d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𝑥</m:t>
                            </m:r>
                          </m:e>
                        </m:d>
                      </m:e>
                    </m:d>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𝑠𝑖𝑔𝑛</m:t>
                    </m:r>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(0.6931</m:t>
                    </m:r>
                    <m:sSub>
                      <m:sSub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𝐺</m:t>
                        </m:r>
                      </m:e>
                      <m:sub>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1</m:t>
                        </m:r>
                      </m:sub>
                    </m:sSub>
                    <m:d>
                      <m:d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𝑥</m:t>
                        </m:r>
                      </m:e>
                    </m:d>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+0.5439</m:t>
                    </m:r>
                    <m:sSub>
                      <m:sSub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𝐺</m:t>
                        </m:r>
                      </m:e>
                      <m:sub>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2</m:t>
                        </m:r>
                      </m:sub>
                    </m:sSub>
                    <m:d>
                      <m:d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𝑥</m:t>
                        </m:r>
                      </m:e>
                    </m:d>
                    <m:r>
                      <a:rPr lang="en-US" altLang="zh-CN" sz="14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+0.8047</m:t>
                    </m:r>
                    <m:sSub>
                      <m:sSub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𝐺</m:t>
                        </m:r>
                      </m:e>
                      <m:sub>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3</m:t>
                        </m:r>
                      </m:sub>
                    </m:sSub>
                    <m:d>
                      <m:d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𝑥</m:t>
                        </m:r>
                      </m:e>
                    </m:d>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oMath>
                </a14:m>
                <a:r>
                  <a:rPr lang="zh-CN" altLang="zh-CN" sz="1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1400" dirty="0">
                  <a:latin typeface="Times New Roman" panose="02020603050405020304" pitchFamily="18" charset="0"/>
                  <a:ea typeface="华文楷体" panose="02010600040101010101" pitchFamily="2" charset="-122"/>
                  <a:cs typeface="Times New Roman" panose="02020603050405020304" pitchFamily="18" charset="0"/>
                </a:endParaRPr>
              </a:p>
              <a:p>
                <a:pPr marL="285750" indent="-285750" algn="just">
                  <a:spcBef>
                    <a:spcPts val="1000"/>
                  </a:spcBef>
                  <a:spcAft>
                    <a:spcPts val="300"/>
                  </a:spcAft>
                  <a:buFont typeface="Wingdings" panose="05000000000000000000" pitchFamily="2" charset="2"/>
                  <a:buChar char="l"/>
                </a:pPr>
                <a:r>
                  <a:rPr lang="zh-CN" altLang="zh-CN" sz="1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这里</a:t>
                </a:r>
                <a14:m>
                  <m:oMath xmlns:m="http://schemas.openxmlformats.org/officeDocument/2006/math">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𝑠𝑖𝑔𝑛</m:t>
                    </m:r>
                    <m:d>
                      <m:d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e>
                    </m:d>
                  </m:oMath>
                </a14:m>
                <a:r>
                  <a:rPr lang="zh-CN" altLang="zh-CN" sz="1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是符号函数，其输入值大于</a:t>
                </a:r>
                <a:r>
                  <a:rPr lang="en-US" altLang="zh-CN" sz="1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0</a:t>
                </a:r>
                <a:r>
                  <a:rPr lang="zh-CN" altLang="zh-CN" sz="1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时，符号函数输出为</a:t>
                </a:r>
                <a:r>
                  <a:rPr lang="en-US" altLang="zh-CN" sz="1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1</a:t>
                </a:r>
                <a:r>
                  <a:rPr lang="zh-CN" altLang="zh-CN" sz="1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，反之为</a:t>
                </a:r>
                <a:r>
                  <a:rPr lang="en-US" altLang="zh-CN" sz="1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-1</a:t>
                </a:r>
                <a:r>
                  <a:rPr lang="zh-CN" altLang="zh-CN" sz="1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。由于</a:t>
                </a:r>
                <a14:m>
                  <m:oMath xmlns:m="http://schemas.openxmlformats.org/officeDocument/2006/math">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𝐺</m:t>
                    </m:r>
                    <m:d>
                      <m:d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𝑥</m:t>
                        </m:r>
                      </m:e>
                    </m:d>
                  </m:oMath>
                </a14:m>
                <a:r>
                  <a:rPr lang="zh-CN" altLang="zh-CN" sz="1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在训练样本上分类错误率为</a:t>
                </a:r>
                <a:r>
                  <a:rPr lang="en-US" altLang="zh-CN" sz="1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0</a:t>
                </a:r>
                <a:r>
                  <a:rPr lang="zh-CN" altLang="zh-CN" sz="1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，算法终止，得到最终的强分类器。</a:t>
                </a:r>
                <a:endParaRPr lang="zh-CN" altLang="zh-CN" sz="1400" dirty="0">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xmlns="">
          <p:sp>
            <p:nvSpPr>
              <p:cNvPr id="2" name="矩形 1">
                <a:extLst>
                  <a:ext uri="{FF2B5EF4-FFF2-40B4-BE49-F238E27FC236}">
                    <a16:creationId xmlns:a16="http://schemas.microsoft.com/office/drawing/2014/main" id="{0F31CCAF-923F-4784-A1D1-D48C0029EBFE}"/>
                  </a:ext>
                </a:extLst>
              </p:cNvPr>
              <p:cNvSpPr>
                <a:spLocks noRot="1" noChangeAspect="1" noMove="1" noResize="1" noEditPoints="1" noAdjustHandles="1" noChangeArrowheads="1" noChangeShapeType="1" noTextEdit="1"/>
              </p:cNvSpPr>
              <p:nvPr/>
            </p:nvSpPr>
            <p:spPr>
              <a:xfrm>
                <a:off x="176034" y="1038029"/>
                <a:ext cx="8655016" cy="4062074"/>
              </a:xfrm>
              <a:prstGeom prst="rect">
                <a:avLst/>
              </a:prstGeom>
              <a:blipFill>
                <a:blip r:embed="rId3"/>
                <a:stretch>
                  <a:fillRect l="-141" t="-600" r="-2254"/>
                </a:stretch>
              </a:blipFill>
            </p:spPr>
            <p:txBody>
              <a:bodyPr/>
              <a:lstStyle/>
              <a:p>
                <a:r>
                  <a:rPr lang="zh-CN" altLang="en-US">
                    <a:noFill/>
                  </a:rPr>
                  <a:t> </a:t>
                </a:r>
              </a:p>
            </p:txBody>
          </p:sp>
        </mc:Fallback>
      </mc:AlternateContent>
      <p:pic>
        <p:nvPicPr>
          <p:cNvPr id="6" name="图片 5" descr="4">
            <a:extLst>
              <a:ext uri="{FF2B5EF4-FFF2-40B4-BE49-F238E27FC236}">
                <a16:creationId xmlns:a16="http://schemas.microsoft.com/office/drawing/2014/main" id="{55A070C6-5FC4-4738-B589-56019A3B0147}"/>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2218523" y="5374303"/>
            <a:ext cx="4570038" cy="1130902"/>
          </a:xfrm>
          <a:prstGeom prst="rect">
            <a:avLst/>
          </a:prstGeom>
          <a:noFill/>
          <a:ln>
            <a:noFill/>
          </a:ln>
        </p:spPr>
      </p:pic>
    </p:spTree>
    <p:extLst>
      <p:ext uri="{BB962C8B-B14F-4D97-AF65-F5344CB8AC3E}">
        <p14:creationId xmlns:p14="http://schemas.microsoft.com/office/powerpoint/2010/main" val="194549150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797997" y="186073"/>
            <a:ext cx="5414211" cy="424732"/>
          </a:xfrm>
          <a:prstGeom prst="rect">
            <a:avLst/>
          </a:prstGeom>
        </p:spPr>
        <p:txBody>
          <a:bodyPr wrap="square">
            <a:spAutoFit/>
          </a:bodyPr>
          <a:lstStyle/>
          <a:p>
            <a:pPr algn="ctr" fontAlgn="base">
              <a:lnSpc>
                <a:spcPct val="90000"/>
              </a:lnSpc>
              <a:spcBef>
                <a:spcPct val="0"/>
              </a:spcBef>
              <a:spcAft>
                <a:spcPct val="0"/>
              </a:spcAft>
              <a:defRPr/>
            </a:pPr>
            <a:r>
              <a:rPr lang="zh-CN" altLang="en-US" sz="2400" dirty="0">
                <a:solidFill>
                  <a:srgbClr val="C00000"/>
                </a:solidFill>
                <a:latin typeface="Times New Roman" panose="02020603050405020304" pitchFamily="18" charset="0"/>
                <a:ea typeface="+mj-ea"/>
                <a:cs typeface="Times New Roman" panose="02020603050405020304" pitchFamily="18" charset="0"/>
              </a:rPr>
              <a:t>回归与分类的区别</a:t>
            </a:r>
          </a:p>
        </p:txBody>
      </p:sp>
      <p:sp>
        <p:nvSpPr>
          <p:cNvPr id="8" name="矩形 7"/>
          <p:cNvSpPr/>
          <p:nvPr/>
        </p:nvSpPr>
        <p:spPr>
          <a:xfrm>
            <a:off x="421106" y="1058835"/>
            <a:ext cx="8506327" cy="984885"/>
          </a:xfrm>
          <a:prstGeom prst="rect">
            <a:avLst/>
          </a:prstGeom>
        </p:spPr>
        <p:txBody>
          <a:bodyPr wrap="square">
            <a:spAutoFit/>
          </a:bodyPr>
          <a:lstStyle/>
          <a:p>
            <a:pPr marL="285750" indent="-285750">
              <a:buFont typeface="Wingdings" panose="05000000000000000000" pitchFamily="2" charset="2"/>
              <a:buChar char="p"/>
            </a:pPr>
            <a:r>
              <a:rPr lang="zh-CN" altLang="en-US" sz="2000" dirty="0">
                <a:latin typeface="黑体" panose="02010609060101010101" pitchFamily="49" charset="-122"/>
                <a:ea typeface="黑体" panose="02010609060101010101" pitchFamily="49" charset="-122"/>
              </a:rPr>
              <a:t>两者均是学习输入变量和输出变量之间潜在关系模型，基于学习所得模型将输入变量映射到输出变量。</a:t>
            </a:r>
            <a:endParaRPr lang="en-US" altLang="zh-CN" sz="2000" dirty="0">
              <a:latin typeface="黑体" panose="02010609060101010101" pitchFamily="49" charset="-122"/>
              <a:ea typeface="黑体" panose="02010609060101010101" pitchFamily="49" charset="-122"/>
            </a:endParaRPr>
          </a:p>
          <a:p>
            <a:endParaRPr lang="en-US" altLang="zh-CN" dirty="0"/>
          </a:p>
        </p:txBody>
      </p:sp>
      <mc:AlternateContent xmlns:mc="http://schemas.openxmlformats.org/markup-compatibility/2006" xmlns:a14="http://schemas.microsoft.com/office/drawing/2010/main">
        <mc:Choice Requires="a14">
          <p:sp>
            <p:nvSpPr>
              <p:cNvPr id="2" name="TextBox 1"/>
              <p:cNvSpPr txBox="1"/>
              <p:nvPr/>
            </p:nvSpPr>
            <p:spPr>
              <a:xfrm>
                <a:off x="1199402" y="2105112"/>
                <a:ext cx="6852062" cy="461665"/>
              </a:xfrm>
              <a:prstGeom prst="rect">
                <a:avLst/>
              </a:prstGeom>
              <a:solidFill>
                <a:srgbClr val="FFFF00"/>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2400" b="1" i="1" smtClean="0">
                          <a:latin typeface="Cambria Math"/>
                          <a:ea typeface="黑体" pitchFamily="49" charset="-122"/>
                        </a:rPr>
                        <m:t>𝒇</m:t>
                      </m:r>
                      <m:r>
                        <a:rPr lang="en-US" altLang="zh-CN" sz="2400" b="1" i="1" smtClean="0">
                          <a:latin typeface="Cambria Math"/>
                          <a:ea typeface="黑体" pitchFamily="49" charset="-122"/>
                        </a:rPr>
                        <m:t>:      </m:t>
                      </m:r>
                      <m:r>
                        <a:rPr lang="en-US" altLang="zh-CN" sz="2400" b="1" i="1" smtClean="0">
                          <a:latin typeface="Cambria Math"/>
                          <a:ea typeface="黑体" pitchFamily="49" charset="-122"/>
                        </a:rPr>
                        <m:t>𝒙</m:t>
                      </m:r>
                      <m:r>
                        <a:rPr lang="en-US" altLang="zh-CN" sz="2400" b="1" i="1" smtClean="0">
                          <a:latin typeface="Cambria Math"/>
                          <a:ea typeface="黑体" pitchFamily="49" charset="-122"/>
                        </a:rPr>
                        <m:t>  →  </m:t>
                      </m:r>
                      <m:r>
                        <a:rPr lang="en-US" altLang="zh-CN" sz="2400" b="1" i="1" smtClean="0">
                          <a:latin typeface="Cambria Math"/>
                          <a:ea typeface="Cambria Math"/>
                        </a:rPr>
                        <m:t>𝒚</m:t>
                      </m:r>
                      <m:r>
                        <a:rPr lang="en-US" altLang="zh-CN" sz="2400" b="1" i="1" smtClean="0">
                          <a:latin typeface="Cambria Math"/>
                          <a:ea typeface="Cambria Math"/>
                        </a:rPr>
                        <m:t>,  </m:t>
                      </m:r>
                      <m:r>
                        <a:rPr lang="en-US" altLang="zh-CN" sz="2400" b="1" i="1" smtClean="0">
                          <a:latin typeface="Cambria Math"/>
                          <a:ea typeface="Cambria Math"/>
                        </a:rPr>
                        <m:t>𝒙</m:t>
                      </m:r>
                      <m:r>
                        <a:rPr lang="en-US" altLang="zh-CN" sz="2400" b="1" i="1" smtClean="0">
                          <a:latin typeface="Cambria Math"/>
                          <a:ea typeface="Cambria Math"/>
                        </a:rPr>
                        <m:t>∈</m:t>
                      </m:r>
                      <m:r>
                        <a:rPr lang="en-US" altLang="zh-CN" sz="2400" b="1" i="1" smtClean="0">
                          <a:latin typeface="Cambria Math"/>
                          <a:ea typeface="Cambria Math"/>
                        </a:rPr>
                        <m:t>𝑨</m:t>
                      </m:r>
                      <m:r>
                        <a:rPr lang="en-US" altLang="zh-CN" sz="2400" b="1" i="1" smtClean="0">
                          <a:latin typeface="Cambria Math"/>
                          <a:ea typeface="Cambria Math"/>
                        </a:rPr>
                        <m:t>,  </m:t>
                      </m:r>
                      <m:r>
                        <a:rPr lang="en-US" altLang="zh-CN" sz="2400" b="1" i="1" smtClean="0">
                          <a:latin typeface="Cambria Math"/>
                          <a:ea typeface="Cambria Math"/>
                        </a:rPr>
                        <m:t>𝒚</m:t>
                      </m:r>
                      <m:r>
                        <a:rPr lang="en-US" altLang="zh-CN" sz="2400" b="1" i="1" smtClean="0">
                          <a:latin typeface="Cambria Math"/>
                          <a:ea typeface="Cambria Math"/>
                        </a:rPr>
                        <m:t>∈</m:t>
                      </m:r>
                      <m:r>
                        <a:rPr lang="en-US" altLang="zh-CN" sz="2400" b="1" i="1" smtClean="0">
                          <a:latin typeface="Cambria Math"/>
                          <a:ea typeface="Cambria Math"/>
                        </a:rPr>
                        <m:t>𝑩</m:t>
                      </m:r>
                    </m:oMath>
                  </m:oMathPara>
                </a14:m>
                <a:endParaRPr lang="zh-CN" altLang="en-US" sz="2400" b="1" dirty="0">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2" name="TextBox 1"/>
              <p:cNvSpPr txBox="1">
                <a:spLocks noRot="1" noChangeAspect="1" noMove="1" noResize="1" noEditPoints="1" noAdjustHandles="1" noChangeArrowheads="1" noChangeShapeType="1" noTextEdit="1"/>
              </p:cNvSpPr>
              <p:nvPr/>
            </p:nvSpPr>
            <p:spPr>
              <a:xfrm>
                <a:off x="1199402" y="2105112"/>
                <a:ext cx="6852062" cy="461665"/>
              </a:xfrm>
              <a:prstGeom prst="rect">
                <a:avLst/>
              </a:prstGeom>
              <a:blipFill>
                <a:blip r:embed="rId3"/>
                <a:stretch>
                  <a:fillRect b="-18421"/>
                </a:stretch>
              </a:blipFill>
            </p:spPr>
            <p:txBody>
              <a:bodyPr/>
              <a:lstStyle/>
              <a:p>
                <a:r>
                  <a:rPr lang="zh-CN" altLang="en-US">
                    <a:noFill/>
                  </a:rPr>
                  <a:t> </a:t>
                </a:r>
              </a:p>
            </p:txBody>
          </p:sp>
        </mc:Fallback>
      </mc:AlternateContent>
      <p:cxnSp>
        <p:nvCxnSpPr>
          <p:cNvPr id="11" name="直接箭头连接符 10"/>
          <p:cNvCxnSpPr/>
          <p:nvPr/>
        </p:nvCxnSpPr>
        <p:spPr>
          <a:xfrm flipV="1">
            <a:off x="2386933" y="2786759"/>
            <a:ext cx="0" cy="433311"/>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3" name="矩形 12"/>
          <p:cNvSpPr/>
          <p:nvPr/>
        </p:nvSpPr>
        <p:spPr>
          <a:xfrm>
            <a:off x="1739727" y="3298975"/>
            <a:ext cx="1169721" cy="553998"/>
          </a:xfrm>
          <a:prstGeom prst="rect">
            <a:avLst/>
          </a:prstGeom>
        </p:spPr>
        <p:txBody>
          <a:bodyPr wrap="square">
            <a:spAutoFit/>
          </a:bodyPr>
          <a:lstStyle/>
          <a:p>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1400" b="1" dirty="0">
                <a:latin typeface="Times New Roman" panose="02020603050405020304" pitchFamily="18" charset="0"/>
                <a:ea typeface="楷体" panose="02010609060101010101" pitchFamily="49" charset="-122"/>
                <a:cs typeface="Times New Roman" panose="02020603050405020304" pitchFamily="18" charset="0"/>
              </a:rPr>
              <a:t>映射函数</a:t>
            </a:r>
          </a:p>
          <a:p>
            <a:r>
              <a:rPr lang="zh-CN" altLang="en-US" sz="1400" b="1" dirty="0">
                <a:latin typeface="Times New Roman" panose="02020603050405020304" pitchFamily="18" charset="0"/>
                <a:ea typeface="楷体" panose="02010609060101010101" pitchFamily="49" charset="-122"/>
                <a:cs typeface="Times New Roman" panose="02020603050405020304" pitchFamily="18" charset="0"/>
              </a:rPr>
              <a:t>（学习模型）</a:t>
            </a:r>
          </a:p>
        </p:txBody>
      </p:sp>
      <p:sp>
        <p:nvSpPr>
          <p:cNvPr id="17" name="矩形 16"/>
          <p:cNvSpPr/>
          <p:nvPr/>
        </p:nvSpPr>
        <p:spPr>
          <a:xfrm>
            <a:off x="2731323" y="3299236"/>
            <a:ext cx="959935" cy="553998"/>
          </a:xfrm>
          <a:prstGeom prst="rect">
            <a:avLst/>
          </a:prstGeom>
        </p:spPr>
        <p:txBody>
          <a:bodyPr wrap="square">
            <a:spAutoFit/>
          </a:bodyPr>
          <a:lstStyle/>
          <a:p>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1400" b="1" dirty="0">
                <a:latin typeface="Times New Roman" panose="02020603050405020304" pitchFamily="18" charset="0"/>
                <a:ea typeface="楷体" panose="02010609060101010101" pitchFamily="49" charset="-122"/>
                <a:cs typeface="Times New Roman" panose="02020603050405020304" pitchFamily="18" charset="0"/>
              </a:rPr>
              <a:t>输入</a:t>
            </a:r>
            <a:endParaRPr lang="en-US" altLang="zh-CN" sz="1400" b="1" dirty="0">
              <a:latin typeface="Times New Roman" panose="02020603050405020304" pitchFamily="18" charset="0"/>
              <a:ea typeface="楷体" panose="02010609060101010101" pitchFamily="49" charset="-122"/>
              <a:cs typeface="Times New Roman" panose="02020603050405020304" pitchFamily="18" charset="0"/>
            </a:endParaRPr>
          </a:p>
          <a:p>
            <a:r>
              <a:rPr lang="en-US" altLang="zh-CN" sz="1400" b="1"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1400" b="1" dirty="0">
                <a:latin typeface="Times New Roman" panose="02020603050405020304" pitchFamily="18" charset="0"/>
                <a:ea typeface="楷体" panose="02010609060101010101" pitchFamily="49" charset="-122"/>
                <a:cs typeface="Times New Roman" panose="02020603050405020304" pitchFamily="18" charset="0"/>
              </a:rPr>
              <a:t>变量</a:t>
            </a:r>
          </a:p>
        </p:txBody>
      </p:sp>
      <p:cxnSp>
        <p:nvCxnSpPr>
          <p:cNvPr id="19" name="直接箭头连接符 18"/>
          <p:cNvCxnSpPr/>
          <p:nvPr/>
        </p:nvCxnSpPr>
        <p:spPr>
          <a:xfrm flipV="1">
            <a:off x="3168708" y="2799959"/>
            <a:ext cx="0" cy="433311"/>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0" name="矩形 19"/>
          <p:cNvSpPr/>
          <p:nvPr/>
        </p:nvSpPr>
        <p:spPr>
          <a:xfrm>
            <a:off x="3524973" y="3296603"/>
            <a:ext cx="959935" cy="553998"/>
          </a:xfrm>
          <a:prstGeom prst="rect">
            <a:avLst/>
          </a:prstGeom>
        </p:spPr>
        <p:txBody>
          <a:bodyPr wrap="square">
            <a:spAutoFit/>
          </a:bodyPr>
          <a:lstStyle/>
          <a:p>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1400" b="1" dirty="0">
                <a:latin typeface="Times New Roman" panose="02020603050405020304" pitchFamily="18" charset="0"/>
                <a:ea typeface="楷体" panose="02010609060101010101" pitchFamily="49" charset="-122"/>
                <a:cs typeface="Times New Roman" panose="02020603050405020304" pitchFamily="18" charset="0"/>
              </a:rPr>
              <a:t>输出</a:t>
            </a:r>
            <a:endParaRPr lang="en-US" altLang="zh-CN" sz="1400" b="1" dirty="0">
              <a:latin typeface="Times New Roman" panose="02020603050405020304" pitchFamily="18" charset="0"/>
              <a:ea typeface="楷体" panose="02010609060101010101" pitchFamily="49" charset="-122"/>
              <a:cs typeface="Times New Roman" panose="02020603050405020304" pitchFamily="18" charset="0"/>
            </a:endParaRPr>
          </a:p>
          <a:p>
            <a:r>
              <a:rPr lang="en-US" altLang="zh-CN" sz="1400" b="1"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1400" b="1" dirty="0">
                <a:latin typeface="Times New Roman" panose="02020603050405020304" pitchFamily="18" charset="0"/>
                <a:ea typeface="楷体" panose="02010609060101010101" pitchFamily="49" charset="-122"/>
                <a:cs typeface="Times New Roman" panose="02020603050405020304" pitchFamily="18" charset="0"/>
              </a:rPr>
              <a:t>变量</a:t>
            </a:r>
          </a:p>
        </p:txBody>
      </p:sp>
      <p:cxnSp>
        <p:nvCxnSpPr>
          <p:cNvPr id="21" name="直接箭头连接符 20"/>
          <p:cNvCxnSpPr/>
          <p:nvPr/>
        </p:nvCxnSpPr>
        <p:spPr>
          <a:xfrm flipV="1">
            <a:off x="3986108" y="2765659"/>
            <a:ext cx="0" cy="433311"/>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2" name="矩形 21"/>
          <p:cNvSpPr/>
          <p:nvPr/>
        </p:nvSpPr>
        <p:spPr>
          <a:xfrm>
            <a:off x="4888623" y="3388970"/>
            <a:ext cx="959935" cy="338554"/>
          </a:xfrm>
          <a:prstGeom prst="rect">
            <a:avLst/>
          </a:prstGeom>
        </p:spPr>
        <p:txBody>
          <a:bodyPr wrap="square">
            <a:spAutoFit/>
          </a:bodyPr>
          <a:lstStyle/>
          <a:p>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1400" b="1" dirty="0">
                <a:latin typeface="Times New Roman" panose="02020603050405020304" pitchFamily="18" charset="0"/>
                <a:ea typeface="楷体" panose="02010609060101010101" pitchFamily="49" charset="-122"/>
                <a:cs typeface="Times New Roman" panose="02020603050405020304" pitchFamily="18" charset="0"/>
              </a:rPr>
              <a:t>变量域</a:t>
            </a:r>
          </a:p>
        </p:txBody>
      </p:sp>
      <p:cxnSp>
        <p:nvCxnSpPr>
          <p:cNvPr id="23" name="直接箭头连接符 22"/>
          <p:cNvCxnSpPr/>
          <p:nvPr/>
        </p:nvCxnSpPr>
        <p:spPr>
          <a:xfrm flipV="1">
            <a:off x="5421008" y="2763026"/>
            <a:ext cx="0" cy="433311"/>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4" name="矩形 23"/>
          <p:cNvSpPr/>
          <p:nvPr/>
        </p:nvSpPr>
        <p:spPr>
          <a:xfrm>
            <a:off x="6252273" y="3386336"/>
            <a:ext cx="959935" cy="338554"/>
          </a:xfrm>
          <a:prstGeom prst="rect">
            <a:avLst/>
          </a:prstGeom>
        </p:spPr>
        <p:txBody>
          <a:bodyPr wrap="square">
            <a:spAutoFit/>
          </a:bodyPr>
          <a:lstStyle/>
          <a:p>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  值</a:t>
            </a:r>
            <a:r>
              <a:rPr lang="zh-CN" altLang="en-US" sz="1400" b="1" dirty="0">
                <a:latin typeface="Times New Roman" panose="02020603050405020304" pitchFamily="18" charset="0"/>
                <a:ea typeface="楷体" panose="02010609060101010101" pitchFamily="49" charset="-122"/>
                <a:cs typeface="Times New Roman" panose="02020603050405020304" pitchFamily="18" charset="0"/>
              </a:rPr>
              <a:t>域</a:t>
            </a:r>
          </a:p>
        </p:txBody>
      </p:sp>
      <p:cxnSp>
        <p:nvCxnSpPr>
          <p:cNvPr id="25" name="直接箭头连接符 24"/>
          <p:cNvCxnSpPr/>
          <p:nvPr/>
        </p:nvCxnSpPr>
        <p:spPr>
          <a:xfrm flipV="1">
            <a:off x="6784658" y="2760393"/>
            <a:ext cx="0" cy="433311"/>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5" name="矩形 14"/>
          <p:cNvSpPr/>
          <p:nvPr/>
        </p:nvSpPr>
        <p:spPr>
          <a:xfrm>
            <a:off x="304741" y="4160649"/>
            <a:ext cx="8482999" cy="1938992"/>
          </a:xfrm>
          <a:prstGeom prst="rect">
            <a:avLst/>
          </a:prstGeom>
        </p:spPr>
        <p:txBody>
          <a:bodyPr wrap="square">
            <a:spAutoFit/>
          </a:bodyPr>
          <a:lstStyle/>
          <a:p>
            <a:pPr marL="285750" indent="-285750" algn="just">
              <a:lnSpc>
                <a:spcPct val="150000"/>
              </a:lnSpc>
              <a:buFont typeface="Wingdings" panose="05000000000000000000" pitchFamily="2" charset="2"/>
              <a:buChar char="l"/>
            </a:pP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监督学习分为回归和分类两个类别。</a:t>
            </a:r>
            <a:endParaRPr lang="en-US" altLang="zh-CN" sz="1600" b="1" dirty="0">
              <a:latin typeface="Times New Roman" panose="02020603050405020304" pitchFamily="18" charset="0"/>
              <a:ea typeface="楷体" panose="02010609060101010101" pitchFamily="49" charset="-122"/>
              <a:cs typeface="Times New Roman" panose="02020603050405020304" pitchFamily="18" charset="0"/>
            </a:endParaRPr>
          </a:p>
          <a:p>
            <a:pPr marL="285750" indent="-285750" algn="just">
              <a:lnSpc>
                <a:spcPct val="150000"/>
              </a:lnSpc>
              <a:buFont typeface="Wingdings" panose="05000000000000000000" pitchFamily="2" charset="2"/>
              <a:buChar char="l"/>
            </a:pP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在回归分析中，学习得到一个函数将输入变量映射到连续输出空间，如价格和温度等，即值域是连续空间。</a:t>
            </a:r>
            <a:endParaRPr lang="en-US" altLang="zh-CN" sz="1600" b="1" dirty="0">
              <a:latin typeface="Times New Roman" panose="02020603050405020304" pitchFamily="18" charset="0"/>
              <a:ea typeface="楷体" panose="02010609060101010101" pitchFamily="49" charset="-122"/>
              <a:cs typeface="Times New Roman" panose="02020603050405020304" pitchFamily="18" charset="0"/>
            </a:endParaRPr>
          </a:p>
          <a:p>
            <a:pPr marL="285750" indent="-285750" algn="just">
              <a:lnSpc>
                <a:spcPct val="150000"/>
              </a:lnSpc>
              <a:buFont typeface="Wingdings" panose="05000000000000000000" pitchFamily="2" charset="2"/>
              <a:buChar char="l"/>
            </a:pP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在分类模型中，学习得到一个函数将输入变量映射到离散输出空间，如人脸和汽车等，即值域是离散空间。</a:t>
            </a:r>
          </a:p>
        </p:txBody>
      </p:sp>
    </p:spTree>
    <p:extLst>
      <p:ext uri="{BB962C8B-B14F-4D97-AF65-F5344CB8AC3E}">
        <p14:creationId xmlns:p14="http://schemas.microsoft.com/office/powerpoint/2010/main" val="51365697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3">
            <a:extLst>
              <a:ext uri="{FF2B5EF4-FFF2-40B4-BE49-F238E27FC236}">
                <a16:creationId xmlns:a16="http://schemas.microsoft.com/office/drawing/2014/main" id="{6A300084-DFA3-084C-B2F2-40059E9D0BA3}"/>
              </a:ext>
            </a:extLst>
          </p:cNvPr>
          <p:cNvSpPr>
            <a:spLocks noChangeArrowheads="1"/>
          </p:cNvSpPr>
          <p:nvPr/>
        </p:nvSpPr>
        <p:spPr bwMode="auto">
          <a:xfrm>
            <a:off x="15114" y="99620"/>
            <a:ext cx="6780609" cy="9080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800">
                <a:solidFill>
                  <a:schemeClr val="tx1"/>
                </a:solidFill>
                <a:latin typeface="Verdana" panose="020B0604030504040204" pitchFamily="34" charset="0"/>
                <a:ea typeface="宋体" panose="02010600030101010101" pitchFamily="2" charset="-122"/>
              </a:defRPr>
            </a:lvl1pPr>
            <a:lvl2pPr marL="742950" indent="-285750">
              <a:defRPr sz="2800">
                <a:solidFill>
                  <a:schemeClr val="tx1"/>
                </a:solidFill>
                <a:latin typeface="Verdana" panose="020B0604030504040204" pitchFamily="34" charset="0"/>
                <a:ea typeface="宋体" panose="02010600030101010101" pitchFamily="2" charset="-122"/>
              </a:defRPr>
            </a:lvl2pPr>
            <a:lvl3pPr marL="1143000" indent="-228600">
              <a:defRPr sz="2800">
                <a:solidFill>
                  <a:schemeClr val="tx1"/>
                </a:solidFill>
                <a:latin typeface="Verdana" panose="020B0604030504040204" pitchFamily="34" charset="0"/>
                <a:ea typeface="宋体" panose="02010600030101010101" pitchFamily="2" charset="-122"/>
              </a:defRPr>
            </a:lvl3pPr>
            <a:lvl4pPr marL="1600200" indent="-228600">
              <a:defRPr sz="2800">
                <a:solidFill>
                  <a:schemeClr val="tx1"/>
                </a:solidFill>
                <a:latin typeface="Verdana" panose="020B0604030504040204" pitchFamily="34" charset="0"/>
                <a:ea typeface="宋体" panose="02010600030101010101" pitchFamily="2" charset="-122"/>
              </a:defRPr>
            </a:lvl4pPr>
            <a:lvl5pPr marL="2057400" indent="-228600">
              <a:defRPr sz="28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9pPr>
          </a:lstStyle>
          <a:p>
            <a:pPr>
              <a:buFont typeface="Arial" panose="020B0604020202020204" pitchFamily="34" charset="0"/>
              <a:buNone/>
            </a:pPr>
            <a:r>
              <a:rPr lang="zh-CN" altLang="en-US" sz="2400" b="1" dirty="0">
                <a:solidFill>
                  <a:srgbClr val="C00000"/>
                </a:solidFill>
                <a:latin typeface="+mn-lt"/>
                <a:ea typeface="微软雅黑" panose="020B0503020204020204" pitchFamily="34" charset="-122"/>
                <a:sym typeface="Times New Roman" panose="02020603050405020304" pitchFamily="18" charset="0"/>
              </a:rPr>
              <a:t>  提纲</a:t>
            </a:r>
          </a:p>
        </p:txBody>
      </p:sp>
      <p:sp>
        <p:nvSpPr>
          <p:cNvPr id="22" name="矩形 7"/>
          <p:cNvSpPr>
            <a:spLocks noChangeArrowheads="1"/>
          </p:cNvSpPr>
          <p:nvPr/>
        </p:nvSpPr>
        <p:spPr bwMode="auto">
          <a:xfrm>
            <a:off x="233846" y="1819764"/>
            <a:ext cx="7200000" cy="461665"/>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kumimoji="0" lang="zh-CN" altLang="en-US" sz="2000" b="1" dirty="0">
                <a:solidFill>
                  <a:srgbClr val="C00000"/>
                </a:solidFill>
                <a:latin typeface="+mn-lt"/>
                <a:ea typeface="微软雅黑" panose="020B0503020204020204" pitchFamily="34" charset="-122"/>
                <a:sym typeface="Calibri" panose="020F0502020204030204" pitchFamily="34" charset="0"/>
              </a:rPr>
              <a:t>二、回归分析</a:t>
            </a:r>
          </a:p>
        </p:txBody>
      </p:sp>
      <p:sp>
        <p:nvSpPr>
          <p:cNvPr id="24" name="矩形 7"/>
          <p:cNvSpPr>
            <a:spLocks noChangeArrowheads="1"/>
          </p:cNvSpPr>
          <p:nvPr/>
        </p:nvSpPr>
        <p:spPr bwMode="auto">
          <a:xfrm>
            <a:off x="233846" y="1042436"/>
            <a:ext cx="7200000" cy="430182"/>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a:lnSpc>
                <a:spcPct val="120000"/>
              </a:lnSpc>
            </a:pPr>
            <a:r>
              <a:rPr kumimoji="0" lang="zh-CN" altLang="en-US" sz="2000" b="1" dirty="0">
                <a:solidFill>
                  <a:srgbClr val="C00000"/>
                </a:solidFill>
                <a:latin typeface="+mn-lt"/>
                <a:ea typeface="微软雅黑" panose="020B0503020204020204" pitchFamily="34" charset="-122"/>
              </a:rPr>
              <a:t>一、机器学习基本概念</a:t>
            </a:r>
          </a:p>
        </p:txBody>
      </p:sp>
      <p:sp>
        <p:nvSpPr>
          <p:cNvPr id="8" name="矩形 7"/>
          <p:cNvSpPr>
            <a:spLocks noChangeArrowheads="1"/>
          </p:cNvSpPr>
          <p:nvPr/>
        </p:nvSpPr>
        <p:spPr bwMode="auto">
          <a:xfrm>
            <a:off x="233846" y="3374420"/>
            <a:ext cx="7200000" cy="430182"/>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a:lnSpc>
                <a:spcPct val="120000"/>
              </a:lnSpc>
            </a:pPr>
            <a:r>
              <a:rPr kumimoji="0" lang="zh-CN" altLang="en-US" sz="2000" b="1" dirty="0">
                <a:solidFill>
                  <a:srgbClr val="C00000"/>
                </a:solidFill>
                <a:latin typeface="+mn-lt"/>
                <a:ea typeface="微软雅黑" panose="020B0503020204020204" pitchFamily="34" charset="-122"/>
                <a:sym typeface="Calibri" panose="020F0502020204030204" pitchFamily="34" charset="0"/>
              </a:rPr>
              <a:t>四、线性区别分析</a:t>
            </a:r>
          </a:p>
        </p:txBody>
      </p:sp>
      <p:sp>
        <p:nvSpPr>
          <p:cNvPr id="7" name="矩形 7"/>
          <p:cNvSpPr>
            <a:spLocks noChangeArrowheads="1"/>
          </p:cNvSpPr>
          <p:nvPr/>
        </p:nvSpPr>
        <p:spPr bwMode="auto">
          <a:xfrm>
            <a:off x="233846" y="2597092"/>
            <a:ext cx="7200000" cy="430182"/>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a:lnSpc>
                <a:spcPct val="120000"/>
              </a:lnSpc>
            </a:pPr>
            <a:r>
              <a:rPr kumimoji="0" lang="zh-CN" altLang="en-US" sz="2000" b="1" dirty="0">
                <a:solidFill>
                  <a:srgbClr val="C00000"/>
                </a:solidFill>
                <a:latin typeface="+mn-lt"/>
                <a:ea typeface="微软雅黑" panose="020B0503020204020204" pitchFamily="34" charset="-122"/>
                <a:sym typeface="Calibri" panose="020F0502020204030204" pitchFamily="34" charset="0"/>
              </a:rPr>
              <a:t>三、决策树</a:t>
            </a:r>
          </a:p>
        </p:txBody>
      </p:sp>
      <p:sp>
        <p:nvSpPr>
          <p:cNvPr id="9" name="矩形 8"/>
          <p:cNvSpPr>
            <a:spLocks noChangeArrowheads="1"/>
          </p:cNvSpPr>
          <p:nvPr/>
        </p:nvSpPr>
        <p:spPr bwMode="auto">
          <a:xfrm>
            <a:off x="233846" y="4151748"/>
            <a:ext cx="7200000" cy="430182"/>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a:lnSpc>
                <a:spcPct val="120000"/>
              </a:lnSpc>
            </a:pPr>
            <a:r>
              <a:rPr kumimoji="0" lang="zh-CN" altLang="en-US" sz="2000" b="1" dirty="0">
                <a:solidFill>
                  <a:srgbClr val="C00000"/>
                </a:solidFill>
                <a:latin typeface="+mn-lt"/>
                <a:ea typeface="微软雅黑" panose="020B0503020204020204" pitchFamily="34" charset="-122"/>
                <a:sym typeface="Calibri" panose="020F0502020204030204" pitchFamily="34" charset="0"/>
              </a:rPr>
              <a:t>五、</a:t>
            </a:r>
            <a:r>
              <a:rPr kumimoji="0" lang="en-US" altLang="zh-CN" sz="2000" b="1" dirty="0">
                <a:solidFill>
                  <a:srgbClr val="C00000"/>
                </a:solidFill>
                <a:latin typeface="+mn-lt"/>
                <a:ea typeface="微软雅黑" panose="020B0503020204020204" pitchFamily="34" charset="-122"/>
                <a:sym typeface="Calibri" panose="020F0502020204030204" pitchFamily="34" charset="0"/>
              </a:rPr>
              <a:t>Ada Boosting</a:t>
            </a:r>
            <a:endParaRPr kumimoji="0" lang="zh-CN" altLang="en-US" sz="2000" b="1" dirty="0">
              <a:solidFill>
                <a:srgbClr val="C00000"/>
              </a:solidFill>
              <a:latin typeface="+mn-lt"/>
              <a:ea typeface="微软雅黑" panose="020B0503020204020204" pitchFamily="34" charset="-122"/>
              <a:sym typeface="Calibri" panose="020F0502020204030204" pitchFamily="34" charset="0"/>
            </a:endParaRPr>
          </a:p>
        </p:txBody>
      </p:sp>
      <p:sp>
        <p:nvSpPr>
          <p:cNvPr id="10" name="矩形 9"/>
          <p:cNvSpPr>
            <a:spLocks noChangeArrowheads="1"/>
          </p:cNvSpPr>
          <p:nvPr/>
        </p:nvSpPr>
        <p:spPr bwMode="auto">
          <a:xfrm>
            <a:off x="233846" y="4973126"/>
            <a:ext cx="7200000" cy="430182"/>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a:lnSpc>
                <a:spcPct val="120000"/>
              </a:lnSpc>
            </a:pPr>
            <a:r>
              <a:rPr kumimoji="0" lang="zh-CN" altLang="en-US" sz="2000" b="1" dirty="0">
                <a:solidFill>
                  <a:srgbClr val="00B0F0"/>
                </a:solidFill>
                <a:latin typeface="+mn-lt"/>
                <a:ea typeface="微软雅黑" panose="020B0503020204020204" pitchFamily="34" charset="-122"/>
                <a:sym typeface="Calibri" panose="020F0502020204030204" pitchFamily="34" charset="0"/>
              </a:rPr>
              <a:t>六、支持向量机</a:t>
            </a:r>
          </a:p>
        </p:txBody>
      </p:sp>
      <p:sp>
        <p:nvSpPr>
          <p:cNvPr id="11" name="矩形 10">
            <a:extLst>
              <a:ext uri="{FF2B5EF4-FFF2-40B4-BE49-F238E27FC236}">
                <a16:creationId xmlns:a16="http://schemas.microsoft.com/office/drawing/2014/main" id="{2DC4A378-730D-4661-9E80-0245237989B6}"/>
              </a:ext>
            </a:extLst>
          </p:cNvPr>
          <p:cNvSpPr>
            <a:spLocks noChangeArrowheads="1"/>
          </p:cNvSpPr>
          <p:nvPr/>
        </p:nvSpPr>
        <p:spPr bwMode="auto">
          <a:xfrm>
            <a:off x="233846" y="5794504"/>
            <a:ext cx="7200000" cy="461665"/>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kumimoji="0" lang="zh-CN" altLang="en-US" sz="2000" b="1" dirty="0">
                <a:solidFill>
                  <a:srgbClr val="C00000"/>
                </a:solidFill>
                <a:latin typeface="+mn-lt"/>
                <a:ea typeface="微软雅黑" panose="020B0503020204020204" pitchFamily="34" charset="-122"/>
                <a:sym typeface="Calibri" panose="020F0502020204030204" pitchFamily="34" charset="0"/>
              </a:rPr>
              <a:t>七、生成学习模型</a:t>
            </a:r>
          </a:p>
        </p:txBody>
      </p:sp>
    </p:spTree>
    <p:extLst>
      <p:ext uri="{BB962C8B-B14F-4D97-AF65-F5344CB8AC3E}">
        <p14:creationId xmlns:p14="http://schemas.microsoft.com/office/powerpoint/2010/main" val="270142881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209FA643-BE1F-4676-B03F-42976959F2EC}"/>
              </a:ext>
            </a:extLst>
          </p:cNvPr>
          <p:cNvSpPr>
            <a:spLocks noGrp="1"/>
          </p:cNvSpPr>
          <p:nvPr>
            <p:ph type="title"/>
          </p:nvPr>
        </p:nvSpPr>
        <p:spPr/>
        <p:txBody>
          <a:bodyPr/>
          <a:lstStyle/>
          <a:p>
            <a:r>
              <a:rPr lang="zh-CN" altLang="en-US" sz="3200" dirty="0"/>
              <a:t>支持向量机</a:t>
            </a:r>
            <a:r>
              <a:rPr lang="zh-CN" altLang="en-US" dirty="0">
                <a:latin typeface="Times New Roman" panose="02020603050405020304" pitchFamily="18" charset="0"/>
                <a:cs typeface="Times New Roman" panose="02020603050405020304" pitchFamily="18" charset="0"/>
              </a:rPr>
              <a:t>：</a:t>
            </a:r>
            <a:r>
              <a:rPr lang="en-US" altLang="zh-CN" sz="2800" kern="0" dirty="0">
                <a:solidFill>
                  <a:srgbClr val="0070C0"/>
                </a:solidFill>
                <a:latin typeface="Times New Roman" pitchFamily="18" charset="0"/>
                <a:cs typeface="Times New Roman" pitchFamily="18" charset="0"/>
              </a:rPr>
              <a:t>VC</a:t>
            </a:r>
            <a:r>
              <a:rPr lang="zh-CN" altLang="en-US" sz="2800" kern="0" dirty="0">
                <a:solidFill>
                  <a:srgbClr val="0070C0"/>
                </a:solidFill>
                <a:latin typeface="Times New Roman" pitchFamily="18" charset="0"/>
                <a:cs typeface="Times New Roman" pitchFamily="18" charset="0"/>
              </a:rPr>
              <a:t>维与结构风险最小化</a:t>
            </a:r>
            <a:endParaRPr lang="zh-CN" altLang="en-US" sz="3200" dirty="0"/>
          </a:p>
        </p:txBody>
      </p:sp>
      <p:pic>
        <p:nvPicPr>
          <p:cNvPr id="9" name="图片 8">
            <a:extLst>
              <a:ext uri="{FF2B5EF4-FFF2-40B4-BE49-F238E27FC236}">
                <a16:creationId xmlns:a16="http://schemas.microsoft.com/office/drawing/2014/main" id="{888A9A37-15CF-445D-9DBA-C3E3B05F8097}"/>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78962" y="2104027"/>
            <a:ext cx="3278821" cy="2961848"/>
          </a:xfrm>
          <a:prstGeom prst="rect">
            <a:avLst/>
          </a:prstGeom>
          <a:noFill/>
          <a:ln>
            <a:noFill/>
          </a:ln>
        </p:spPr>
      </p:pic>
      <p:sp>
        <p:nvSpPr>
          <p:cNvPr id="2" name="矩形 1">
            <a:extLst>
              <a:ext uri="{FF2B5EF4-FFF2-40B4-BE49-F238E27FC236}">
                <a16:creationId xmlns:a16="http://schemas.microsoft.com/office/drawing/2014/main" id="{3641CF9F-4704-44A6-A7AD-CE994F791D1E}"/>
              </a:ext>
            </a:extLst>
          </p:cNvPr>
          <p:cNvSpPr/>
          <p:nvPr/>
        </p:nvSpPr>
        <p:spPr>
          <a:xfrm>
            <a:off x="47425" y="5309876"/>
            <a:ext cx="3877985" cy="369332"/>
          </a:xfrm>
          <a:prstGeom prst="rect">
            <a:avLst/>
          </a:prstGeom>
        </p:spPr>
        <p:txBody>
          <a:bodyPr wrap="none">
            <a:spAutoFit/>
          </a:bodyPr>
          <a:lstStyle/>
          <a:p>
            <a:r>
              <a:rPr lang="zh-CN" altLang="en-US" dirty="0"/>
              <a:t>图4.10 两类分类问题的最佳分类平面</a:t>
            </a:r>
          </a:p>
        </p:txBody>
      </p:sp>
      <p:sp>
        <p:nvSpPr>
          <p:cNvPr id="4" name="矩形 3">
            <a:extLst>
              <a:ext uri="{FF2B5EF4-FFF2-40B4-BE49-F238E27FC236}">
                <a16:creationId xmlns:a16="http://schemas.microsoft.com/office/drawing/2014/main" id="{9D3510F8-2F79-4333-9FD5-6EEAB2E17DE4}"/>
              </a:ext>
            </a:extLst>
          </p:cNvPr>
          <p:cNvSpPr/>
          <p:nvPr/>
        </p:nvSpPr>
        <p:spPr>
          <a:xfrm>
            <a:off x="4193038" y="1386656"/>
            <a:ext cx="4572000" cy="4414029"/>
          </a:xfrm>
          <a:prstGeom prst="rect">
            <a:avLst/>
          </a:prstGeom>
        </p:spPr>
        <p:txBody>
          <a:bodyPr>
            <a:spAutoFit/>
          </a:bodyPr>
          <a:lstStyle/>
          <a:p>
            <a:pPr indent="266700" algn="just">
              <a:spcBef>
                <a:spcPts val="1000"/>
              </a:spcBef>
              <a:spcAft>
                <a:spcPts val="300"/>
              </a:spcAft>
            </a:pPr>
            <a:r>
              <a:rPr lang="zh-CN" altLang="zh-CN" dirty="0">
                <a:latin typeface="Times New Roman" panose="02020603050405020304" pitchFamily="18" charset="0"/>
                <a:ea typeface="华文楷体" panose="02010600040101010101" pitchFamily="2" charset="-122"/>
                <a:cs typeface="Times New Roman" panose="02020603050405020304" pitchFamily="18" charset="0"/>
              </a:rPr>
              <a:t>传统识别理论认为，算法模型性能可用从训练样本集所得经验风险（</a:t>
            </a:r>
            <a:r>
              <a:rPr lang="en-US" altLang="zh-CN" dirty="0">
                <a:latin typeface="Times New Roman" panose="02020603050405020304" pitchFamily="18" charset="0"/>
                <a:ea typeface="华文楷体" panose="02010600040101010101" pitchFamily="2" charset="-122"/>
                <a:cs typeface="Times New Roman" panose="02020603050405020304" pitchFamily="18" charset="0"/>
              </a:rPr>
              <a:t>empirical risk</a:t>
            </a:r>
            <a:r>
              <a:rPr lang="zh-CN" altLang="zh-CN" dirty="0">
                <a:latin typeface="Times New Roman" panose="02020603050405020304" pitchFamily="18" charset="0"/>
                <a:ea typeface="华文楷体" panose="02010600040101010101" pitchFamily="2" charset="-122"/>
                <a:cs typeface="Times New Roman" panose="02020603050405020304" pitchFamily="18" charset="0"/>
              </a:rPr>
              <a:t>）来衡量。经验风险指算法模型在训练样本集中所有数据上所得误差的累加。很显然，经验风险越小，算法模型对训练数据拟合程度越好。在实际中，一味要求经验风险小，往往会造成过学习问题（</a:t>
            </a:r>
            <a:r>
              <a:rPr lang="en-US" altLang="zh-CN" dirty="0">
                <a:latin typeface="Times New Roman" panose="02020603050405020304" pitchFamily="18" charset="0"/>
                <a:ea typeface="华文楷体" panose="02010600040101010101" pitchFamily="2" charset="-122"/>
                <a:cs typeface="Times New Roman" panose="02020603050405020304" pitchFamily="18" charset="0"/>
              </a:rPr>
              <a:t>over-fitting</a:t>
            </a:r>
            <a:r>
              <a:rPr lang="zh-CN" altLang="zh-CN" dirty="0">
                <a:latin typeface="Times New Roman" panose="02020603050405020304" pitchFamily="18" charset="0"/>
                <a:ea typeface="华文楷体" panose="02010600040101010101" pitchFamily="2" charset="-122"/>
                <a:cs typeface="Times New Roman" panose="02020603050405020304" pitchFamily="18" charset="0"/>
              </a:rPr>
              <a:t>）。</a:t>
            </a:r>
          </a:p>
          <a:p>
            <a:pPr indent="266700" algn="just">
              <a:spcBef>
                <a:spcPts val="1000"/>
              </a:spcBef>
              <a:spcAft>
                <a:spcPts val="300"/>
              </a:spcAft>
            </a:pPr>
            <a:r>
              <a:rPr lang="zh-CN" altLang="zh-CN" dirty="0">
                <a:latin typeface="Times New Roman" panose="02020603050405020304" pitchFamily="18" charset="0"/>
                <a:ea typeface="华文楷体" panose="02010600040101010101" pitchFamily="2" charset="-122"/>
                <a:cs typeface="Times New Roman" panose="02020603050405020304" pitchFamily="18" charset="0"/>
              </a:rPr>
              <a:t>支持向量机（</a:t>
            </a:r>
            <a:r>
              <a:rPr lang="en-US" altLang="zh-CN" dirty="0">
                <a:latin typeface="Times New Roman" panose="02020603050405020304" pitchFamily="18" charset="0"/>
                <a:ea typeface="华文楷体" panose="02010600040101010101" pitchFamily="2" charset="-122"/>
                <a:cs typeface="Times New Roman" panose="02020603050405020304" pitchFamily="18" charset="0"/>
              </a:rPr>
              <a:t>support vector machine, SVM</a:t>
            </a:r>
            <a:r>
              <a:rPr lang="zh-CN" altLang="zh-CN" dirty="0">
                <a:latin typeface="Times New Roman" panose="02020603050405020304" pitchFamily="18" charset="0"/>
                <a:ea typeface="华文楷体" panose="02010600040101010101" pitchFamily="2" charset="-122"/>
                <a:cs typeface="Times New Roman" panose="02020603050405020304" pitchFamily="18" charset="0"/>
              </a:rPr>
              <a:t>）通过结构风险最小化（</a:t>
            </a:r>
            <a:r>
              <a:rPr lang="en-US" altLang="zh-CN" dirty="0">
                <a:latin typeface="Times New Roman" panose="02020603050405020304" pitchFamily="18" charset="0"/>
                <a:ea typeface="华文楷体" panose="02010600040101010101" pitchFamily="2" charset="-122"/>
                <a:cs typeface="Times New Roman" panose="02020603050405020304" pitchFamily="18" charset="0"/>
              </a:rPr>
              <a:t>structural risk minimization</a:t>
            </a:r>
            <a:r>
              <a:rPr lang="zh-CN" altLang="zh-CN" dirty="0">
                <a:latin typeface="Times New Roman" panose="02020603050405020304" pitchFamily="18" charset="0"/>
                <a:ea typeface="华文楷体" panose="02010600040101010101" pitchFamily="2" charset="-122"/>
                <a:cs typeface="Times New Roman" panose="02020603050405020304" pitchFamily="18" charset="0"/>
              </a:rPr>
              <a:t>）来解决过学习问题。如图</a:t>
            </a:r>
            <a:r>
              <a:rPr lang="en-US" altLang="zh-CN" dirty="0">
                <a:latin typeface="Times New Roman" panose="02020603050405020304" pitchFamily="18" charset="0"/>
                <a:ea typeface="华文楷体" panose="02010600040101010101" pitchFamily="2" charset="-122"/>
                <a:cs typeface="Times New Roman" panose="02020603050405020304" pitchFamily="18" charset="0"/>
              </a:rPr>
              <a:t>4.10</a:t>
            </a:r>
            <a:r>
              <a:rPr lang="zh-CN" altLang="zh-CN" dirty="0">
                <a:latin typeface="Times New Roman" panose="02020603050405020304" pitchFamily="18" charset="0"/>
                <a:ea typeface="华文楷体" panose="02010600040101010101" pitchFamily="2" charset="-122"/>
                <a:cs typeface="Times New Roman" panose="02020603050405020304" pitchFamily="18" charset="0"/>
              </a:rPr>
              <a:t>给出了一个两分类问题。图中存在多个可将样本分开的超平面</a:t>
            </a:r>
            <a:r>
              <a:rPr lang="en-US" altLang="zh-CN" dirty="0">
                <a:latin typeface="Times New Roman" panose="02020603050405020304" pitchFamily="18" charset="0"/>
                <a:ea typeface="华文楷体" panose="02010600040101010101" pitchFamily="2" charset="-122"/>
                <a:cs typeface="Times New Roman" panose="02020603050405020304" pitchFamily="18" charset="0"/>
              </a:rPr>
              <a:t>(hyper-plane)</a:t>
            </a:r>
            <a:r>
              <a:rPr lang="zh-CN" altLang="zh-CN" dirty="0">
                <a:latin typeface="Times New Roman" panose="02020603050405020304" pitchFamily="18" charset="0"/>
                <a:ea typeface="华文楷体" panose="02010600040101010101" pitchFamily="2" charset="-122"/>
                <a:cs typeface="Times New Roman" panose="02020603050405020304" pitchFamily="18" charset="0"/>
              </a:rPr>
              <a:t>。但是，在这些超平面中，支持向量机学习算法会去寻找一个最佳超平面，使得每个类别中距离超平面最近的样本点到超平面的最小距离最大</a:t>
            </a:r>
            <a:r>
              <a:rPr lang="zh-CN" altLang="en-US" dirty="0">
                <a:latin typeface="Times New Roman" panose="02020603050405020304" pitchFamily="18" charset="0"/>
                <a:ea typeface="华文楷体" panose="02010600040101010101" pitchFamily="2" charset="-122"/>
                <a:cs typeface="Times New Roman" panose="02020603050405020304" pitchFamily="18" charset="0"/>
              </a:rPr>
              <a:t>。</a:t>
            </a:r>
            <a:endParaRPr lang="en-US" altLang="zh-CN" dirty="0">
              <a:latin typeface="Times New Roman" panose="02020603050405020304" pitchFamily="18" charset="0"/>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207868474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209FA643-BE1F-4676-B03F-42976959F2EC}"/>
              </a:ext>
            </a:extLst>
          </p:cNvPr>
          <p:cNvSpPr>
            <a:spLocks noGrp="1"/>
          </p:cNvSpPr>
          <p:nvPr>
            <p:ph type="title"/>
          </p:nvPr>
        </p:nvSpPr>
        <p:spPr/>
        <p:txBody>
          <a:bodyPr/>
          <a:lstStyle/>
          <a:p>
            <a:r>
              <a:rPr lang="zh-CN" altLang="en-US" sz="3200" dirty="0"/>
              <a:t>支持向量机</a:t>
            </a:r>
            <a:r>
              <a:rPr lang="zh-CN" altLang="en-US" dirty="0">
                <a:latin typeface="Times New Roman" panose="02020603050405020304" pitchFamily="18" charset="0"/>
                <a:cs typeface="Times New Roman" panose="02020603050405020304" pitchFamily="18" charset="0"/>
              </a:rPr>
              <a:t>：</a:t>
            </a:r>
            <a:r>
              <a:rPr lang="en-US" altLang="zh-CN" sz="2800" kern="0" dirty="0">
                <a:solidFill>
                  <a:srgbClr val="0070C0"/>
                </a:solidFill>
                <a:latin typeface="Times New Roman" pitchFamily="18" charset="0"/>
                <a:cs typeface="Times New Roman" pitchFamily="18" charset="0"/>
              </a:rPr>
              <a:t>VC</a:t>
            </a:r>
            <a:r>
              <a:rPr lang="zh-CN" altLang="en-US" sz="2800" kern="0" dirty="0">
                <a:solidFill>
                  <a:srgbClr val="0070C0"/>
                </a:solidFill>
                <a:latin typeface="Times New Roman" pitchFamily="18" charset="0"/>
                <a:cs typeface="Times New Roman" pitchFamily="18" charset="0"/>
              </a:rPr>
              <a:t>维与结构风险最小化</a:t>
            </a:r>
            <a:endParaRPr lang="zh-CN" altLang="en-US" sz="3200" dirty="0"/>
          </a:p>
        </p:txBody>
      </p:sp>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9D3510F8-2F79-4333-9FD5-6EEAB2E17DE4}"/>
                  </a:ext>
                </a:extLst>
              </p:cNvPr>
              <p:cNvSpPr/>
              <p:nvPr/>
            </p:nvSpPr>
            <p:spPr>
              <a:xfrm>
                <a:off x="136916" y="1054147"/>
                <a:ext cx="8757702" cy="5253233"/>
              </a:xfrm>
              <a:prstGeom prst="rect">
                <a:avLst/>
              </a:prstGeom>
            </p:spPr>
            <p:txBody>
              <a:bodyPr wrap="square">
                <a:spAutoFit/>
              </a:bodyPr>
              <a:lstStyle/>
              <a:p>
                <a:r>
                  <a:rPr lang="zh-CN" altLang="zh-CN" dirty="0">
                    <a:ea typeface="华文楷体" panose="02010600040101010101" pitchFamily="2" charset="-122"/>
                  </a:rPr>
                  <a:t>在理论上，支持向量机认为：分类器对未知数据（即测试数据）进行分类时所产生的期望风险（</a:t>
                </a:r>
                <a:r>
                  <a:rPr lang="en-US" altLang="zh-CN" dirty="0">
                    <a:ea typeface="华文楷体" panose="02010600040101010101" pitchFamily="2" charset="-122"/>
                  </a:rPr>
                  <a:t>expected risk</a:t>
                </a:r>
                <a:r>
                  <a:rPr lang="zh-CN" altLang="zh-CN" dirty="0">
                    <a:ea typeface="华文楷体" panose="02010600040101010101" pitchFamily="2" charset="-122"/>
                  </a:rPr>
                  <a:t>，即真实风险）不是由经验风险单独决定的，而是由两部分组成：</a:t>
                </a:r>
                <a:r>
                  <a:rPr lang="en-US" altLang="zh-CN" dirty="0">
                    <a:ea typeface="华文楷体" panose="02010600040101010101" pitchFamily="2" charset="-122"/>
                  </a:rPr>
                  <a:t>1</a:t>
                </a:r>
                <a:r>
                  <a:rPr lang="zh-CN" altLang="zh-CN" dirty="0">
                    <a:ea typeface="华文楷体" panose="02010600040101010101" pitchFamily="2" charset="-122"/>
                  </a:rPr>
                  <a:t>）从训练集合数据所得经验风险（如果经验风险小、期望风险很大，则是过学习）；</a:t>
                </a:r>
                <a:r>
                  <a:rPr lang="en-US" altLang="zh-CN" dirty="0">
                    <a:ea typeface="华文楷体" panose="02010600040101010101" pitchFamily="2" charset="-122"/>
                  </a:rPr>
                  <a:t>2</a:t>
                </a:r>
                <a:r>
                  <a:rPr lang="zh-CN" altLang="zh-CN" dirty="0">
                    <a:ea typeface="华文楷体" panose="02010600040101010101" pitchFamily="2" charset="-122"/>
                  </a:rPr>
                  <a:t>）置信风险（</a:t>
                </a:r>
                <a:r>
                  <a:rPr lang="en-US" altLang="zh-CN" dirty="0">
                    <a:ea typeface="华文楷体" panose="02010600040101010101" pitchFamily="2" charset="-122"/>
                  </a:rPr>
                  <a:t>confidence risk</a:t>
                </a:r>
                <a:r>
                  <a:rPr lang="zh-CN" altLang="zh-CN" dirty="0">
                    <a:ea typeface="华文楷体" panose="02010600040101010101" pitchFamily="2" charset="-122"/>
                  </a:rPr>
                  <a:t>），它与分类器的</a:t>
                </a:r>
                <a14:m>
                  <m:oMath xmlns:m="http://schemas.openxmlformats.org/officeDocument/2006/math">
                    <m:r>
                      <a:rPr lang="en-US" altLang="zh-CN" i="1">
                        <a:latin typeface="Cambria Math" panose="02040503050406030204" pitchFamily="18" charset="0"/>
                      </a:rPr>
                      <m:t>𝑉𝐶</m:t>
                    </m:r>
                  </m:oMath>
                </a14:m>
                <a:r>
                  <a:rPr lang="zh-CN" altLang="zh-CN" dirty="0">
                    <a:ea typeface="华文楷体" panose="02010600040101010101" pitchFamily="2" charset="-122"/>
                  </a:rPr>
                  <a:t>维及训练样本数目有关。</a:t>
                </a:r>
                <a:endParaRPr lang="en-US" altLang="zh-CN" dirty="0">
                  <a:ea typeface="华文楷体" panose="02010600040101010101" pitchFamily="2" charset="-122"/>
                </a:endParaRPr>
              </a:p>
              <a:p>
                <a:endParaRPr lang="en-US" altLang="zh-CN" dirty="0">
                  <a:ea typeface="华文楷体" panose="02010600040101010101" pitchFamily="2" charset="-122"/>
                </a:endParaRPr>
              </a:p>
              <a:p>
                <a:r>
                  <a:rPr lang="zh-CN" altLang="zh-CN" dirty="0">
                    <a:ea typeface="华文楷体" panose="02010600040101010101" pitchFamily="2" charset="-122"/>
                  </a:rPr>
                  <a:t>如果</a:t>
                </a:r>
                <a14:m>
                  <m:oMath xmlns:m="http://schemas.openxmlformats.org/officeDocument/2006/math">
                    <m:r>
                      <a:rPr lang="en-US" altLang="zh-CN" i="1">
                        <a:latin typeface="Cambria Math" panose="02040503050406030204" pitchFamily="18" charset="0"/>
                      </a:rPr>
                      <m:t>0≤</m:t>
                    </m:r>
                    <m:r>
                      <a:rPr lang="en-US" altLang="zh-CN" i="1">
                        <a:latin typeface="Cambria Math" panose="02040503050406030204" pitchFamily="18" charset="0"/>
                      </a:rPr>
                      <m:t>𝜂</m:t>
                    </m:r>
                    <m:r>
                      <a:rPr lang="en-US" altLang="zh-CN" i="1">
                        <a:latin typeface="Cambria Math" panose="02040503050406030204" pitchFamily="18" charset="0"/>
                      </a:rPr>
                      <m:t>≤1</m:t>
                    </m:r>
                  </m:oMath>
                </a14:m>
                <a:r>
                  <a:rPr lang="zh-CN" altLang="zh-CN" dirty="0">
                    <a:ea typeface="华文楷体" panose="02010600040101010101" pitchFamily="2" charset="-122"/>
                  </a:rPr>
                  <a:t>，</a:t>
                </a:r>
                <a:r>
                  <a:rPr lang="en-US" altLang="zh-CN" dirty="0" err="1">
                    <a:ea typeface="华文楷体" panose="02010600040101010101" pitchFamily="2" charset="-122"/>
                  </a:rPr>
                  <a:t>Vapnik</a:t>
                </a:r>
                <a:r>
                  <a:rPr lang="zh-CN" altLang="zh-CN" dirty="0">
                    <a:ea typeface="华文楷体" panose="02010600040101010101" pitchFamily="2" charset="-122"/>
                  </a:rPr>
                  <a:t>推导出期望风险</a:t>
                </a:r>
                <a14:m>
                  <m:oMath xmlns:m="http://schemas.openxmlformats.org/officeDocument/2006/math">
                    <m:r>
                      <a:rPr lang="en-US" altLang="zh-CN" i="1">
                        <a:latin typeface="Cambria Math" panose="02040503050406030204" pitchFamily="18" charset="0"/>
                      </a:rPr>
                      <m:t>ℜ</m:t>
                    </m:r>
                  </m:oMath>
                </a14:m>
                <a:r>
                  <a:rPr lang="zh-CN" altLang="zh-CN" dirty="0">
                    <a:ea typeface="华文楷体" panose="02010600040101010101" pitchFamily="2" charset="-122"/>
                  </a:rPr>
                  <a:t>和经验风险</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ℜ</m:t>
                        </m:r>
                      </m:e>
                      <m:sub>
                        <m:r>
                          <a:rPr lang="en-US" altLang="zh-CN" i="1">
                            <a:latin typeface="Cambria Math" panose="02040503050406030204" pitchFamily="18" charset="0"/>
                          </a:rPr>
                          <m:t>𝑒𝑚𝑝</m:t>
                        </m:r>
                      </m:sub>
                    </m:sSub>
                  </m:oMath>
                </a14:m>
                <a:r>
                  <a:rPr lang="zh-CN" altLang="zh-CN" dirty="0">
                    <a:ea typeface="华文楷体" panose="02010600040101010101" pitchFamily="2" charset="-122"/>
                  </a:rPr>
                  <a:t>以</a:t>
                </a:r>
                <a14:m>
                  <m:oMath xmlns:m="http://schemas.openxmlformats.org/officeDocument/2006/math">
                    <m:r>
                      <a:rPr lang="en-US" altLang="zh-CN" i="1">
                        <a:latin typeface="Cambria Math" panose="02040503050406030204" pitchFamily="18" charset="0"/>
                      </a:rPr>
                      <m:t>1−</m:t>
                    </m:r>
                    <m:r>
                      <a:rPr lang="en-US" altLang="zh-CN" i="1">
                        <a:latin typeface="Cambria Math" panose="02040503050406030204" pitchFamily="18" charset="0"/>
                      </a:rPr>
                      <m:t>𝜂</m:t>
                    </m:r>
                  </m:oMath>
                </a14:m>
                <a:r>
                  <a:rPr lang="zh-CN" altLang="zh-CN" dirty="0">
                    <a:ea typeface="华文楷体" panose="02010600040101010101" pitchFamily="2" charset="-122"/>
                  </a:rPr>
                  <a:t>的概率满足如下关系：</a:t>
                </a:r>
                <a:endParaRPr lang="en-US" altLang="zh-CN" dirty="0">
                  <a:ea typeface="华文楷体" panose="02010600040101010101" pitchFamily="2" charset="-122"/>
                </a:endParaRPr>
              </a:p>
              <a:p>
                <a:endParaRPr lang="zh-CN" altLang="zh-CN" dirty="0">
                  <a:ea typeface="华文楷体" panose="02010600040101010101" pitchFamily="2" charset="-122"/>
                </a:endParaRPr>
              </a:p>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ℜ</m:t>
                      </m:r>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ℜ</m:t>
                          </m:r>
                        </m:e>
                        <m:sub>
                          <m:r>
                            <a:rPr lang="en-US" altLang="zh-CN" i="1">
                              <a:latin typeface="Cambria Math" panose="02040503050406030204" pitchFamily="18" charset="0"/>
                            </a:rPr>
                            <m:t>𝑒𝑚𝑝</m:t>
                          </m:r>
                        </m:sub>
                      </m:sSub>
                      <m:r>
                        <a:rPr lang="en-US" altLang="zh-CN" i="1">
                          <a:latin typeface="Cambria Math" panose="02040503050406030204" pitchFamily="18" charset="0"/>
                        </a:rPr>
                        <m:t>+</m:t>
                      </m:r>
                      <m:rad>
                        <m:radPr>
                          <m:degHide m:val="on"/>
                          <m:ctrlPr>
                            <a:rPr lang="zh-CN" altLang="zh-CN" i="1">
                              <a:latin typeface="Cambria Math" panose="02040503050406030204" pitchFamily="18" charset="0"/>
                            </a:rPr>
                          </m:ctrlPr>
                        </m:radPr>
                        <m:deg/>
                        <m:e>
                          <m:f>
                            <m:fPr>
                              <m:ctrlPr>
                                <a:rPr lang="zh-CN" altLang="zh-CN" i="1">
                                  <a:latin typeface="Cambria Math" panose="02040503050406030204" pitchFamily="18" charset="0"/>
                                </a:rPr>
                              </m:ctrlPr>
                            </m:fPr>
                            <m:num>
                              <m:r>
                                <a:rPr lang="en-US" altLang="zh-CN" i="1">
                                  <a:latin typeface="Cambria Math" panose="02040503050406030204" pitchFamily="18" charset="0"/>
                                </a:rPr>
                                <m:t>h</m:t>
                              </m:r>
                              <m:r>
                                <a:rPr lang="en-US" altLang="zh-CN" i="1">
                                  <a:latin typeface="Cambria Math" panose="02040503050406030204" pitchFamily="18" charset="0"/>
                                </a:rPr>
                                <m:t>(</m:t>
                              </m:r>
                              <m:func>
                                <m:funcPr>
                                  <m:ctrlPr>
                                    <a:rPr lang="zh-CN" altLang="zh-CN" i="1">
                                      <a:latin typeface="Cambria Math" panose="02040503050406030204" pitchFamily="18" charset="0"/>
                                    </a:rPr>
                                  </m:ctrlPr>
                                </m:funcPr>
                                <m:fName>
                                  <m:r>
                                    <a:rPr lang="en-US" altLang="zh-CN" i="1">
                                      <a:latin typeface="Cambria Math" panose="02040503050406030204" pitchFamily="18" charset="0"/>
                                    </a:rPr>
                                    <m:t>𝑙𝑜𝑔</m:t>
                                  </m:r>
                                </m:fName>
                                <m:e>
                                  <m:r>
                                    <a:rPr lang="en-US" altLang="zh-CN" i="1">
                                      <a:latin typeface="Cambria Math" panose="02040503050406030204" pitchFamily="18" charset="0"/>
                                    </a:rPr>
                                    <m:t>(</m:t>
                                  </m:r>
                                </m:e>
                              </m:func>
                              <m:r>
                                <a:rPr lang="en-US" altLang="zh-CN" i="1">
                                  <a:latin typeface="Cambria Math" panose="02040503050406030204" pitchFamily="18" charset="0"/>
                                </a:rPr>
                                <m:t>2</m:t>
                              </m:r>
                              <m:r>
                                <a:rPr lang="en-US" altLang="zh-CN" i="1">
                                  <a:latin typeface="Cambria Math" panose="02040503050406030204" pitchFamily="18" charset="0"/>
                                </a:rPr>
                                <m:t>𝑛</m:t>
                              </m:r>
                              <m:r>
                                <a:rPr lang="en-US" altLang="zh-CN" i="1">
                                  <a:latin typeface="Cambria Math" panose="02040503050406030204" pitchFamily="18" charset="0"/>
                                </a:rPr>
                                <m:t>/</m:t>
                              </m:r>
                              <m:r>
                                <a:rPr lang="en-US" altLang="zh-CN" i="1">
                                  <a:latin typeface="Cambria Math" panose="02040503050406030204" pitchFamily="18" charset="0"/>
                                </a:rPr>
                                <m:t>h</m:t>
                              </m:r>
                              <m:r>
                                <a:rPr lang="en-US" altLang="zh-CN" i="1">
                                  <a:latin typeface="Cambria Math" panose="02040503050406030204" pitchFamily="18" charset="0"/>
                                </a:rPr>
                                <m:t>)+1)−</m:t>
                              </m:r>
                              <m:func>
                                <m:funcPr>
                                  <m:ctrlPr>
                                    <a:rPr lang="zh-CN" altLang="zh-CN" i="1">
                                      <a:latin typeface="Cambria Math" panose="02040503050406030204" pitchFamily="18" charset="0"/>
                                    </a:rPr>
                                  </m:ctrlPr>
                                </m:funcPr>
                                <m:fName>
                                  <m:r>
                                    <a:rPr lang="en-US" altLang="zh-CN" i="1">
                                      <a:latin typeface="Cambria Math" panose="02040503050406030204" pitchFamily="18" charset="0"/>
                                    </a:rPr>
                                    <m:t>𝑙𝑜𝑔</m:t>
                                  </m:r>
                                </m:fName>
                                <m:e>
                                  <m:r>
                                    <a:rPr lang="en-US" altLang="zh-CN" i="1">
                                      <a:latin typeface="Cambria Math" panose="02040503050406030204" pitchFamily="18" charset="0"/>
                                    </a:rPr>
                                    <m:t>(</m:t>
                                  </m:r>
                                </m:e>
                              </m:func>
                              <m:r>
                                <a:rPr lang="en-US" altLang="zh-CN" i="1">
                                  <a:latin typeface="Cambria Math" panose="02040503050406030204" pitchFamily="18" charset="0"/>
                                </a:rPr>
                                <m:t>𝜂</m:t>
                              </m:r>
                              <m:r>
                                <a:rPr lang="en-US" altLang="zh-CN" i="1">
                                  <a:latin typeface="Cambria Math" panose="02040503050406030204" pitchFamily="18" charset="0"/>
                                </a:rPr>
                                <m:t>/4)</m:t>
                              </m:r>
                            </m:num>
                            <m:den>
                              <m:r>
                                <a:rPr lang="en-US" altLang="zh-CN" i="1">
                                  <a:latin typeface="Cambria Math" panose="02040503050406030204" pitchFamily="18" charset="0"/>
                                </a:rPr>
                                <m:t>𝑛</m:t>
                              </m:r>
                            </m:den>
                          </m:f>
                        </m:e>
                      </m:rad>
                      <m:r>
                        <m:rPr>
                          <m:nor/>
                        </m:rPr>
                        <a:rPr lang="en-US" altLang="zh-CN">
                          <a:ea typeface="华文楷体" panose="02010600040101010101" pitchFamily="2" charset="-122"/>
                        </a:rPr>
                        <m:t>  </m:t>
                      </m:r>
                    </m:oMath>
                  </m:oMathPara>
                </a14:m>
                <a:endParaRPr lang="zh-CN" altLang="zh-CN" dirty="0">
                  <a:ea typeface="华文楷体" panose="02010600040101010101" pitchFamily="2" charset="-122"/>
                </a:endParaRPr>
              </a:p>
              <a:p>
                <a:endParaRPr lang="en-US" altLang="zh-CN" dirty="0">
                  <a:ea typeface="华文楷体" panose="02010600040101010101" pitchFamily="2" charset="-122"/>
                </a:endParaRPr>
              </a:p>
              <a:p>
                <a:r>
                  <a:rPr lang="zh-CN" altLang="zh-CN" dirty="0">
                    <a:ea typeface="华文楷体" panose="02010600040101010101" pitchFamily="2" charset="-122"/>
                  </a:rPr>
                  <a:t>其中， </a:t>
                </a:r>
                <a14:m>
                  <m:oMath xmlns:m="http://schemas.openxmlformats.org/officeDocument/2006/math">
                    <m:rad>
                      <m:radPr>
                        <m:degHide m:val="on"/>
                        <m:ctrlPr>
                          <a:rPr lang="zh-CN" altLang="zh-CN" i="1">
                            <a:latin typeface="Cambria Math" panose="02040503050406030204" pitchFamily="18" charset="0"/>
                          </a:rPr>
                        </m:ctrlPr>
                      </m:radPr>
                      <m:deg/>
                      <m:e>
                        <m:f>
                          <m:fPr>
                            <m:ctrlPr>
                              <a:rPr lang="zh-CN" altLang="zh-CN" i="1">
                                <a:latin typeface="Cambria Math" panose="02040503050406030204" pitchFamily="18" charset="0"/>
                              </a:rPr>
                            </m:ctrlPr>
                          </m:fPr>
                          <m:num>
                            <m:r>
                              <a:rPr lang="en-US" altLang="zh-CN" i="1">
                                <a:latin typeface="Cambria Math" panose="02040503050406030204" pitchFamily="18" charset="0"/>
                              </a:rPr>
                              <m:t>h</m:t>
                            </m:r>
                            <m:r>
                              <a:rPr lang="en-US" altLang="zh-CN" i="1">
                                <a:latin typeface="Cambria Math" panose="02040503050406030204" pitchFamily="18" charset="0"/>
                              </a:rPr>
                              <m:t>(</m:t>
                            </m:r>
                            <m:func>
                              <m:funcPr>
                                <m:ctrlPr>
                                  <a:rPr lang="zh-CN" altLang="zh-CN" i="1">
                                    <a:latin typeface="Cambria Math" panose="02040503050406030204" pitchFamily="18" charset="0"/>
                                  </a:rPr>
                                </m:ctrlPr>
                              </m:funcPr>
                              <m:fName>
                                <m:r>
                                  <a:rPr lang="en-US" altLang="zh-CN" i="1">
                                    <a:latin typeface="Cambria Math" panose="02040503050406030204" pitchFamily="18" charset="0"/>
                                  </a:rPr>
                                  <m:t>𝑙𝑜𝑔</m:t>
                                </m:r>
                              </m:fName>
                              <m:e>
                                <m:r>
                                  <a:rPr lang="en-US" altLang="zh-CN" i="1">
                                    <a:latin typeface="Cambria Math" panose="02040503050406030204" pitchFamily="18" charset="0"/>
                                  </a:rPr>
                                  <m:t>(</m:t>
                                </m:r>
                              </m:e>
                            </m:func>
                            <m:r>
                              <a:rPr lang="en-US" altLang="zh-CN" i="1">
                                <a:latin typeface="Cambria Math" panose="02040503050406030204" pitchFamily="18" charset="0"/>
                              </a:rPr>
                              <m:t>2</m:t>
                            </m:r>
                            <m:r>
                              <a:rPr lang="en-US" altLang="zh-CN" i="1">
                                <a:latin typeface="Cambria Math" panose="02040503050406030204" pitchFamily="18" charset="0"/>
                              </a:rPr>
                              <m:t>𝑛</m:t>
                            </m:r>
                            <m:r>
                              <a:rPr lang="en-US" altLang="zh-CN" i="1">
                                <a:latin typeface="Cambria Math" panose="02040503050406030204" pitchFamily="18" charset="0"/>
                              </a:rPr>
                              <m:t>/</m:t>
                            </m:r>
                            <m:r>
                              <a:rPr lang="en-US" altLang="zh-CN" i="1">
                                <a:latin typeface="Cambria Math" panose="02040503050406030204" pitchFamily="18" charset="0"/>
                              </a:rPr>
                              <m:t>h</m:t>
                            </m:r>
                            <m:r>
                              <a:rPr lang="en-US" altLang="zh-CN" i="1">
                                <a:latin typeface="Cambria Math" panose="02040503050406030204" pitchFamily="18" charset="0"/>
                              </a:rPr>
                              <m:t>)+1)−</m:t>
                            </m:r>
                            <m:func>
                              <m:funcPr>
                                <m:ctrlPr>
                                  <a:rPr lang="zh-CN" altLang="zh-CN" i="1">
                                    <a:latin typeface="Cambria Math" panose="02040503050406030204" pitchFamily="18" charset="0"/>
                                  </a:rPr>
                                </m:ctrlPr>
                              </m:funcPr>
                              <m:fName>
                                <m:r>
                                  <a:rPr lang="en-US" altLang="zh-CN" i="1">
                                    <a:latin typeface="Cambria Math" panose="02040503050406030204" pitchFamily="18" charset="0"/>
                                  </a:rPr>
                                  <m:t>𝑙𝑜𝑔</m:t>
                                </m:r>
                              </m:fName>
                              <m:e>
                                <m:r>
                                  <a:rPr lang="en-US" altLang="zh-CN" i="1">
                                    <a:latin typeface="Cambria Math" panose="02040503050406030204" pitchFamily="18" charset="0"/>
                                  </a:rPr>
                                  <m:t>(</m:t>
                                </m:r>
                              </m:e>
                            </m:func>
                            <m:r>
                              <a:rPr lang="en-US" altLang="zh-CN" i="1">
                                <a:latin typeface="Cambria Math" panose="02040503050406030204" pitchFamily="18" charset="0"/>
                              </a:rPr>
                              <m:t>𝜂</m:t>
                            </m:r>
                            <m:r>
                              <a:rPr lang="en-US" altLang="zh-CN" i="1">
                                <a:latin typeface="Cambria Math" panose="02040503050406030204" pitchFamily="18" charset="0"/>
                              </a:rPr>
                              <m:t>/4)</m:t>
                            </m:r>
                          </m:num>
                          <m:den>
                            <m:r>
                              <a:rPr lang="en-US" altLang="zh-CN" i="1">
                                <a:latin typeface="Cambria Math" panose="02040503050406030204" pitchFamily="18" charset="0"/>
                              </a:rPr>
                              <m:t>𝑛</m:t>
                            </m:r>
                          </m:den>
                        </m:f>
                      </m:e>
                    </m:rad>
                  </m:oMath>
                </a14:m>
                <a:r>
                  <a:rPr lang="zh-CN" altLang="zh-CN" dirty="0">
                    <a:ea typeface="华文楷体" panose="02010600040101010101" pitchFamily="2" charset="-122"/>
                  </a:rPr>
                  <a:t>叫做</a:t>
                </a:r>
                <a:r>
                  <a:rPr lang="en-US" altLang="zh-CN" dirty="0">
                    <a:ea typeface="华文楷体" panose="02010600040101010101" pitchFamily="2" charset="-122"/>
                  </a:rPr>
                  <a:t> “</a:t>
                </a:r>
                <a14:m>
                  <m:oMath xmlns:m="http://schemas.openxmlformats.org/officeDocument/2006/math">
                    <m:r>
                      <a:rPr lang="en-US" altLang="zh-CN" i="1">
                        <a:latin typeface="Cambria Math" panose="02040503050406030204" pitchFamily="18" charset="0"/>
                      </a:rPr>
                      <m:t>𝑉𝐶</m:t>
                    </m:r>
                  </m:oMath>
                </a14:m>
                <a:r>
                  <a:rPr lang="zh-CN" altLang="zh-CN" dirty="0">
                    <a:ea typeface="华文楷体" panose="02010600040101010101" pitchFamily="2" charset="-122"/>
                  </a:rPr>
                  <a:t>置信值</a:t>
                </a:r>
                <a:r>
                  <a:rPr lang="en-US" altLang="zh-CN" dirty="0">
                    <a:ea typeface="华文楷体" panose="02010600040101010101" pitchFamily="2" charset="-122"/>
                  </a:rPr>
                  <a:t>”</a:t>
                </a:r>
                <a:r>
                  <a:rPr lang="zh-CN" altLang="zh-CN" dirty="0">
                    <a:ea typeface="华文楷体" panose="02010600040101010101" pitchFamily="2" charset="-122"/>
                  </a:rPr>
                  <a:t>，</a:t>
                </a:r>
                <a14:m>
                  <m:oMath xmlns:m="http://schemas.openxmlformats.org/officeDocument/2006/math">
                    <m:r>
                      <a:rPr lang="en-US" altLang="zh-CN" i="1">
                        <a:latin typeface="Cambria Math" panose="02040503050406030204" pitchFamily="18" charset="0"/>
                      </a:rPr>
                      <m:t>𝑛</m:t>
                    </m:r>
                  </m:oMath>
                </a14:m>
                <a:r>
                  <a:rPr lang="zh-CN" altLang="zh-CN" dirty="0">
                    <a:ea typeface="华文楷体" panose="02010600040101010101" pitchFamily="2" charset="-122"/>
                  </a:rPr>
                  <a:t>是训练样本个数， </a:t>
                </a:r>
                <a14:m>
                  <m:oMath xmlns:m="http://schemas.openxmlformats.org/officeDocument/2006/math">
                    <m:r>
                      <a:rPr lang="en-US" altLang="zh-CN" i="1">
                        <a:latin typeface="Cambria Math" panose="02040503050406030204" pitchFamily="18" charset="0"/>
                      </a:rPr>
                      <m:t>h</m:t>
                    </m:r>
                  </m:oMath>
                </a14:m>
                <a:r>
                  <a:rPr lang="zh-CN" altLang="zh-CN" dirty="0">
                    <a:ea typeface="华文楷体" panose="02010600040101010101" pitchFamily="2" charset="-122"/>
                  </a:rPr>
                  <a:t>是反映学习机复杂程度的</a:t>
                </a:r>
                <a14:m>
                  <m:oMath xmlns:m="http://schemas.openxmlformats.org/officeDocument/2006/math">
                    <m:r>
                      <a:rPr lang="en-US" altLang="zh-CN" i="1">
                        <a:latin typeface="Cambria Math" panose="02040503050406030204" pitchFamily="18" charset="0"/>
                      </a:rPr>
                      <m:t>𝑉𝐶</m:t>
                    </m:r>
                  </m:oMath>
                </a14:m>
                <a:r>
                  <a:rPr lang="zh-CN" altLang="zh-CN" dirty="0">
                    <a:ea typeface="华文楷体" panose="02010600040101010101" pitchFamily="2" charset="-122"/>
                  </a:rPr>
                  <a:t>维。因为期望风险</a:t>
                </a:r>
                <a14:m>
                  <m:oMath xmlns:m="http://schemas.openxmlformats.org/officeDocument/2006/math">
                    <m:r>
                      <a:rPr lang="en-US" altLang="zh-CN" i="1">
                        <a:latin typeface="Cambria Math" panose="02040503050406030204" pitchFamily="18" charset="0"/>
                      </a:rPr>
                      <m:t>ℜ</m:t>
                    </m:r>
                  </m:oMath>
                </a14:m>
                <a:r>
                  <a:rPr lang="zh-CN" altLang="zh-CN" dirty="0">
                    <a:ea typeface="华文楷体" panose="02010600040101010101" pitchFamily="2" charset="-122"/>
                  </a:rPr>
                  <a:t>代表了分类器对未知数据分类推广能力，所以</a:t>
                </a:r>
                <a14:m>
                  <m:oMath xmlns:m="http://schemas.openxmlformats.org/officeDocument/2006/math">
                    <m:r>
                      <a:rPr lang="en-US" altLang="zh-CN" i="1">
                        <a:latin typeface="Cambria Math" panose="02040503050406030204" pitchFamily="18" charset="0"/>
                      </a:rPr>
                      <m:t>ℜ</m:t>
                    </m:r>
                  </m:oMath>
                </a14:m>
                <a:r>
                  <a:rPr lang="zh-CN" altLang="zh-CN" dirty="0">
                    <a:ea typeface="华文楷体" panose="02010600040101010101" pitchFamily="2" charset="-122"/>
                  </a:rPr>
                  <a:t>越小越好。在上面不等式中，</a:t>
                </a:r>
                <a14:m>
                  <m:oMath xmlns:m="http://schemas.openxmlformats.org/officeDocument/2006/math">
                    <m:r>
                      <a:rPr lang="en-US" altLang="zh-CN" i="1">
                        <a:latin typeface="Cambria Math" panose="02040503050406030204" pitchFamily="18" charset="0"/>
                      </a:rPr>
                      <m:t>𝑉𝐶</m:t>
                    </m:r>
                  </m:oMath>
                </a14:m>
                <a:r>
                  <a:rPr lang="zh-CN" altLang="zh-CN" dirty="0">
                    <a:ea typeface="华文楷体" panose="02010600040101010101" pitchFamily="2" charset="-122"/>
                  </a:rPr>
                  <a:t>置信值是</a:t>
                </a:r>
                <a14:m>
                  <m:oMath xmlns:m="http://schemas.openxmlformats.org/officeDocument/2006/math">
                    <m:r>
                      <a:rPr lang="en-US" altLang="zh-CN" i="1">
                        <a:latin typeface="Cambria Math" panose="02040503050406030204" pitchFamily="18" charset="0"/>
                      </a:rPr>
                      <m:t>h</m:t>
                    </m:r>
                  </m:oMath>
                </a14:m>
                <a:r>
                  <a:rPr lang="zh-CN" altLang="zh-CN" dirty="0">
                    <a:ea typeface="华文楷体" panose="02010600040101010101" pitchFamily="2" charset="-122"/>
                  </a:rPr>
                  <a:t>的增函数，</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ℜ</m:t>
                        </m:r>
                      </m:e>
                      <m:sub>
                        <m:r>
                          <a:rPr lang="en-US" altLang="zh-CN" i="1">
                            <a:latin typeface="Cambria Math" panose="02040503050406030204" pitchFamily="18" charset="0"/>
                          </a:rPr>
                          <m:t>𝑒𝑚𝑝</m:t>
                        </m:r>
                      </m:sub>
                    </m:sSub>
                  </m:oMath>
                </a14:m>
                <a:r>
                  <a:rPr lang="zh-CN" altLang="zh-CN" dirty="0">
                    <a:ea typeface="华文楷体" panose="02010600040101010101" pitchFamily="2" charset="-122"/>
                  </a:rPr>
                  <a:t>是</a:t>
                </a:r>
                <a14:m>
                  <m:oMath xmlns:m="http://schemas.openxmlformats.org/officeDocument/2006/math">
                    <m:r>
                      <a:rPr lang="en-US" altLang="zh-CN" i="1">
                        <a:latin typeface="Cambria Math" panose="02040503050406030204" pitchFamily="18" charset="0"/>
                      </a:rPr>
                      <m:t>h</m:t>
                    </m:r>
                  </m:oMath>
                </a14:m>
                <a:r>
                  <a:rPr lang="zh-CN" altLang="zh-CN" dirty="0">
                    <a:ea typeface="华文楷体" panose="02010600040101010101" pitchFamily="2" charset="-122"/>
                  </a:rPr>
                  <a:t>的减函数，于是选择一个折中的</a:t>
                </a:r>
                <a14:m>
                  <m:oMath xmlns:m="http://schemas.openxmlformats.org/officeDocument/2006/math">
                    <m:r>
                      <a:rPr lang="en-US" altLang="zh-CN" i="1">
                        <a:latin typeface="Cambria Math" panose="02040503050406030204" pitchFamily="18" charset="0"/>
                      </a:rPr>
                      <m:t>h</m:t>
                    </m:r>
                  </m:oMath>
                </a14:m>
                <a:r>
                  <a:rPr lang="zh-CN" altLang="zh-CN" dirty="0">
                    <a:ea typeface="华文楷体" panose="02010600040101010101" pitchFamily="2" charset="-122"/>
                  </a:rPr>
                  <a:t>值可以使期望风险</a:t>
                </a:r>
                <a14:m>
                  <m:oMath xmlns:m="http://schemas.openxmlformats.org/officeDocument/2006/math">
                    <m:r>
                      <a:rPr lang="en-US" altLang="zh-CN" i="1">
                        <a:latin typeface="Cambria Math" panose="02040503050406030204" pitchFamily="18" charset="0"/>
                      </a:rPr>
                      <m:t>ℜ</m:t>
                    </m:r>
                  </m:oMath>
                </a14:m>
                <a:r>
                  <a:rPr lang="zh-CN" altLang="zh-CN" dirty="0">
                    <a:ea typeface="华文楷体" panose="02010600040101010101" pitchFamily="2" charset="-122"/>
                  </a:rPr>
                  <a:t>达到最小。支持向量机使用结构风险最小化准则来选取</a:t>
                </a:r>
                <a14:m>
                  <m:oMath xmlns:m="http://schemas.openxmlformats.org/officeDocument/2006/math">
                    <m:r>
                      <a:rPr lang="en-US" altLang="zh-CN" i="1">
                        <a:latin typeface="Cambria Math" panose="02040503050406030204" pitchFamily="18" charset="0"/>
                      </a:rPr>
                      <m:t>𝑉𝐶</m:t>
                    </m:r>
                  </m:oMath>
                </a14:m>
                <a:r>
                  <a:rPr lang="zh-CN" altLang="zh-CN" dirty="0">
                    <a:ea typeface="华文楷体" panose="02010600040101010101" pitchFamily="2" charset="-122"/>
                  </a:rPr>
                  <a:t>维</a:t>
                </a:r>
                <a14:m>
                  <m:oMath xmlns:m="http://schemas.openxmlformats.org/officeDocument/2006/math">
                    <m:r>
                      <a:rPr lang="en-US" altLang="zh-CN" i="1">
                        <a:latin typeface="Cambria Math" panose="02040503050406030204" pitchFamily="18" charset="0"/>
                      </a:rPr>
                      <m:t>h</m:t>
                    </m:r>
                  </m:oMath>
                </a14:m>
                <a:r>
                  <a:rPr lang="zh-CN" altLang="zh-CN" dirty="0">
                    <a:ea typeface="华文楷体" panose="02010600040101010101" pitchFamily="2" charset="-122"/>
                  </a:rPr>
                  <a:t>，使每一类别数据之间的分类间隔（</a:t>
                </a:r>
                <a:r>
                  <a:rPr lang="en-US" altLang="zh-CN" dirty="0">
                    <a:ea typeface="华文楷体" panose="02010600040101010101" pitchFamily="2" charset="-122"/>
                  </a:rPr>
                  <a:t>Margin</a:t>
                </a:r>
                <a:r>
                  <a:rPr lang="zh-CN" altLang="zh-CN" dirty="0">
                    <a:ea typeface="华文楷体" panose="02010600040101010101" pitchFamily="2" charset="-122"/>
                  </a:rPr>
                  <a:t>）最大，最终使实期望风险</a:t>
                </a:r>
                <a14:m>
                  <m:oMath xmlns:m="http://schemas.openxmlformats.org/officeDocument/2006/math">
                    <m:r>
                      <a:rPr lang="en-US" altLang="zh-CN" i="1">
                        <a:latin typeface="Cambria Math" panose="02040503050406030204" pitchFamily="18" charset="0"/>
                      </a:rPr>
                      <m:t>ℜ</m:t>
                    </m:r>
                  </m:oMath>
                </a14:m>
                <a:r>
                  <a:rPr lang="zh-CN" altLang="zh-CN" dirty="0">
                    <a:ea typeface="华文楷体" panose="02010600040101010101" pitchFamily="2" charset="-122"/>
                  </a:rPr>
                  <a:t>最小。</a:t>
                </a:r>
                <a:endParaRPr lang="en-US" altLang="zh-CN" dirty="0">
                  <a:ea typeface="华文楷体" panose="02010600040101010101" pitchFamily="2" charset="-122"/>
                  <a:cs typeface="Times New Roman" panose="02020603050405020304" pitchFamily="18" charset="0"/>
                </a:endParaRPr>
              </a:p>
              <a:p>
                <a:pPr indent="266700" algn="just">
                  <a:spcBef>
                    <a:spcPts val="1000"/>
                  </a:spcBef>
                  <a:spcAft>
                    <a:spcPts val="300"/>
                  </a:spcAft>
                </a:pPr>
                <a:endParaRPr lang="en-US" altLang="zh-CN" dirty="0">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xmlns="">
          <p:sp>
            <p:nvSpPr>
              <p:cNvPr id="4" name="矩形 3">
                <a:extLst>
                  <a:ext uri="{FF2B5EF4-FFF2-40B4-BE49-F238E27FC236}">
                    <a16:creationId xmlns:a16="http://schemas.microsoft.com/office/drawing/2014/main" id="{9D3510F8-2F79-4333-9FD5-6EEAB2E17DE4}"/>
                  </a:ext>
                </a:extLst>
              </p:cNvPr>
              <p:cNvSpPr>
                <a:spLocks noRot="1" noChangeAspect="1" noMove="1" noResize="1" noEditPoints="1" noAdjustHandles="1" noChangeArrowheads="1" noChangeShapeType="1" noTextEdit="1"/>
              </p:cNvSpPr>
              <p:nvPr/>
            </p:nvSpPr>
            <p:spPr>
              <a:xfrm>
                <a:off x="136916" y="1054147"/>
                <a:ext cx="8757702" cy="5253233"/>
              </a:xfrm>
              <a:prstGeom prst="rect">
                <a:avLst/>
              </a:prstGeom>
              <a:blipFill>
                <a:blip r:embed="rId3"/>
                <a:stretch>
                  <a:fillRect l="-557" t="-580" r="-320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28440563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209FA643-BE1F-4676-B03F-42976959F2EC}"/>
              </a:ext>
            </a:extLst>
          </p:cNvPr>
          <p:cNvSpPr>
            <a:spLocks noGrp="1"/>
          </p:cNvSpPr>
          <p:nvPr>
            <p:ph type="title"/>
          </p:nvPr>
        </p:nvSpPr>
        <p:spPr/>
        <p:txBody>
          <a:bodyPr/>
          <a:lstStyle/>
          <a:p>
            <a:r>
              <a:rPr lang="zh-CN" altLang="en-US" sz="3200" dirty="0"/>
              <a:t>支持向量机</a:t>
            </a:r>
            <a:r>
              <a:rPr lang="zh-CN" altLang="en-US" dirty="0">
                <a:latin typeface="Times New Roman" panose="02020603050405020304" pitchFamily="18" charset="0"/>
                <a:cs typeface="Times New Roman" panose="02020603050405020304" pitchFamily="18" charset="0"/>
              </a:rPr>
              <a:t>：</a:t>
            </a:r>
            <a:r>
              <a:rPr lang="en-US" altLang="zh-CN" sz="2800" kern="0" dirty="0">
                <a:solidFill>
                  <a:srgbClr val="0070C0"/>
                </a:solidFill>
                <a:latin typeface="Times New Roman" pitchFamily="18" charset="0"/>
                <a:cs typeface="Times New Roman" pitchFamily="18" charset="0"/>
              </a:rPr>
              <a:t>VC</a:t>
            </a:r>
            <a:r>
              <a:rPr lang="zh-CN" altLang="en-US" sz="2800" kern="0" dirty="0">
                <a:solidFill>
                  <a:srgbClr val="0070C0"/>
                </a:solidFill>
                <a:latin typeface="Times New Roman" pitchFamily="18" charset="0"/>
                <a:cs typeface="Times New Roman" pitchFamily="18" charset="0"/>
              </a:rPr>
              <a:t>维与结构风险最小化</a:t>
            </a:r>
            <a:endParaRPr lang="zh-CN" altLang="en-US" sz="3200" dirty="0"/>
          </a:p>
        </p:txBody>
      </p:sp>
      <p:pic>
        <p:nvPicPr>
          <p:cNvPr id="16" name="图片 15">
            <a:extLst>
              <a:ext uri="{FF2B5EF4-FFF2-40B4-BE49-F238E27FC236}">
                <a16:creationId xmlns:a16="http://schemas.microsoft.com/office/drawing/2014/main" id="{5AFB13A9-0F35-4192-8BA8-90BCD612B1DF}"/>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5592" y="2128561"/>
            <a:ext cx="3327797" cy="2600878"/>
          </a:xfrm>
          <a:prstGeom prst="rect">
            <a:avLst/>
          </a:prstGeom>
          <a:noFill/>
          <a:ln>
            <a:noFill/>
          </a:ln>
        </p:spPr>
      </p:pic>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id="{DB362ADE-A82B-4BC2-A45F-0EA204D62FAB}"/>
                  </a:ext>
                </a:extLst>
              </p:cNvPr>
              <p:cNvSpPr/>
              <p:nvPr/>
            </p:nvSpPr>
            <p:spPr>
              <a:xfrm>
                <a:off x="3740727" y="1117576"/>
                <a:ext cx="5344595" cy="4787657"/>
              </a:xfrm>
              <a:prstGeom prst="rect">
                <a:avLst/>
              </a:prstGeom>
            </p:spPr>
            <p:txBody>
              <a:bodyPr wrap="square">
                <a:spAutoFit/>
              </a:bodyPr>
              <a:lstStyle/>
              <a:p>
                <a:pPr marL="285750" indent="-285750" algn="just">
                  <a:lnSpc>
                    <a:spcPct val="150000"/>
                  </a:lnSpc>
                  <a:spcBef>
                    <a:spcPts val="1000"/>
                  </a:spcBef>
                  <a:spcAft>
                    <a:spcPts val="300"/>
                  </a:spcAft>
                  <a:buFont typeface="Wingdings" panose="05000000000000000000" pitchFamily="2" charset="2"/>
                  <a:buChar char="l"/>
                </a:pPr>
                <a:r>
                  <a:rPr lang="zh-CN" altLang="zh-CN" b="1" dirty="0">
                    <a:latin typeface="Times New Roman" panose="02020603050405020304" pitchFamily="18" charset="0"/>
                    <a:ea typeface="华文楷体" panose="02010600040101010101" pitchFamily="2" charset="-122"/>
                    <a:cs typeface="Times New Roman" panose="02020603050405020304" pitchFamily="18" charset="0"/>
                  </a:rPr>
                  <a:t>假设空间的</a:t>
                </a:r>
                <a:r>
                  <a:rPr lang="en-US" altLang="zh-CN" b="1" dirty="0">
                    <a:latin typeface="Times New Roman" panose="02020603050405020304" pitchFamily="18" charset="0"/>
                    <a:ea typeface="华文楷体" panose="02010600040101010101" pitchFamily="2" charset="-122"/>
                    <a:cs typeface="Times New Roman" panose="02020603050405020304" pitchFamily="18" charset="0"/>
                  </a:rPr>
                  <a:t>VC</a:t>
                </a:r>
                <a:r>
                  <a:rPr lang="zh-CN" altLang="zh-CN" b="1" dirty="0">
                    <a:latin typeface="Times New Roman" panose="02020603050405020304" pitchFamily="18" charset="0"/>
                    <a:ea typeface="华文楷体" panose="02010600040101010101" pitchFamily="2" charset="-122"/>
                    <a:cs typeface="Times New Roman" panose="02020603050405020304" pitchFamily="18" charset="0"/>
                  </a:rPr>
                  <a:t>维</a:t>
                </a:r>
                <a:r>
                  <a:rPr lang="zh-CN" altLang="zh-CN" dirty="0">
                    <a:latin typeface="Times New Roman" panose="02020603050405020304" pitchFamily="18" charset="0"/>
                    <a:ea typeface="华文楷体" panose="02010600040101010101" pitchFamily="2" charset="-122"/>
                    <a:cs typeface="Times New Roman" panose="02020603050405020304" pitchFamily="18" charset="0"/>
                  </a:rPr>
                  <a:t> 将</a:t>
                </a:r>
                <a14:m>
                  <m:oMath xmlns:m="http://schemas.openxmlformats.org/officeDocument/2006/math">
                    <m:r>
                      <a:rPr lang="en-US" altLang="zh-CN" i="1">
                        <a:latin typeface="Cambria Math" panose="02040503050406030204" pitchFamily="18" charset="0"/>
                        <a:ea typeface="华文楷体" panose="02010600040101010101" pitchFamily="2" charset="-122"/>
                        <a:cs typeface="Times New Roman" panose="02020603050405020304" pitchFamily="18" charset="0"/>
                      </a:rPr>
                      <m:t>𝑛</m:t>
                    </m:r>
                  </m:oMath>
                </a14:m>
                <a:r>
                  <a:rPr lang="zh-CN" altLang="zh-CN" dirty="0">
                    <a:latin typeface="Times New Roman" panose="02020603050405020304" pitchFamily="18" charset="0"/>
                    <a:ea typeface="华文楷体" panose="02010600040101010101" pitchFamily="2" charset="-122"/>
                    <a:cs typeface="Times New Roman" panose="02020603050405020304" pitchFamily="18" charset="0"/>
                  </a:rPr>
                  <a:t>个数据分为两类，可以有</a:t>
                </a:r>
                <a14:m>
                  <m:oMath xmlns:m="http://schemas.openxmlformats.org/officeDocument/2006/math">
                    <m:sSup>
                      <m:sSupPr>
                        <m:ctrlPr>
                          <a:rPr lang="zh-CN" altLang="zh-CN" i="1">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a:latin typeface="Cambria Math" panose="02040503050406030204" pitchFamily="18" charset="0"/>
                            <a:ea typeface="华文楷体" panose="02010600040101010101" pitchFamily="2" charset="-122"/>
                            <a:cs typeface="Times New Roman" panose="02020603050405020304" pitchFamily="18" charset="0"/>
                          </a:rPr>
                          <m:t>2</m:t>
                        </m:r>
                      </m:e>
                      <m:sup>
                        <m:r>
                          <m:rPr>
                            <m:sty m:val="p"/>
                          </m:rPr>
                          <a:rPr lang="en-US" altLang="zh-CN">
                            <a:latin typeface="Cambria Math" panose="02040503050406030204" pitchFamily="18" charset="0"/>
                            <a:ea typeface="华文楷体" panose="02010600040101010101" pitchFamily="2" charset="-122"/>
                            <a:cs typeface="Times New Roman" panose="02020603050405020304" pitchFamily="18" charset="0"/>
                          </a:rPr>
                          <m:t>n</m:t>
                        </m:r>
                      </m:sup>
                    </m:sSup>
                  </m:oMath>
                </a14:m>
                <a:r>
                  <a:rPr lang="zh-CN" altLang="zh-CN" dirty="0">
                    <a:latin typeface="Times New Roman" panose="02020603050405020304" pitchFamily="18" charset="0"/>
                    <a:ea typeface="华文楷体" panose="02010600040101010101" pitchFamily="2" charset="-122"/>
                    <a:cs typeface="Times New Roman" panose="02020603050405020304" pitchFamily="18" charset="0"/>
                  </a:rPr>
                  <a:t>种分法，即可理解成有</a:t>
                </a:r>
                <a14:m>
                  <m:oMath xmlns:m="http://schemas.openxmlformats.org/officeDocument/2006/math">
                    <m:sSup>
                      <m:sSupPr>
                        <m:ctrlPr>
                          <a:rPr lang="zh-CN" altLang="zh-CN" i="1">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a:latin typeface="Cambria Math" panose="02040503050406030204" pitchFamily="18" charset="0"/>
                            <a:ea typeface="华文楷体" panose="02010600040101010101" pitchFamily="2" charset="-122"/>
                            <a:cs typeface="Times New Roman" panose="02020603050405020304" pitchFamily="18" charset="0"/>
                          </a:rPr>
                          <m:t>2</m:t>
                        </m:r>
                      </m:e>
                      <m:sup>
                        <m:r>
                          <m:rPr>
                            <m:sty m:val="p"/>
                          </m:rPr>
                          <a:rPr lang="en-US" altLang="zh-CN">
                            <a:latin typeface="Cambria Math" panose="02040503050406030204" pitchFamily="18" charset="0"/>
                            <a:ea typeface="华文楷体" panose="02010600040101010101" pitchFamily="2" charset="-122"/>
                            <a:cs typeface="Times New Roman" panose="02020603050405020304" pitchFamily="18" charset="0"/>
                          </a:rPr>
                          <m:t>n</m:t>
                        </m:r>
                      </m:sup>
                    </m:sSup>
                  </m:oMath>
                </a14:m>
                <a:r>
                  <a:rPr lang="zh-CN" altLang="zh-CN" dirty="0">
                    <a:latin typeface="Times New Roman" panose="02020603050405020304" pitchFamily="18" charset="0"/>
                    <a:ea typeface="华文楷体" panose="02010600040101010101" pitchFamily="2" charset="-122"/>
                    <a:cs typeface="Times New Roman" panose="02020603050405020304" pitchFamily="18" charset="0"/>
                  </a:rPr>
                  <a:t>个学习问题。若存在一个假设</a:t>
                </a:r>
                <a14:m>
                  <m:oMath xmlns:m="http://schemas.openxmlformats.org/officeDocument/2006/math">
                    <m:r>
                      <a:rPr lang="en-US" altLang="zh-CN" i="1">
                        <a:latin typeface="Cambria Math" panose="02040503050406030204" pitchFamily="18" charset="0"/>
                        <a:ea typeface="Cambria Math" panose="02040503050406030204" pitchFamily="18" charset="0"/>
                        <a:cs typeface="Times New Roman" panose="02020603050405020304" pitchFamily="18" charset="0"/>
                      </a:rPr>
                      <m:t>ℋ</m:t>
                    </m:r>
                  </m:oMath>
                </a14:m>
                <a:r>
                  <a:rPr lang="zh-CN" altLang="zh-CN" dirty="0">
                    <a:latin typeface="Times New Roman" panose="02020603050405020304" pitchFamily="18" charset="0"/>
                    <a:ea typeface="华文楷体" panose="02010600040101010101" pitchFamily="2" charset="-122"/>
                    <a:cs typeface="Times New Roman" panose="02020603050405020304" pitchFamily="18" charset="0"/>
                  </a:rPr>
                  <a:t>，能准确无误地将</a:t>
                </a:r>
                <a14:m>
                  <m:oMath xmlns:m="http://schemas.openxmlformats.org/officeDocument/2006/math">
                    <m:sSup>
                      <m:sSupPr>
                        <m:ctrlPr>
                          <a:rPr lang="zh-CN" altLang="zh-CN" i="1">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a:latin typeface="Cambria Math" panose="02040503050406030204" pitchFamily="18" charset="0"/>
                            <a:ea typeface="华文楷体" panose="02010600040101010101" pitchFamily="2" charset="-122"/>
                            <a:cs typeface="Times New Roman" panose="02020603050405020304" pitchFamily="18" charset="0"/>
                          </a:rPr>
                          <m:t>2</m:t>
                        </m:r>
                      </m:e>
                      <m:sup>
                        <m:r>
                          <m:rPr>
                            <m:sty m:val="p"/>
                          </m:rPr>
                          <a:rPr lang="en-US" altLang="zh-CN">
                            <a:latin typeface="Cambria Math" panose="02040503050406030204" pitchFamily="18" charset="0"/>
                            <a:ea typeface="华文楷体" panose="02010600040101010101" pitchFamily="2" charset="-122"/>
                            <a:cs typeface="Times New Roman" panose="02020603050405020304" pitchFamily="18" charset="0"/>
                          </a:rPr>
                          <m:t>n</m:t>
                        </m:r>
                      </m:sup>
                    </m:sSup>
                  </m:oMath>
                </a14:m>
                <a:r>
                  <a:rPr lang="zh-CN" altLang="zh-CN" dirty="0">
                    <a:latin typeface="Times New Roman" panose="02020603050405020304" pitchFamily="18" charset="0"/>
                    <a:ea typeface="华文楷体" panose="02010600040101010101" pitchFamily="2" charset="-122"/>
                    <a:cs typeface="Times New Roman" panose="02020603050405020304" pitchFamily="18" charset="0"/>
                  </a:rPr>
                  <a:t>种问题进行分类，那么</a:t>
                </a:r>
                <a14:m>
                  <m:oMath xmlns:m="http://schemas.openxmlformats.org/officeDocument/2006/math">
                    <m:r>
                      <a:rPr lang="en-US" altLang="zh-CN" i="1">
                        <a:latin typeface="Cambria Math" panose="02040503050406030204" pitchFamily="18" charset="0"/>
                        <a:ea typeface="华文楷体" panose="02010600040101010101" pitchFamily="2" charset="-122"/>
                        <a:cs typeface="Times New Roman" panose="02020603050405020304" pitchFamily="18" charset="0"/>
                      </a:rPr>
                      <m:t>𝑛</m:t>
                    </m:r>
                  </m:oMath>
                </a14:m>
                <a:r>
                  <a:rPr lang="zh-CN" altLang="zh-CN" dirty="0">
                    <a:latin typeface="Times New Roman" panose="02020603050405020304" pitchFamily="18" charset="0"/>
                    <a:ea typeface="华文楷体" panose="02010600040101010101" pitchFamily="2" charset="-122"/>
                    <a:cs typeface="Times New Roman" panose="02020603050405020304" pitchFamily="18" charset="0"/>
                  </a:rPr>
                  <a:t>就是</a:t>
                </a:r>
                <a14:m>
                  <m:oMath xmlns:m="http://schemas.openxmlformats.org/officeDocument/2006/math">
                    <m:r>
                      <a:rPr lang="en-US" altLang="zh-CN" i="1">
                        <a:latin typeface="Cambria Math" panose="02040503050406030204" pitchFamily="18" charset="0"/>
                        <a:ea typeface="Cambria Math" panose="02040503050406030204" pitchFamily="18" charset="0"/>
                        <a:cs typeface="Times New Roman" panose="02020603050405020304" pitchFamily="18" charset="0"/>
                      </a:rPr>
                      <m:t>ℋ</m:t>
                    </m:r>
                  </m:oMath>
                </a14:m>
                <a:r>
                  <a:rPr lang="zh-CN" altLang="zh-CN" dirty="0">
                    <a:latin typeface="Times New Roman" panose="02020603050405020304" pitchFamily="18" charset="0"/>
                    <a:ea typeface="华文楷体" panose="02010600040101010101" pitchFamily="2" charset="-122"/>
                    <a:cs typeface="Times New Roman" panose="02020603050405020304" pitchFamily="18" charset="0"/>
                  </a:rPr>
                  <a:t>的</a:t>
                </a:r>
                <a:r>
                  <a:rPr lang="en-US" altLang="zh-CN" dirty="0">
                    <a:latin typeface="Times New Roman" panose="02020603050405020304" pitchFamily="18" charset="0"/>
                    <a:ea typeface="华文楷体" panose="02010600040101010101" pitchFamily="2" charset="-122"/>
                    <a:cs typeface="Times New Roman" panose="02020603050405020304" pitchFamily="18" charset="0"/>
                  </a:rPr>
                  <a:t>VC</a:t>
                </a:r>
                <a:r>
                  <a:rPr lang="zh-CN" altLang="zh-CN" dirty="0">
                    <a:latin typeface="Times New Roman" panose="02020603050405020304" pitchFamily="18" charset="0"/>
                    <a:ea typeface="华文楷体" panose="02010600040101010101" pitchFamily="2" charset="-122"/>
                    <a:cs typeface="Times New Roman" panose="02020603050405020304" pitchFamily="18" charset="0"/>
                  </a:rPr>
                  <a:t>维。</a:t>
                </a:r>
              </a:p>
              <a:p>
                <a:pPr marL="285750" indent="-285750" algn="just">
                  <a:lnSpc>
                    <a:spcPct val="150000"/>
                  </a:lnSpc>
                  <a:spcBef>
                    <a:spcPts val="1000"/>
                  </a:spcBef>
                  <a:spcAft>
                    <a:spcPts val="300"/>
                  </a:spcAft>
                  <a:buFont typeface="Wingdings" panose="05000000000000000000" pitchFamily="2" charset="2"/>
                  <a:buChar char="l"/>
                </a:pPr>
                <a:r>
                  <a:rPr lang="zh-CN" altLang="zh-CN" dirty="0">
                    <a:latin typeface="Times New Roman" panose="02020603050405020304" pitchFamily="18" charset="0"/>
                    <a:ea typeface="华文楷体" panose="02010600040101010101" pitchFamily="2" charset="-122"/>
                    <a:cs typeface="Times New Roman" panose="02020603050405020304" pitchFamily="18" charset="0"/>
                  </a:rPr>
                  <a:t>一般地，在</a:t>
                </a:r>
                <a14:m>
                  <m:oMath xmlns:m="http://schemas.openxmlformats.org/officeDocument/2006/math">
                    <m:r>
                      <a:rPr lang="en-US" altLang="zh-CN" i="1">
                        <a:latin typeface="Cambria Math" panose="02040503050406030204" pitchFamily="18" charset="0"/>
                        <a:ea typeface="Cambria Math" panose="02040503050406030204" pitchFamily="18" charset="0"/>
                        <a:cs typeface="Times New Roman" panose="02020603050405020304" pitchFamily="18" charset="0"/>
                      </a:rPr>
                      <m:t>𝑟</m:t>
                    </m:r>
                  </m:oMath>
                </a14:m>
                <a:r>
                  <a:rPr lang="zh-CN" altLang="zh-CN" dirty="0">
                    <a:latin typeface="Times New Roman" panose="02020603050405020304" pitchFamily="18" charset="0"/>
                    <a:ea typeface="华文楷体" panose="02010600040101010101" pitchFamily="2" charset="-122"/>
                    <a:cs typeface="Times New Roman" panose="02020603050405020304" pitchFamily="18" charset="0"/>
                  </a:rPr>
                  <a:t>维空间中，线性决策面的</a:t>
                </a:r>
                <a:r>
                  <a:rPr lang="en-US" altLang="zh-CN" dirty="0">
                    <a:latin typeface="Times New Roman" panose="02020603050405020304" pitchFamily="18" charset="0"/>
                    <a:ea typeface="华文楷体" panose="02010600040101010101" pitchFamily="2" charset="-122"/>
                    <a:cs typeface="Times New Roman" panose="02020603050405020304" pitchFamily="18" charset="0"/>
                  </a:rPr>
                  <a:t>VC</a:t>
                </a:r>
                <a:r>
                  <a:rPr lang="zh-CN" altLang="zh-CN" dirty="0">
                    <a:latin typeface="Times New Roman" panose="02020603050405020304" pitchFamily="18" charset="0"/>
                    <a:ea typeface="华文楷体" panose="02010600040101010101" pitchFamily="2" charset="-122"/>
                    <a:cs typeface="Times New Roman" panose="02020603050405020304" pitchFamily="18" charset="0"/>
                  </a:rPr>
                  <a:t>维为</a:t>
                </a:r>
                <a14:m>
                  <m:oMath xmlns:m="http://schemas.openxmlformats.org/officeDocument/2006/math">
                    <m:r>
                      <a:rPr lang="en-US" altLang="zh-CN" i="1">
                        <a:latin typeface="Cambria Math" panose="02040503050406030204" pitchFamily="18" charset="0"/>
                        <a:ea typeface="Cambria Math" panose="02040503050406030204" pitchFamily="18" charset="0"/>
                        <a:cs typeface="Times New Roman" panose="02020603050405020304" pitchFamily="18" charset="0"/>
                      </a:rPr>
                      <m:t>𝑟</m:t>
                    </m:r>
                    <m:r>
                      <a:rPr lang="en-US" altLang="zh-CN" i="1">
                        <a:latin typeface="Cambria Math" panose="02040503050406030204" pitchFamily="18" charset="0"/>
                        <a:ea typeface="Cambria Math" panose="02040503050406030204" pitchFamily="18" charset="0"/>
                        <a:cs typeface="Times New Roman" panose="02020603050405020304" pitchFamily="18" charset="0"/>
                      </a:rPr>
                      <m:t>+1</m:t>
                    </m:r>
                  </m:oMath>
                </a14:m>
                <a:r>
                  <a:rPr lang="zh-CN" altLang="zh-CN"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dirty="0">
                    <a:latin typeface="Times New Roman" panose="02020603050405020304" pitchFamily="18" charset="0"/>
                    <a:ea typeface="华文楷体" panose="02010600040101010101" pitchFamily="2" charset="-122"/>
                    <a:cs typeface="Times New Roman" panose="02020603050405020304" pitchFamily="18" charset="0"/>
                  </a:rPr>
                  <a:t>VC</a:t>
                </a:r>
                <a:r>
                  <a:rPr lang="zh-CN" altLang="zh-CN" dirty="0">
                    <a:latin typeface="Times New Roman" panose="02020603050405020304" pitchFamily="18" charset="0"/>
                    <a:ea typeface="华文楷体" panose="02010600040101010101" pitchFamily="2" charset="-122"/>
                    <a:cs typeface="Times New Roman" panose="02020603050405020304" pitchFamily="18" charset="0"/>
                  </a:rPr>
                  <a:t>维就是对假设空间</a:t>
                </a:r>
                <a14:m>
                  <m:oMath xmlns:m="http://schemas.openxmlformats.org/officeDocument/2006/math">
                    <m:r>
                      <a:rPr lang="en-US" altLang="zh-CN" i="1">
                        <a:latin typeface="Cambria Math" panose="02040503050406030204" pitchFamily="18" charset="0"/>
                        <a:ea typeface="Cambria Math" panose="02040503050406030204" pitchFamily="18" charset="0"/>
                        <a:cs typeface="Times New Roman" panose="02020603050405020304" pitchFamily="18" charset="0"/>
                      </a:rPr>
                      <m:t>ℋ</m:t>
                    </m:r>
                  </m:oMath>
                </a14:m>
                <a:r>
                  <a:rPr lang="zh-CN" altLang="zh-CN" dirty="0">
                    <a:latin typeface="Times New Roman" panose="02020603050405020304" pitchFamily="18" charset="0"/>
                    <a:ea typeface="华文楷体" panose="02010600040101010101" pitchFamily="2" charset="-122"/>
                    <a:cs typeface="Times New Roman" panose="02020603050405020304" pitchFamily="18" charset="0"/>
                  </a:rPr>
                  <a:t>复杂度的一种度量。当样本数</a:t>
                </a:r>
                <a14:m>
                  <m:oMath xmlns:m="http://schemas.openxmlformats.org/officeDocument/2006/math">
                    <m:r>
                      <a:rPr lang="en-US" altLang="zh-CN" i="1">
                        <a:latin typeface="Cambria Math" panose="02040503050406030204" pitchFamily="18" charset="0"/>
                        <a:ea typeface="华文楷体" panose="02010600040101010101" pitchFamily="2" charset="-122"/>
                        <a:cs typeface="Times New Roman" panose="02020603050405020304" pitchFamily="18" charset="0"/>
                      </a:rPr>
                      <m:t>𝑛</m:t>
                    </m:r>
                  </m:oMath>
                </a14:m>
                <a:r>
                  <a:rPr lang="zh-CN" altLang="zh-CN" dirty="0">
                    <a:latin typeface="Times New Roman" panose="02020603050405020304" pitchFamily="18" charset="0"/>
                    <a:ea typeface="华文楷体" panose="02010600040101010101" pitchFamily="2" charset="-122"/>
                    <a:cs typeface="Times New Roman" panose="02020603050405020304" pitchFamily="18" charset="0"/>
                  </a:rPr>
                  <a:t>固定时，如果</a:t>
                </a:r>
                <a:r>
                  <a:rPr lang="en-US" altLang="zh-CN" dirty="0">
                    <a:latin typeface="Times New Roman" panose="02020603050405020304" pitchFamily="18" charset="0"/>
                    <a:ea typeface="华文楷体" panose="02010600040101010101" pitchFamily="2" charset="-122"/>
                    <a:cs typeface="Times New Roman" panose="02020603050405020304" pitchFamily="18" charset="0"/>
                  </a:rPr>
                  <a:t>VC</a:t>
                </a:r>
                <a:r>
                  <a:rPr lang="zh-CN" altLang="zh-CN" dirty="0">
                    <a:latin typeface="Times New Roman" panose="02020603050405020304" pitchFamily="18" charset="0"/>
                    <a:ea typeface="华文楷体" panose="02010600040101010101" pitchFamily="2" charset="-122"/>
                    <a:cs typeface="Times New Roman" panose="02020603050405020304" pitchFamily="18" charset="0"/>
                  </a:rPr>
                  <a:t>维越高，则算法模型的复杂性越高。</a:t>
                </a:r>
                <a:r>
                  <a:rPr lang="en-US" altLang="zh-CN" dirty="0">
                    <a:latin typeface="Times New Roman" panose="02020603050405020304" pitchFamily="18" charset="0"/>
                    <a:ea typeface="华文楷体" panose="02010600040101010101" pitchFamily="2" charset="-122"/>
                    <a:cs typeface="Times New Roman" panose="02020603050405020304" pitchFamily="18" charset="0"/>
                  </a:rPr>
                  <a:t>VC</a:t>
                </a:r>
                <a:r>
                  <a:rPr lang="zh-CN" altLang="zh-CN" dirty="0">
                    <a:latin typeface="Times New Roman" panose="02020603050405020304" pitchFamily="18" charset="0"/>
                    <a:ea typeface="华文楷体" panose="02010600040101010101" pitchFamily="2" charset="-122"/>
                    <a:cs typeface="Times New Roman" panose="02020603050405020304" pitchFamily="18" charset="0"/>
                  </a:rPr>
                  <a:t>维越大，通常推广能力越差，置信风险会变大。如果算法模型一味降低经验风险，则会提高模型复杂度，导致</a:t>
                </a:r>
                <a:r>
                  <a:rPr lang="en-US" altLang="zh-CN" dirty="0">
                    <a:latin typeface="Times New Roman" panose="02020603050405020304" pitchFamily="18" charset="0"/>
                    <a:ea typeface="华文楷体" panose="02010600040101010101" pitchFamily="2" charset="-122"/>
                    <a:cs typeface="Times New Roman" panose="02020603050405020304" pitchFamily="18" charset="0"/>
                  </a:rPr>
                  <a:t>VC</a:t>
                </a:r>
                <a:r>
                  <a:rPr lang="zh-CN" altLang="zh-CN" dirty="0">
                    <a:latin typeface="Times New Roman" panose="02020603050405020304" pitchFamily="18" charset="0"/>
                    <a:ea typeface="华文楷体" panose="02010600040101010101" pitchFamily="2" charset="-122"/>
                    <a:cs typeface="Times New Roman" panose="02020603050405020304" pitchFamily="18" charset="0"/>
                  </a:rPr>
                  <a:t>维很高，置信风险大，使得期望风险就大。</a:t>
                </a:r>
              </a:p>
            </p:txBody>
          </p:sp>
        </mc:Choice>
        <mc:Fallback xmlns="">
          <p:sp>
            <p:nvSpPr>
              <p:cNvPr id="12" name="矩形 11">
                <a:extLst>
                  <a:ext uri="{FF2B5EF4-FFF2-40B4-BE49-F238E27FC236}">
                    <a16:creationId xmlns:a16="http://schemas.microsoft.com/office/drawing/2014/main" id="{DB362ADE-A82B-4BC2-A45F-0EA204D62FAB}"/>
                  </a:ext>
                </a:extLst>
              </p:cNvPr>
              <p:cNvSpPr>
                <a:spLocks noRot="1" noChangeAspect="1" noMove="1" noResize="1" noEditPoints="1" noAdjustHandles="1" noChangeArrowheads="1" noChangeShapeType="1" noTextEdit="1"/>
              </p:cNvSpPr>
              <p:nvPr/>
            </p:nvSpPr>
            <p:spPr>
              <a:xfrm>
                <a:off x="3740727" y="1117576"/>
                <a:ext cx="5344595" cy="4787657"/>
              </a:xfrm>
              <a:prstGeom prst="rect">
                <a:avLst/>
              </a:prstGeom>
              <a:blipFill>
                <a:blip r:embed="rId4"/>
                <a:stretch>
                  <a:fillRect l="-799" r="-5251" b="-1145"/>
                </a:stretch>
              </a:blipFill>
            </p:spPr>
            <p:txBody>
              <a:bodyPr/>
              <a:lstStyle/>
              <a:p>
                <a:r>
                  <a:rPr lang="zh-CN" altLang="en-US">
                    <a:noFill/>
                  </a:rPr>
                  <a:t> </a:t>
                </a:r>
              </a:p>
            </p:txBody>
          </p:sp>
        </mc:Fallback>
      </mc:AlternateContent>
      <p:sp>
        <p:nvSpPr>
          <p:cNvPr id="13" name="矩形 12">
            <a:extLst>
              <a:ext uri="{FF2B5EF4-FFF2-40B4-BE49-F238E27FC236}">
                <a16:creationId xmlns:a16="http://schemas.microsoft.com/office/drawing/2014/main" id="{ED1C8797-AB13-4811-AB4B-1D469B0FAAF0}"/>
              </a:ext>
            </a:extLst>
          </p:cNvPr>
          <p:cNvSpPr/>
          <p:nvPr/>
        </p:nvSpPr>
        <p:spPr>
          <a:xfrm>
            <a:off x="-70903" y="4919967"/>
            <a:ext cx="3748062" cy="584775"/>
          </a:xfrm>
          <a:prstGeom prst="rect">
            <a:avLst/>
          </a:prstGeom>
        </p:spPr>
        <p:txBody>
          <a:bodyPr wrap="square">
            <a:spAutoFit/>
          </a:bodyPr>
          <a:lstStyle/>
          <a:p>
            <a:pPr indent="266700" algn="ctr">
              <a:spcBef>
                <a:spcPts val="1000"/>
              </a:spcBef>
              <a:spcAft>
                <a:spcPts val="300"/>
              </a:spcAft>
            </a:pPr>
            <a:r>
              <a:rPr lang="zh-CN" altLang="zh-CN" sz="1600"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图</a:t>
            </a:r>
            <a:r>
              <a:rPr lang="en-US" altLang="zh-CN" sz="1600"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4.11 </a:t>
            </a:r>
            <a:r>
              <a:rPr lang="zh-CN" altLang="zh-CN" sz="1600"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经验风险、期望风险、</a:t>
            </a:r>
            <a:r>
              <a:rPr lang="en-US" altLang="zh-CN" sz="1600"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VC</a:t>
            </a:r>
            <a:r>
              <a:rPr lang="zh-CN" altLang="zh-CN" sz="1600"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置信度、</a:t>
            </a:r>
            <a:r>
              <a:rPr lang="en-US" altLang="zh-CN" sz="1600"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VC</a:t>
            </a:r>
            <a:r>
              <a:rPr lang="zh-CN" altLang="zh-CN" sz="1600"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维、过学习和欠学习的关系 </a:t>
            </a:r>
            <a:endParaRPr lang="zh-CN" altLang="zh-CN" sz="1600" dirty="0">
              <a:latin typeface="Times New Roman" panose="02020603050405020304" pitchFamily="18" charset="0"/>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313841703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209FA643-BE1F-4676-B03F-42976959F2EC}"/>
              </a:ext>
            </a:extLst>
          </p:cNvPr>
          <p:cNvSpPr>
            <a:spLocks noGrp="1"/>
          </p:cNvSpPr>
          <p:nvPr>
            <p:ph type="title"/>
          </p:nvPr>
        </p:nvSpPr>
        <p:spPr/>
        <p:txBody>
          <a:bodyPr/>
          <a:lstStyle/>
          <a:p>
            <a:r>
              <a:rPr lang="zh-CN" altLang="en-US" sz="3200" dirty="0"/>
              <a:t>支持向量机</a:t>
            </a:r>
            <a:r>
              <a:rPr lang="zh-CN" altLang="en-US" dirty="0">
                <a:latin typeface="Times New Roman" panose="02020603050405020304" pitchFamily="18" charset="0"/>
                <a:cs typeface="Times New Roman" panose="02020603050405020304" pitchFamily="18" charset="0"/>
              </a:rPr>
              <a:t>：</a:t>
            </a:r>
            <a:r>
              <a:rPr lang="en-US" altLang="zh-CN" sz="2800" kern="0" dirty="0">
                <a:solidFill>
                  <a:srgbClr val="0070C0"/>
                </a:solidFill>
                <a:latin typeface="Times New Roman" pitchFamily="18" charset="0"/>
                <a:cs typeface="Times New Roman" pitchFamily="18" charset="0"/>
              </a:rPr>
              <a:t>VC</a:t>
            </a:r>
            <a:r>
              <a:rPr lang="zh-CN" altLang="en-US" sz="2800" kern="0" dirty="0">
                <a:solidFill>
                  <a:srgbClr val="0070C0"/>
                </a:solidFill>
                <a:latin typeface="Times New Roman" pitchFamily="18" charset="0"/>
                <a:cs typeface="Times New Roman" pitchFamily="18" charset="0"/>
              </a:rPr>
              <a:t>维与结构风险最小化</a:t>
            </a:r>
            <a:endParaRPr lang="zh-CN" altLang="en-US" sz="3200" dirty="0"/>
          </a:p>
        </p:txBody>
      </p:sp>
      <p:pic>
        <p:nvPicPr>
          <p:cNvPr id="16" name="图片 15">
            <a:extLst>
              <a:ext uri="{FF2B5EF4-FFF2-40B4-BE49-F238E27FC236}">
                <a16:creationId xmlns:a16="http://schemas.microsoft.com/office/drawing/2014/main" id="{5AFB13A9-0F35-4192-8BA8-90BCD612B1DF}"/>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5592" y="2128561"/>
            <a:ext cx="3327797" cy="2600878"/>
          </a:xfrm>
          <a:prstGeom prst="rect">
            <a:avLst/>
          </a:prstGeom>
          <a:noFill/>
          <a:ln>
            <a:noFill/>
          </a:ln>
        </p:spPr>
      </p:pic>
      <p:sp>
        <p:nvSpPr>
          <p:cNvPr id="13" name="矩形 12">
            <a:extLst>
              <a:ext uri="{FF2B5EF4-FFF2-40B4-BE49-F238E27FC236}">
                <a16:creationId xmlns:a16="http://schemas.microsoft.com/office/drawing/2014/main" id="{ED1C8797-AB13-4811-AB4B-1D469B0FAAF0}"/>
              </a:ext>
            </a:extLst>
          </p:cNvPr>
          <p:cNvSpPr/>
          <p:nvPr/>
        </p:nvSpPr>
        <p:spPr>
          <a:xfrm>
            <a:off x="-70903" y="4919967"/>
            <a:ext cx="3748062" cy="584775"/>
          </a:xfrm>
          <a:prstGeom prst="rect">
            <a:avLst/>
          </a:prstGeom>
        </p:spPr>
        <p:txBody>
          <a:bodyPr wrap="square">
            <a:spAutoFit/>
          </a:bodyPr>
          <a:lstStyle/>
          <a:p>
            <a:pPr indent="266700" algn="ctr">
              <a:spcBef>
                <a:spcPts val="1000"/>
              </a:spcBef>
              <a:spcAft>
                <a:spcPts val="300"/>
              </a:spcAft>
            </a:pPr>
            <a:r>
              <a:rPr lang="zh-CN" altLang="zh-CN" sz="1600"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图</a:t>
            </a:r>
            <a:r>
              <a:rPr lang="en-US" altLang="zh-CN" sz="1600"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4.11 </a:t>
            </a:r>
            <a:r>
              <a:rPr lang="zh-CN" altLang="zh-CN" sz="1600"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经验风险、期望风险、</a:t>
            </a:r>
            <a:r>
              <a:rPr lang="en-US" altLang="zh-CN" sz="1600"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VC</a:t>
            </a:r>
            <a:r>
              <a:rPr lang="zh-CN" altLang="zh-CN" sz="1600"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置信度、</a:t>
            </a:r>
            <a:r>
              <a:rPr lang="en-US" altLang="zh-CN" sz="1600"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VC</a:t>
            </a:r>
            <a:r>
              <a:rPr lang="zh-CN" altLang="zh-CN" sz="1600"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维、过学习和欠学习的关系 </a:t>
            </a:r>
            <a:endParaRPr lang="zh-CN" altLang="zh-CN" sz="1600" dirty="0">
              <a:latin typeface="Times New Roman" panose="02020603050405020304" pitchFamily="18" charset="0"/>
              <a:ea typeface="华文楷体" panose="02010600040101010101" pitchFamily="2"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 name="矩形 1">
                <a:extLst>
                  <a:ext uri="{FF2B5EF4-FFF2-40B4-BE49-F238E27FC236}">
                    <a16:creationId xmlns:a16="http://schemas.microsoft.com/office/drawing/2014/main" id="{D051F31B-7FC0-4EB6-A69F-3D8F62FF42A5}"/>
                  </a:ext>
                </a:extLst>
              </p:cNvPr>
              <p:cNvSpPr/>
              <p:nvPr/>
            </p:nvSpPr>
            <p:spPr>
              <a:xfrm>
                <a:off x="3870308" y="1290399"/>
                <a:ext cx="5126997" cy="4544001"/>
              </a:xfrm>
              <a:prstGeom prst="rect">
                <a:avLst/>
              </a:prstGeom>
            </p:spPr>
            <p:txBody>
              <a:bodyPr wrap="square">
                <a:spAutoFit/>
              </a:bodyPr>
              <a:lstStyle/>
              <a:p>
                <a:pPr indent="266700" algn="just">
                  <a:lnSpc>
                    <a:spcPct val="150000"/>
                  </a:lnSpc>
                  <a:spcBef>
                    <a:spcPts val="1000"/>
                  </a:spcBef>
                  <a:spcAft>
                    <a:spcPts val="300"/>
                  </a:spcAft>
                </a:pPr>
                <a:r>
                  <a:rPr lang="zh-CN" altLang="zh-CN" sz="1600" b="1" dirty="0">
                    <a:latin typeface="Times New Roman" panose="02020603050405020304" pitchFamily="18" charset="0"/>
                    <a:ea typeface="华文楷体" panose="02010600040101010101" pitchFamily="2" charset="-122"/>
                    <a:cs typeface="Times New Roman" panose="02020603050405020304" pitchFamily="18" charset="0"/>
                  </a:rPr>
                  <a:t>结构风险最小化</a:t>
                </a:r>
                <a:r>
                  <a:rPr lang="zh-CN" altLang="zh-CN" sz="1600" dirty="0">
                    <a:latin typeface="Times New Roman" panose="02020603050405020304" pitchFamily="18" charset="0"/>
                    <a:ea typeface="华文楷体" panose="02010600040101010101" pitchFamily="2" charset="-122"/>
                    <a:cs typeface="Times New Roman" panose="02020603050405020304" pitchFamily="18" charset="0"/>
                  </a:rPr>
                  <a:t> 通过</a:t>
                </a:r>
                <a:r>
                  <a:rPr lang="en-US" altLang="zh-CN" sz="1600" dirty="0">
                    <a:latin typeface="Times New Roman" panose="02020603050405020304" pitchFamily="18" charset="0"/>
                    <a:ea typeface="华文楷体" panose="02010600040101010101" pitchFamily="2" charset="-122"/>
                    <a:cs typeface="Times New Roman" panose="02020603050405020304" pitchFamily="18" charset="0"/>
                  </a:rPr>
                  <a:t>VC</a:t>
                </a:r>
                <a:r>
                  <a:rPr lang="zh-CN" altLang="zh-CN" sz="1600" dirty="0">
                    <a:latin typeface="Times New Roman" panose="02020603050405020304" pitchFamily="18" charset="0"/>
                    <a:ea typeface="华文楷体" panose="02010600040101010101" pitchFamily="2" charset="-122"/>
                    <a:cs typeface="Times New Roman" panose="02020603050405020304" pitchFamily="18" charset="0"/>
                  </a:rPr>
                  <a:t>理论，可认识到期望风险（即真实风险）</a:t>
                </a:r>
                <a14:m>
                  <m:oMath xmlns:m="http://schemas.openxmlformats.org/officeDocument/2006/math">
                    <m:r>
                      <a:rPr lang="en-US" altLang="zh-CN" sz="1600" i="1">
                        <a:latin typeface="Cambria Math" panose="02040503050406030204" pitchFamily="18" charset="0"/>
                        <a:ea typeface="华文楷体" panose="02010600040101010101" pitchFamily="2" charset="-122"/>
                        <a:cs typeface="Times New Roman" panose="02020603050405020304" pitchFamily="18" charset="0"/>
                      </a:rPr>
                      <m:t>ℜ</m:t>
                    </m:r>
                  </m:oMath>
                </a14:m>
                <a:r>
                  <a:rPr lang="zh-CN" altLang="zh-CN" sz="1600" dirty="0">
                    <a:latin typeface="Times New Roman" panose="02020603050405020304" pitchFamily="18" charset="0"/>
                    <a:ea typeface="华文楷体" panose="02010600040101010101" pitchFamily="2" charset="-122"/>
                    <a:cs typeface="Times New Roman" panose="02020603050405020304" pitchFamily="18" charset="0"/>
                  </a:rPr>
                  <a:t>与经验风险</a:t>
                </a:r>
                <a14:m>
                  <m:oMath xmlns:m="http://schemas.openxmlformats.org/officeDocument/2006/math">
                    <m:sSub>
                      <m:sSubPr>
                        <m:ctrlPr>
                          <a:rPr lang="zh-CN" altLang="zh-CN" sz="16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latin typeface="Cambria Math" panose="02040503050406030204" pitchFamily="18" charset="0"/>
                            <a:ea typeface="华文楷体" panose="02010600040101010101" pitchFamily="2" charset="-122"/>
                            <a:cs typeface="Times New Roman" panose="02020603050405020304" pitchFamily="18" charset="0"/>
                          </a:rPr>
                          <m:t>ℜ</m:t>
                        </m:r>
                      </m:e>
                      <m:sub>
                        <m:r>
                          <a:rPr lang="en-US" altLang="zh-CN" sz="1600" i="1">
                            <a:latin typeface="Cambria Math" panose="02040503050406030204" pitchFamily="18" charset="0"/>
                            <a:ea typeface="华文楷体" panose="02010600040101010101" pitchFamily="2" charset="-122"/>
                            <a:cs typeface="Times New Roman" panose="02020603050405020304" pitchFamily="18" charset="0"/>
                          </a:rPr>
                          <m:t>𝑒𝑚𝑝</m:t>
                        </m:r>
                      </m:sub>
                    </m:sSub>
                  </m:oMath>
                </a14:m>
                <a:r>
                  <a:rPr lang="zh-CN" altLang="zh-CN" sz="1600" dirty="0">
                    <a:latin typeface="Times New Roman" panose="02020603050405020304" pitchFamily="18" charset="0"/>
                    <a:ea typeface="华文楷体" panose="02010600040101010101" pitchFamily="2" charset="-122"/>
                    <a:cs typeface="Times New Roman" panose="02020603050405020304" pitchFamily="18" charset="0"/>
                  </a:rPr>
                  <a:t>之间是有差别的，这个差别项被称为置信风险，它与训练样本个数和模型复杂度都有密切的关系。用复杂度高的模型去拟合小样本，往往会导致过拟合，因此需要给经验风险 </a:t>
                </a:r>
                <a14:m>
                  <m:oMath xmlns:m="http://schemas.openxmlformats.org/officeDocument/2006/math">
                    <m:sSub>
                      <m:sSubPr>
                        <m:ctrlPr>
                          <a:rPr lang="zh-CN" altLang="zh-CN" sz="16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latin typeface="Cambria Math" panose="02040503050406030204" pitchFamily="18" charset="0"/>
                            <a:ea typeface="华文楷体" panose="02010600040101010101" pitchFamily="2" charset="-122"/>
                            <a:cs typeface="Times New Roman" panose="02020603050405020304" pitchFamily="18" charset="0"/>
                          </a:rPr>
                          <m:t>ℜ</m:t>
                        </m:r>
                      </m:e>
                      <m:sub>
                        <m:r>
                          <a:rPr lang="en-US" altLang="zh-CN" sz="1600" i="1">
                            <a:latin typeface="Cambria Math" panose="02040503050406030204" pitchFamily="18" charset="0"/>
                            <a:ea typeface="华文楷体" panose="02010600040101010101" pitchFamily="2" charset="-122"/>
                            <a:cs typeface="Times New Roman" panose="02020603050405020304" pitchFamily="18" charset="0"/>
                          </a:rPr>
                          <m:t>𝑒𝑚𝑝</m:t>
                        </m:r>
                      </m:sub>
                    </m:sSub>
                  </m:oMath>
                </a14:m>
                <a:r>
                  <a:rPr lang="zh-CN" altLang="zh-CN" sz="1600" dirty="0">
                    <a:latin typeface="Times New Roman" panose="02020603050405020304" pitchFamily="18" charset="0"/>
                    <a:ea typeface="华文楷体" panose="02010600040101010101" pitchFamily="2" charset="-122"/>
                    <a:cs typeface="Times New Roman" panose="02020603050405020304" pitchFamily="18" charset="0"/>
                  </a:rPr>
                  <a:t>加上一个惩罚项或者正则化项，以同时考虑经验风险与置信风险。这一思路被称为结构风险最小化。这样，在小样本情况下可取得较好性能。在保证分类精度高（经验风险小）同时，有效降低算法模型</a:t>
                </a:r>
                <a:r>
                  <a:rPr lang="en-US" altLang="zh-CN" sz="1600" dirty="0">
                    <a:latin typeface="Times New Roman" panose="02020603050405020304" pitchFamily="18" charset="0"/>
                    <a:ea typeface="华文楷体" panose="02010600040101010101" pitchFamily="2" charset="-122"/>
                    <a:cs typeface="Times New Roman" panose="02020603050405020304" pitchFamily="18" charset="0"/>
                  </a:rPr>
                  <a:t>VC </a:t>
                </a:r>
                <a:r>
                  <a:rPr lang="zh-CN" altLang="zh-CN" sz="1600" dirty="0">
                    <a:latin typeface="Times New Roman" panose="02020603050405020304" pitchFamily="18" charset="0"/>
                    <a:ea typeface="华文楷体" panose="02010600040101010101" pitchFamily="2" charset="-122"/>
                    <a:cs typeface="Times New Roman" panose="02020603050405020304" pitchFamily="18" charset="0"/>
                  </a:rPr>
                  <a:t>维，可使算法模型在整个样本集上的期望风险得到控制。当训练样本给定时，分类间隔越大，则对应的分类超平面集合的</a:t>
                </a:r>
                <a:r>
                  <a:rPr lang="en-US" altLang="zh-CN" sz="1600" dirty="0">
                    <a:latin typeface="Times New Roman" panose="02020603050405020304" pitchFamily="18" charset="0"/>
                    <a:ea typeface="华文楷体" panose="02010600040101010101" pitchFamily="2" charset="-122"/>
                    <a:cs typeface="Times New Roman" panose="02020603050405020304" pitchFamily="18" charset="0"/>
                  </a:rPr>
                  <a:t> VC </a:t>
                </a:r>
                <a:r>
                  <a:rPr lang="zh-CN" altLang="zh-CN" sz="1600" dirty="0">
                    <a:latin typeface="Times New Roman" panose="02020603050405020304" pitchFamily="18" charset="0"/>
                    <a:ea typeface="华文楷体" panose="02010600040101010101" pitchFamily="2" charset="-122"/>
                    <a:cs typeface="Times New Roman" panose="02020603050405020304" pitchFamily="18" charset="0"/>
                  </a:rPr>
                  <a:t>维就越小。</a:t>
                </a:r>
              </a:p>
            </p:txBody>
          </p:sp>
        </mc:Choice>
        <mc:Fallback xmlns="">
          <p:sp>
            <p:nvSpPr>
              <p:cNvPr id="2" name="矩形 1">
                <a:extLst>
                  <a:ext uri="{FF2B5EF4-FFF2-40B4-BE49-F238E27FC236}">
                    <a16:creationId xmlns:a16="http://schemas.microsoft.com/office/drawing/2014/main" id="{D051F31B-7FC0-4EB6-A69F-3D8F62FF42A5}"/>
                  </a:ext>
                </a:extLst>
              </p:cNvPr>
              <p:cNvSpPr>
                <a:spLocks noRot="1" noChangeAspect="1" noMove="1" noResize="1" noEditPoints="1" noAdjustHandles="1" noChangeArrowheads="1" noChangeShapeType="1" noTextEdit="1"/>
              </p:cNvSpPr>
              <p:nvPr/>
            </p:nvSpPr>
            <p:spPr>
              <a:xfrm>
                <a:off x="3870308" y="1290399"/>
                <a:ext cx="5126997" cy="4544001"/>
              </a:xfrm>
              <a:prstGeom prst="rect">
                <a:avLst/>
              </a:prstGeom>
              <a:blipFill>
                <a:blip r:embed="rId4"/>
                <a:stretch>
                  <a:fillRect l="-713" r="-4637" b="-94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95041564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209FA643-BE1F-4676-B03F-42976959F2EC}"/>
              </a:ext>
            </a:extLst>
          </p:cNvPr>
          <p:cNvSpPr>
            <a:spLocks noGrp="1"/>
          </p:cNvSpPr>
          <p:nvPr>
            <p:ph type="title"/>
          </p:nvPr>
        </p:nvSpPr>
        <p:spPr/>
        <p:txBody>
          <a:bodyPr/>
          <a:lstStyle/>
          <a:p>
            <a:r>
              <a:rPr lang="zh-CN" altLang="en-US" sz="3200" dirty="0"/>
              <a:t>支持向量机</a:t>
            </a:r>
            <a:r>
              <a:rPr lang="zh-CN" altLang="en-US" dirty="0">
                <a:latin typeface="Times New Roman" panose="02020603050405020304" pitchFamily="18" charset="0"/>
                <a:cs typeface="Times New Roman" panose="02020603050405020304" pitchFamily="18" charset="0"/>
              </a:rPr>
              <a:t>：</a:t>
            </a:r>
            <a:r>
              <a:rPr lang="zh-CN" altLang="en-US" sz="2800" kern="0" dirty="0">
                <a:solidFill>
                  <a:srgbClr val="0070C0"/>
                </a:solidFill>
                <a:latin typeface="Times New Roman" pitchFamily="18" charset="0"/>
                <a:cs typeface="Times New Roman" pitchFamily="18" charset="0"/>
              </a:rPr>
              <a:t>线性可分支持向量机 </a:t>
            </a:r>
            <a:endParaRPr lang="zh-CN" altLang="en-US" sz="3200" dirty="0"/>
          </a:p>
        </p:txBody>
      </p:sp>
      <p:pic>
        <p:nvPicPr>
          <p:cNvPr id="5" name="图片 4">
            <a:extLst>
              <a:ext uri="{FF2B5EF4-FFF2-40B4-BE49-F238E27FC236}">
                <a16:creationId xmlns:a16="http://schemas.microsoft.com/office/drawing/2014/main" id="{19912DA4-D8EF-4F60-AC43-69880D0EE7AB}"/>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21011" y="1310476"/>
            <a:ext cx="4431374" cy="3124851"/>
          </a:xfrm>
          <a:prstGeom prst="rect">
            <a:avLst/>
          </a:prstGeom>
          <a:noFill/>
          <a:ln>
            <a:noFill/>
          </a:ln>
        </p:spPr>
      </p:pic>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FDD1E947-761E-46EE-B5C8-8B1ED5FE329C}"/>
                  </a:ext>
                </a:extLst>
              </p:cNvPr>
              <p:cNvSpPr txBox="1"/>
              <p:nvPr/>
            </p:nvSpPr>
            <p:spPr>
              <a:xfrm>
                <a:off x="859663" y="5259624"/>
                <a:ext cx="7424671" cy="928267"/>
              </a:xfrm>
              <a:prstGeom prst="rect">
                <a:avLst/>
              </a:prstGeom>
              <a:noFill/>
            </p:spPr>
            <p:txBody>
              <a:bodyPr wrap="square">
                <a:spAutoFit/>
              </a:bodyPr>
              <a:lstStyle/>
              <a:p>
                <a:pPr algn="just">
                  <a:spcBef>
                    <a:spcPts val="1000"/>
                  </a:spcBef>
                  <a:spcAft>
                    <a:spcPts val="300"/>
                  </a:spcAft>
                </a:pPr>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寻找一个最优的超平面，其方程为</a:t>
                </a:r>
                <a14:m>
                  <m:oMath xmlns:m="http://schemas.openxmlformats.org/officeDocument/2006/math">
                    <m:sSup>
                      <m:sSupPr>
                        <m:ctrlPr>
                          <a:rPr lang="zh-CN" altLang="zh-CN" sz="1800" b="1"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𝒘</m:t>
                        </m:r>
                      </m:e>
                      <m:sup>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𝑻</m:t>
                        </m:r>
                      </m:sup>
                    </m:sSup>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𝒙</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𝑏</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=0</m:t>
                    </m:r>
                  </m:oMath>
                </a14:m>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。这里</a:t>
                </a:r>
                <a14:m>
                  <m:oMath xmlns:m="http://schemas.openxmlformats.org/officeDocument/2006/math">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𝒘</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𝑤</m:t>
                        </m:r>
                      </m:e>
                      <m: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1</m:t>
                        </m:r>
                      </m:sub>
                    </m:s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𝑤</m:t>
                        </m:r>
                      </m:e>
                      <m: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2</m:t>
                        </m:r>
                      </m:sub>
                    </m:s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𝑤</m:t>
                        </m:r>
                      </m:e>
                      <m: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𝑑</m:t>
                        </m:r>
                      </m:sub>
                    </m:s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oMath>
                </a14:m>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为超平面的法向量，与超平面的方向有关；</a:t>
                </a:r>
                <a14:m>
                  <m:oMath xmlns:m="http://schemas.openxmlformats.org/officeDocument/2006/math">
                    <m:r>
                      <m:rPr>
                        <m:sty m:val="p"/>
                      </m:rPr>
                      <a:rPr lang="en-US" altLang="zh-CN" sz="18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b</m:t>
                    </m:r>
                  </m:oMath>
                </a14:m>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为偏置项，是一个标量，其决定了超平面与原点之间的距离。</a:t>
                </a:r>
                <a:endParaRPr lang="zh-CN" altLang="zh-CN" sz="1800" dirty="0">
                  <a:effectLst/>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xmlns="">
          <p:sp>
            <p:nvSpPr>
              <p:cNvPr id="7" name="文本框 6">
                <a:extLst>
                  <a:ext uri="{FF2B5EF4-FFF2-40B4-BE49-F238E27FC236}">
                    <a16:creationId xmlns:a16="http://schemas.microsoft.com/office/drawing/2014/main" id="{FDD1E947-761E-46EE-B5C8-8B1ED5FE329C}"/>
                  </a:ext>
                </a:extLst>
              </p:cNvPr>
              <p:cNvSpPr txBox="1">
                <a:spLocks noRot="1" noChangeAspect="1" noMove="1" noResize="1" noEditPoints="1" noAdjustHandles="1" noChangeArrowheads="1" noChangeShapeType="1" noTextEdit="1"/>
              </p:cNvSpPr>
              <p:nvPr/>
            </p:nvSpPr>
            <p:spPr>
              <a:xfrm>
                <a:off x="859663" y="5259624"/>
                <a:ext cx="7424671" cy="928267"/>
              </a:xfrm>
              <a:prstGeom prst="rect">
                <a:avLst/>
              </a:prstGeom>
              <a:blipFill>
                <a:blip r:embed="rId4"/>
                <a:stretch>
                  <a:fillRect l="-657" t="-2632" r="-739" b="-10526"/>
                </a:stretch>
              </a:blipFill>
            </p:spPr>
            <p:txBody>
              <a:bodyPr/>
              <a:lstStyle/>
              <a:p>
                <a:r>
                  <a:rPr lang="zh-CN" altLang="en-US">
                    <a:noFill/>
                  </a:rPr>
                  <a:t> </a:t>
                </a:r>
              </a:p>
            </p:txBody>
          </p:sp>
        </mc:Fallback>
      </mc:AlternateContent>
      <p:sp>
        <p:nvSpPr>
          <p:cNvPr id="2" name="矩形 1">
            <a:extLst>
              <a:ext uri="{FF2B5EF4-FFF2-40B4-BE49-F238E27FC236}">
                <a16:creationId xmlns:a16="http://schemas.microsoft.com/office/drawing/2014/main" id="{EE956911-29B5-49DA-9EE8-DE65F349C426}"/>
              </a:ext>
            </a:extLst>
          </p:cNvPr>
          <p:cNvSpPr/>
          <p:nvPr/>
        </p:nvSpPr>
        <p:spPr>
          <a:xfrm>
            <a:off x="2085515" y="4631295"/>
            <a:ext cx="5190565" cy="584775"/>
          </a:xfrm>
          <a:prstGeom prst="rect">
            <a:avLst/>
          </a:prstGeom>
        </p:spPr>
        <p:txBody>
          <a:bodyPr wrap="square">
            <a:spAutoFit/>
          </a:bodyPr>
          <a:lstStyle/>
          <a:p>
            <a:pPr indent="266700" algn="ctr">
              <a:spcBef>
                <a:spcPts val="1000"/>
              </a:spcBef>
              <a:spcAft>
                <a:spcPts val="300"/>
              </a:spcAft>
            </a:pPr>
            <a:r>
              <a:rPr lang="zh-CN" altLang="zh-CN" sz="1600"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图</a:t>
            </a:r>
            <a:r>
              <a:rPr lang="en-US" altLang="zh-CN" sz="1600"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4.12 </a:t>
            </a:r>
            <a:r>
              <a:rPr lang="zh-CN" altLang="zh-CN" sz="1600"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经验风险、期望风险、</a:t>
            </a:r>
            <a:r>
              <a:rPr lang="en-US" altLang="zh-CN" sz="1600"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VC</a:t>
            </a:r>
            <a:r>
              <a:rPr lang="zh-CN" altLang="zh-CN" sz="1600"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置信度、</a:t>
            </a:r>
            <a:r>
              <a:rPr lang="en-US" altLang="zh-CN" sz="1600"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VC</a:t>
            </a:r>
            <a:r>
              <a:rPr lang="zh-CN" altLang="zh-CN" sz="1600"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维、过学习和欠学习的关系 </a:t>
            </a:r>
            <a:endParaRPr lang="zh-CN" altLang="zh-CN" sz="1600" dirty="0">
              <a:latin typeface="Times New Roman" panose="02020603050405020304" pitchFamily="18" charset="0"/>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239092083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209FA643-BE1F-4676-B03F-42976959F2EC}"/>
              </a:ext>
            </a:extLst>
          </p:cNvPr>
          <p:cNvSpPr>
            <a:spLocks noGrp="1"/>
          </p:cNvSpPr>
          <p:nvPr>
            <p:ph type="title"/>
          </p:nvPr>
        </p:nvSpPr>
        <p:spPr/>
        <p:txBody>
          <a:bodyPr/>
          <a:lstStyle/>
          <a:p>
            <a:r>
              <a:rPr lang="zh-CN" altLang="en-US" sz="3200" dirty="0"/>
              <a:t>支持向量机</a:t>
            </a:r>
            <a:r>
              <a:rPr lang="zh-CN" altLang="en-US" dirty="0">
                <a:latin typeface="Times New Roman" panose="02020603050405020304" pitchFamily="18" charset="0"/>
                <a:cs typeface="Times New Roman" panose="02020603050405020304" pitchFamily="18" charset="0"/>
              </a:rPr>
              <a:t>：</a:t>
            </a:r>
            <a:r>
              <a:rPr lang="zh-CN" altLang="en-US" sz="2800" kern="0" dirty="0">
                <a:solidFill>
                  <a:srgbClr val="0070C0"/>
                </a:solidFill>
                <a:latin typeface="Times New Roman" pitchFamily="18" charset="0"/>
                <a:cs typeface="Times New Roman" pitchFamily="18" charset="0"/>
              </a:rPr>
              <a:t>线性可分支持向量机 </a:t>
            </a:r>
            <a:endParaRPr lang="zh-CN" altLang="en-US" sz="3200" dirty="0"/>
          </a:p>
        </p:txBody>
      </p:sp>
      <p:pic>
        <p:nvPicPr>
          <p:cNvPr id="6" name="图片 5">
            <a:extLst>
              <a:ext uri="{FF2B5EF4-FFF2-40B4-BE49-F238E27FC236}">
                <a16:creationId xmlns:a16="http://schemas.microsoft.com/office/drawing/2014/main" id="{43C74FF6-1DE3-4C60-94B3-D20C43F5F61B}"/>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3616" y="3074922"/>
            <a:ext cx="3735273" cy="2753915"/>
          </a:xfrm>
          <a:prstGeom prst="rect">
            <a:avLst/>
          </a:prstGeom>
          <a:noFill/>
          <a:ln>
            <a:noFill/>
          </a:ln>
        </p:spPr>
      </p:pic>
      <p:grpSp>
        <p:nvGrpSpPr>
          <p:cNvPr id="10" name="组合 9">
            <a:extLst>
              <a:ext uri="{FF2B5EF4-FFF2-40B4-BE49-F238E27FC236}">
                <a16:creationId xmlns:a16="http://schemas.microsoft.com/office/drawing/2014/main" id="{4605F610-3823-442F-B428-10E9EFF61BA5}"/>
              </a:ext>
            </a:extLst>
          </p:cNvPr>
          <p:cNvGrpSpPr/>
          <p:nvPr/>
        </p:nvGrpSpPr>
        <p:grpSpPr>
          <a:xfrm>
            <a:off x="2224825" y="1255677"/>
            <a:ext cx="5022761" cy="1255690"/>
            <a:chOff x="4105140" y="2356821"/>
            <a:chExt cx="5022761" cy="1255690"/>
          </a:xfrm>
        </p:grpSpPr>
        <p:sp>
          <p:nvSpPr>
            <p:cNvPr id="4" name="矩形: 圆角 3">
              <a:extLst>
                <a:ext uri="{FF2B5EF4-FFF2-40B4-BE49-F238E27FC236}">
                  <a16:creationId xmlns:a16="http://schemas.microsoft.com/office/drawing/2014/main" id="{B2463D91-02F3-441A-A0B7-C09DC95EE03A}"/>
                </a:ext>
              </a:extLst>
            </p:cNvPr>
            <p:cNvSpPr/>
            <p:nvPr/>
          </p:nvSpPr>
          <p:spPr>
            <a:xfrm>
              <a:off x="4105140" y="2356821"/>
              <a:ext cx="5022761" cy="1255690"/>
            </a:xfrm>
            <a:prstGeom prst="roundRect">
              <a:avLst/>
            </a:prstGeom>
            <a:gradFill flip="none" rotWithShape="1">
              <a:gsLst>
                <a:gs pos="0">
                  <a:schemeClr val="accent1">
                    <a:lumMod val="5000"/>
                    <a:lumOff val="95000"/>
                  </a:schemeClr>
                </a:gs>
                <a:gs pos="78000">
                  <a:srgbClr val="DBFDAA"/>
                </a:gs>
                <a:gs pos="90000">
                  <a:srgbClr val="FFFF99"/>
                </a:gs>
                <a:gs pos="100000">
                  <a:srgbClr val="FFFF00"/>
                </a:gs>
              </a:gsLst>
              <a:path path="shape">
                <a:fillToRect l="50000" t="50000" r="50000" b="5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BAEFBC38-688D-4DB3-8BF2-FD31D4A417F3}"/>
                    </a:ext>
                  </a:extLst>
                </p:cNvPr>
                <p:cNvSpPr txBox="1"/>
                <p:nvPr/>
              </p:nvSpPr>
              <p:spPr>
                <a:xfrm>
                  <a:off x="4250028" y="2475937"/>
                  <a:ext cx="4732986" cy="1017458"/>
                </a:xfrm>
                <a:prstGeom prst="rect">
                  <a:avLst/>
                </a:prstGeom>
                <a:noFill/>
              </p:spPr>
              <p:txBody>
                <a:bodyPr wrap="square">
                  <a:spAutoFit/>
                </a:bodyPr>
                <a:lstStyle/>
                <a:p>
                  <a:pPr algn="just">
                    <a:spcBef>
                      <a:spcPts val="1000"/>
                    </a:spcBef>
                    <a:spcAft>
                      <a:spcPts val="300"/>
                    </a:spcAft>
                  </a:pPr>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样本空间中任意样本</a:t>
                  </a:r>
                  <a14:m>
                    <m:oMath xmlns:m="http://schemas.openxmlformats.org/officeDocument/2006/math">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𝒙</m:t>
                      </m:r>
                    </m:oMath>
                  </a14:m>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到该平面距离可表示为</a:t>
                  </a:r>
                  <a:r>
                    <a:rPr lang="en-US"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a:t>
                  </a:r>
                  <a:endParaRPr lang="en-US" altLang="zh-CN" dirty="0">
                    <a:latin typeface="Times New Roman" panose="02020603050405020304" pitchFamily="18" charset="0"/>
                    <a:ea typeface="华文楷体" panose="02010600040101010101" pitchFamily="2" charset="-122"/>
                    <a:cs typeface="Times New Roman" panose="02020603050405020304" pitchFamily="18" charset="0"/>
                  </a:endParaRPr>
                </a:p>
                <a:p>
                  <a:pPr algn="just">
                    <a:spcBef>
                      <a:spcPts val="1000"/>
                    </a:spcBef>
                    <a:spcAft>
                      <a:spcPts val="300"/>
                    </a:spcAft>
                  </a:pPr>
                  <a14:m>
                    <m:oMath xmlns:m="http://schemas.openxmlformats.org/officeDocument/2006/math">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𝑟</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𝑑</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𝒘</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𝑏</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𝑥</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f>
                        <m:f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fPr>
                        <m:num>
                          <m:d>
                            <m:dPr>
                              <m:begChr m:val="|"/>
                              <m:endChr m:val="|"/>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sSup>
                                <m:sSup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𝒘</m:t>
                                  </m:r>
                                </m:e>
                                <m:sup>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𝑇</m:t>
                                  </m:r>
                                </m:sup>
                              </m:sSup>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𝒙</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𝑏</m:t>
                              </m:r>
                            </m:e>
                          </m:d>
                        </m:num>
                        <m:den>
                          <m:sSub>
                            <m:sSub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d>
                                <m:dPr>
                                  <m:begChr m:val="|"/>
                                  <m:endChr m:val="|"/>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𝒘</m:t>
                                  </m:r>
                                </m:e>
                              </m:d>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e>
                            <m: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2</m:t>
                              </m:r>
                            </m:sub>
                          </m:sSub>
                        </m:den>
                      </m:f>
                    </m:oMath>
                  </a14:m>
                  <a:r>
                    <a:rPr lang="en-US"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 </a:t>
                  </a:r>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a:t>
                  </a:r>
                  <a14:m>
                    <m:oMath xmlns:m="http://schemas.openxmlformats.org/officeDocument/2006/math">
                      <m:sSub>
                        <m:sSub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d>
                            <m:dPr>
                              <m:begChr m:val="|"/>
                              <m:endChr m:val="|"/>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𝒘</m:t>
                              </m:r>
                            </m:e>
                          </m:d>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e>
                        <m: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2</m:t>
                          </m:r>
                        </m:sub>
                      </m:s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rad>
                        <m:radPr>
                          <m:degHide m:val="on"/>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radPr>
                        <m:deg/>
                        <m:e>
                          <m:sSup>
                            <m:sSup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𝒘</m:t>
                              </m:r>
                            </m:e>
                            <m:sup>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𝑇</m:t>
                              </m:r>
                            </m:sup>
                          </m:sSup>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𝒘</m:t>
                          </m:r>
                        </m:e>
                      </m:rad>
                    </m:oMath>
                  </a14:m>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1800" dirty="0">
                    <a:effectLst/>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xmlns="">
            <p:sp>
              <p:nvSpPr>
                <p:cNvPr id="9" name="文本框 8">
                  <a:extLst>
                    <a:ext uri="{FF2B5EF4-FFF2-40B4-BE49-F238E27FC236}">
                      <a16:creationId xmlns:a16="http://schemas.microsoft.com/office/drawing/2014/main" id="{BAEFBC38-688D-4DB3-8BF2-FD31D4A417F3}"/>
                    </a:ext>
                  </a:extLst>
                </p:cNvPr>
                <p:cNvSpPr txBox="1">
                  <a:spLocks noRot="1" noChangeAspect="1" noMove="1" noResize="1" noEditPoints="1" noAdjustHandles="1" noChangeArrowheads="1" noChangeShapeType="1" noTextEdit="1"/>
                </p:cNvSpPr>
                <p:nvPr/>
              </p:nvSpPr>
              <p:spPr>
                <a:xfrm>
                  <a:off x="4250028" y="2475937"/>
                  <a:ext cx="4732986" cy="1017458"/>
                </a:xfrm>
                <a:prstGeom prst="rect">
                  <a:avLst/>
                </a:prstGeom>
                <a:blipFill>
                  <a:blip r:embed="rId4"/>
                  <a:stretch>
                    <a:fillRect l="-1160" t="-4217" r="-1031" b="-1205"/>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39A9AD3F-CDC3-4C58-AE45-FF5D7064D87E}"/>
                  </a:ext>
                </a:extLst>
              </p:cNvPr>
              <p:cNvSpPr txBox="1"/>
              <p:nvPr/>
            </p:nvSpPr>
            <p:spPr>
              <a:xfrm>
                <a:off x="4320861" y="3301436"/>
                <a:ext cx="4420673" cy="2300886"/>
              </a:xfrm>
              <a:prstGeom prst="rect">
                <a:avLst/>
              </a:prstGeom>
              <a:noFill/>
            </p:spPr>
            <p:txBody>
              <a:bodyPr wrap="square">
                <a:spAutoFit/>
              </a:bodyPr>
              <a:lstStyle/>
              <a:p>
                <a:pPr algn="just">
                  <a:spcBef>
                    <a:spcPts val="1000"/>
                  </a:spcBef>
                  <a:spcAft>
                    <a:spcPts val="300"/>
                  </a:spcAft>
                </a:pPr>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由于法向量</a:t>
                </a:r>
                <a:r>
                  <a:rPr lang="en-US" altLang="zh-CN" sz="1800" b="1" i="1"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w</a:t>
                </a:r>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中的值可按比例任意缩放而不改变法向量方向，使得分类平面不唯一。为此，对</a:t>
                </a:r>
                <a14:m>
                  <m:oMath xmlns:m="http://schemas.openxmlformats.org/officeDocument/2006/math">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𝒘</m:t>
                    </m:r>
                  </m:oMath>
                </a14:m>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和</a:t>
                </a:r>
                <a14:m>
                  <m:oMath xmlns:m="http://schemas.openxmlformats.org/officeDocument/2006/math">
                    <m:r>
                      <m:rPr>
                        <m:sty m:val="p"/>
                      </m:rPr>
                      <a:rPr lang="en-US" altLang="zh-CN" sz="18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b</m:t>
                    </m:r>
                  </m:oMath>
                </a14:m>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添加如下约束：</a:t>
                </a:r>
                <a:endParaRPr lang="zh-CN" altLang="zh-CN" sz="1800" dirty="0">
                  <a:effectLst/>
                  <a:latin typeface="Times New Roman" panose="02020603050405020304" pitchFamily="18" charset="0"/>
                  <a:ea typeface="华文楷体" panose="02010600040101010101" pitchFamily="2" charset="-122"/>
                  <a:cs typeface="Times New Roman" panose="02020603050405020304" pitchFamily="18" charset="0"/>
                </a:endParaRPr>
              </a:p>
              <a:p>
                <a:pPr indent="304800" algn="just">
                  <a:spcBef>
                    <a:spcPts val="1000"/>
                  </a:spcBef>
                  <a:spcAft>
                    <a:spcPts val="300"/>
                  </a:spcAft>
                </a:pPr>
                <a14:m>
                  <m:oMathPara xmlns:m="http://schemas.openxmlformats.org/officeDocument/2006/math">
                    <m:oMathParaPr>
                      <m:jc m:val="centerGroup"/>
                    </m:oMathParaPr>
                    <m:oMath xmlns:m="http://schemas.openxmlformats.org/officeDocument/2006/math">
                      <m:sSub>
                        <m:sSub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𝑟</m:t>
                          </m:r>
                        </m:e>
                        <m:sub>
                          <m:sSub>
                            <m:sSub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𝑚𝑖𝑛</m:t>
                              </m:r>
                            </m:e>
                            <m: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𝑖</m:t>
                              </m:r>
                            </m:sub>
                          </m:sSub>
                          <m:d>
                            <m:dPr>
                              <m:begChr m:val="|"/>
                              <m:endChr m:val="|"/>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sSup>
                                <m:sSup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𝒘</m:t>
                                  </m:r>
                                </m:e>
                                <m:sup>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𝑇</m:t>
                                  </m:r>
                                </m:sup>
                              </m:sSup>
                              <m:sSub>
                                <m:sSub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𝑖</m:t>
                                  </m:r>
                                </m:sub>
                              </m:s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𝑏</m:t>
                              </m:r>
                            </m:e>
                          </m:d>
                        </m:sub>
                      </m:s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=1</m:t>
                      </m:r>
                    </m:oMath>
                  </m:oMathPara>
                </a14:m>
                <a:endParaRPr lang="zh-CN" altLang="zh-CN" sz="1800" dirty="0">
                  <a:effectLst/>
                  <a:latin typeface="Times New Roman" panose="02020603050405020304" pitchFamily="18" charset="0"/>
                  <a:ea typeface="华文楷体" panose="02010600040101010101" pitchFamily="2" charset="-122"/>
                  <a:cs typeface="Times New Roman" panose="02020603050405020304" pitchFamily="18" charset="0"/>
                </a:endParaRPr>
              </a:p>
              <a:p>
                <a:pPr algn="just">
                  <a:spcBef>
                    <a:spcPts val="1000"/>
                  </a:spcBef>
                  <a:spcAft>
                    <a:spcPts val="300"/>
                  </a:spcAft>
                </a:pPr>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即离超平面最近的正负样本代入超平面方程后其绝对值为</a:t>
                </a:r>
                <a:r>
                  <a:rPr lang="en-US"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1</a:t>
                </a:r>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。于是对超平面的约束变为：</a:t>
                </a:r>
                <a14:m>
                  <m:oMath xmlns:m="http://schemas.openxmlformats.org/officeDocument/2006/math">
                    <m:sSub>
                      <m:sSub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𝑦</m:t>
                        </m:r>
                      </m:e>
                      <m: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𝑖</m:t>
                        </m:r>
                      </m:sub>
                    </m:s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sSup>
                      <m:sSup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𝒘</m:t>
                        </m:r>
                      </m:e>
                      <m:sup>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𝑇</m:t>
                        </m:r>
                      </m:sup>
                    </m:sSup>
                    <m:sSub>
                      <m:sSubPr>
                        <m:ctrlPr>
                          <a:rPr lang="zh-CN" altLang="zh-CN" sz="1800" b="1"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𝒙</m:t>
                        </m:r>
                      </m:e>
                      <m:sub>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𝒊</m:t>
                        </m:r>
                      </m:sub>
                    </m:s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𝑏</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)≥1</m:t>
                    </m:r>
                  </m:oMath>
                </a14:m>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1800" dirty="0">
                  <a:effectLst/>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xmlns="">
          <p:sp>
            <p:nvSpPr>
              <p:cNvPr id="12" name="文本框 11">
                <a:extLst>
                  <a:ext uri="{FF2B5EF4-FFF2-40B4-BE49-F238E27FC236}">
                    <a16:creationId xmlns:a16="http://schemas.microsoft.com/office/drawing/2014/main" id="{39A9AD3F-CDC3-4C58-AE45-FF5D7064D87E}"/>
                  </a:ext>
                </a:extLst>
              </p:cNvPr>
              <p:cNvSpPr txBox="1">
                <a:spLocks noRot="1" noChangeAspect="1" noMove="1" noResize="1" noEditPoints="1" noAdjustHandles="1" noChangeArrowheads="1" noChangeShapeType="1" noTextEdit="1"/>
              </p:cNvSpPr>
              <p:nvPr/>
            </p:nvSpPr>
            <p:spPr>
              <a:xfrm>
                <a:off x="4320861" y="3301436"/>
                <a:ext cx="4420673" cy="2300886"/>
              </a:xfrm>
              <a:prstGeom prst="rect">
                <a:avLst/>
              </a:prstGeom>
              <a:blipFill>
                <a:blip r:embed="rId5"/>
                <a:stretch>
                  <a:fillRect l="-1241" t="-1857" r="-6207" b="-371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06753553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209FA643-BE1F-4676-B03F-42976959F2EC}"/>
              </a:ext>
            </a:extLst>
          </p:cNvPr>
          <p:cNvSpPr>
            <a:spLocks noGrp="1"/>
          </p:cNvSpPr>
          <p:nvPr>
            <p:ph type="title"/>
          </p:nvPr>
        </p:nvSpPr>
        <p:spPr/>
        <p:txBody>
          <a:bodyPr/>
          <a:lstStyle/>
          <a:p>
            <a:r>
              <a:rPr lang="zh-CN" altLang="en-US" sz="3200" dirty="0"/>
              <a:t>支持向量机</a:t>
            </a:r>
            <a:r>
              <a:rPr lang="zh-CN" altLang="en-US" dirty="0">
                <a:latin typeface="Times New Roman" panose="02020603050405020304" pitchFamily="18" charset="0"/>
                <a:cs typeface="Times New Roman" panose="02020603050405020304" pitchFamily="18" charset="0"/>
              </a:rPr>
              <a:t>：</a:t>
            </a:r>
            <a:r>
              <a:rPr lang="zh-CN" altLang="en-US" sz="2800" kern="0" dirty="0">
                <a:solidFill>
                  <a:srgbClr val="0070C0"/>
                </a:solidFill>
                <a:latin typeface="Times New Roman" pitchFamily="18" charset="0"/>
                <a:cs typeface="Times New Roman" pitchFamily="18" charset="0"/>
              </a:rPr>
              <a:t>线性可分支持向量机 </a:t>
            </a:r>
            <a:endParaRPr lang="zh-CN" altLang="en-US" sz="3200" dirty="0"/>
          </a:p>
        </p:txBody>
      </p:sp>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64A23DEE-F4E6-49EF-87F1-F40AA933D98A}"/>
                  </a:ext>
                </a:extLst>
              </p:cNvPr>
              <p:cNvSpPr txBox="1"/>
              <p:nvPr/>
            </p:nvSpPr>
            <p:spPr>
              <a:xfrm>
                <a:off x="309093" y="1318538"/>
                <a:ext cx="8525813" cy="4397294"/>
              </a:xfrm>
              <a:prstGeom prst="rect">
                <a:avLst/>
              </a:prstGeom>
              <a:noFill/>
            </p:spPr>
            <p:txBody>
              <a:bodyPr wrap="square">
                <a:spAutoFit/>
              </a:bodyPr>
              <a:lstStyle/>
              <a:p>
                <a:pPr algn="just">
                  <a:spcBef>
                    <a:spcPts val="1000"/>
                  </a:spcBef>
                  <a:spcAft>
                    <a:spcPts val="300"/>
                  </a:spcAft>
                </a:pPr>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两类样本中离分类超平面最近的数据之间的距离可如下计算：</a:t>
                </a:r>
                <a:r>
                  <a:rPr lang="en-US" altLang="zh-CN" dirty="0">
                    <a:latin typeface="Times New Roman" panose="02020603050405020304" pitchFamily="18" charset="0"/>
                    <a:ea typeface="华文楷体" panose="02010600040101010101" pitchFamily="2" charset="-122"/>
                    <a:cs typeface="Times New Roman" panose="02020603050405020304" pitchFamily="18" charset="0"/>
                  </a:rPr>
                  <a:t> </a:t>
                </a:r>
              </a:p>
              <a:p>
                <a:pPr>
                  <a:spcBef>
                    <a:spcPts val="1000"/>
                  </a:spcBef>
                  <a:spcAft>
                    <a:spcPts val="300"/>
                  </a:spcAft>
                </a:pPr>
                <a14:m>
                  <m:oMathPara xmlns:m="http://schemas.openxmlformats.org/officeDocument/2006/math">
                    <m:oMathParaPr>
                      <m:jc m:val="centerGroup"/>
                    </m:oMathParaPr>
                    <m:oMath xmlns:m="http://schemas.openxmlformats.org/officeDocument/2006/math">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𝑑</m:t>
                      </m:r>
                      <m:d>
                        <m:d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𝒘</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𝑏</m:t>
                          </m:r>
                        </m:e>
                      </m:d>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𝑚𝑖𝑛</m:t>
                          </m:r>
                        </m:e>
                        <m:sub>
                          <m:d>
                            <m:d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𝒙</m:t>
                                  </m:r>
                                </m:e>
                                <m: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𝑘</m:t>
                                  </m:r>
                                </m:sub>
                              </m:s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𝑦</m:t>
                                  </m:r>
                                </m:e>
                                <m: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𝑘</m:t>
                                  </m:r>
                                </m:sub>
                              </m:s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=1</m:t>
                              </m:r>
                            </m:e>
                          </m:d>
                        </m:sub>
                      </m:s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𝑑</m:t>
                      </m:r>
                      <m:d>
                        <m:d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𝒘</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𝑏</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𝒙</m:t>
                              </m:r>
                            </m:e>
                            <m: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𝑘</m:t>
                              </m:r>
                            </m:sub>
                          </m:sSub>
                        </m:e>
                      </m:d>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𝑚𝑖𝑛</m:t>
                          </m:r>
                        </m:e>
                        <m:sub>
                          <m:d>
                            <m:d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𝒙</m:t>
                                  </m:r>
                                </m:e>
                                <m: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𝑚</m:t>
                                  </m:r>
                                </m:sub>
                              </m:s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𝑦</m:t>
                                  </m:r>
                                </m:e>
                                <m: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𝑚</m:t>
                                  </m:r>
                                </m:sub>
                              </m:s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=−1</m:t>
                              </m:r>
                            </m:e>
                          </m:d>
                        </m:sub>
                      </m:s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𝑑</m:t>
                      </m:r>
                      <m:d>
                        <m:d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𝒘</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𝑏</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𝒙</m:t>
                              </m:r>
                            </m:e>
                            <m: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𝑚</m:t>
                              </m:r>
                            </m:sub>
                          </m:sSub>
                        </m:e>
                      </m:d>
                      <m:r>
                        <a:rPr lang="en-US" altLang="zh-CN" sz="18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𝑚𝑖𝑛</m:t>
                          </m:r>
                        </m:e>
                        <m:sub>
                          <m:d>
                            <m:d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800" b="1"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𝒙</m:t>
                                  </m:r>
                                </m:e>
                                <m:sub>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𝒌</m:t>
                                  </m:r>
                                </m:sub>
                              </m:s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𝑦</m:t>
                                  </m:r>
                                </m:e>
                                <m: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𝑘</m:t>
                                  </m:r>
                                </m:sub>
                              </m:s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=1</m:t>
                              </m:r>
                            </m:e>
                          </m:d>
                        </m:sub>
                      </m:sSub>
                      <m:f>
                        <m:f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fPr>
                        <m:num>
                          <m:d>
                            <m:dPr>
                              <m:begChr m:val="|"/>
                              <m:endChr m:val="|"/>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sSup>
                                <m:sSup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𝒘</m:t>
                                  </m:r>
                                </m:e>
                                <m:sup>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𝑇</m:t>
                                  </m:r>
                                </m:sup>
                              </m:sSup>
                              <m:sSub>
                                <m:sSubPr>
                                  <m:ctrlPr>
                                    <a:rPr lang="zh-CN" altLang="zh-CN" sz="1800" b="1"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𝒙</m:t>
                                  </m:r>
                                </m:e>
                                <m: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𝑘</m:t>
                                  </m:r>
                                </m:sub>
                              </m:s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𝑏</m:t>
                              </m:r>
                            </m:e>
                          </m:d>
                        </m:num>
                        <m:den>
                          <m:sSub>
                            <m:sSub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d>
                                <m:dPr>
                                  <m:begChr m:val="|"/>
                                  <m:endChr m:val="|"/>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d>
                                    <m:dPr>
                                      <m:begChr m:val="|"/>
                                      <m:endChr m:val="|"/>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𝒘</m:t>
                                      </m:r>
                                    </m:e>
                                  </m:d>
                                </m:e>
                              </m:d>
                            </m:e>
                            <m: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2</m:t>
                              </m:r>
                            </m:sub>
                          </m:sSub>
                        </m:den>
                      </m:f>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𝑚𝑖𝑛</m:t>
                          </m:r>
                        </m:e>
                        <m:sub>
                          <m:d>
                            <m:d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𝒙</m:t>
                                  </m:r>
                                </m:e>
                                <m: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𝑚</m:t>
                                  </m:r>
                                </m:sub>
                              </m:s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𝑦</m:t>
                                  </m:r>
                                </m:e>
                                <m: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𝑚</m:t>
                                  </m:r>
                                </m:sub>
                              </m:s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=−1</m:t>
                              </m:r>
                            </m:e>
                          </m:d>
                        </m:sub>
                      </m:sSub>
                      <m:f>
                        <m:f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fPr>
                        <m:num>
                          <m:d>
                            <m:dPr>
                              <m:begChr m:val="|"/>
                              <m:endChr m:val="|"/>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sSup>
                                <m:sSup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𝒘</m:t>
                                  </m:r>
                                </m:e>
                                <m:sup>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𝑇</m:t>
                                  </m:r>
                                </m:sup>
                              </m:sSup>
                              <m:sSub>
                                <m:sSubPr>
                                  <m:ctrlPr>
                                    <a:rPr lang="zh-CN" altLang="zh-CN" sz="1800" b="1"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𝒙</m:t>
                                  </m:r>
                                </m:e>
                                <m: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𝑚</m:t>
                                  </m:r>
                                </m:sub>
                              </m:s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𝑏</m:t>
                              </m:r>
                            </m:e>
                          </m:d>
                        </m:num>
                        <m:den>
                          <m:sSub>
                            <m:sSub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d>
                                <m:dPr>
                                  <m:begChr m:val="|"/>
                                  <m:endChr m:val="|"/>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d>
                                    <m:dPr>
                                      <m:begChr m:val="|"/>
                                      <m:endChr m:val="|"/>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𝒘</m:t>
                                      </m:r>
                                    </m:e>
                                  </m:d>
                                </m:e>
                              </m:d>
                            </m:e>
                            <m: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2</m:t>
                              </m:r>
                            </m:sub>
                          </m:sSub>
                        </m:den>
                      </m:f>
                    </m:oMath>
                  </m:oMathPara>
                </a14:m>
                <a:endParaRPr lang="zh-CN" altLang="zh-CN" sz="1800" dirty="0">
                  <a:effectLst/>
                  <a:latin typeface="Times New Roman" panose="02020603050405020304" pitchFamily="18" charset="0"/>
                  <a:ea typeface="华文楷体" panose="02010600040101010101" pitchFamily="2" charset="-122"/>
                  <a:cs typeface="Times New Roman" panose="02020603050405020304" pitchFamily="18" charset="0"/>
                </a:endParaRPr>
              </a:p>
              <a:p>
                <a:pPr indent="304800">
                  <a:spcBef>
                    <a:spcPts val="1000"/>
                  </a:spcBef>
                  <a:spcAft>
                    <a:spcPts val="300"/>
                  </a:spcAft>
                </a:pPr>
                <a14:m>
                  <m:oMathPara xmlns:m="http://schemas.openxmlformats.org/officeDocument/2006/math">
                    <m:oMathParaPr>
                      <m:jc m:val="centerGroup"/>
                    </m:oMathParaPr>
                    <m:oMath xmlns:m="http://schemas.openxmlformats.org/officeDocument/2006/math">
                      <m:r>
                        <a:rPr lang="en-US" altLang="zh-CN" sz="18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f>
                        <m:f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1</m:t>
                          </m:r>
                        </m:num>
                        <m:den>
                          <m:sSub>
                            <m:sSub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d>
                                <m:dPr>
                                  <m:begChr m:val="|"/>
                                  <m:endChr m:val="|"/>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d>
                                    <m:dPr>
                                      <m:begChr m:val="|"/>
                                      <m:endChr m:val="|"/>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𝒘</m:t>
                                      </m:r>
                                    </m:e>
                                  </m:d>
                                </m:e>
                              </m:d>
                            </m:e>
                            <m: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2</m:t>
                              </m:r>
                            </m:sub>
                          </m:sSub>
                        </m:den>
                      </m:f>
                      <m:d>
                        <m:d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𝑚𝑖𝑛</m:t>
                              </m:r>
                            </m:e>
                            <m:sub>
                              <m:d>
                                <m:d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𝒙</m:t>
                                      </m:r>
                                    </m:e>
                                    <m: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𝑘</m:t>
                                      </m:r>
                                    </m:sub>
                                  </m:s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𝑦</m:t>
                                      </m:r>
                                    </m:e>
                                    <m: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𝑘</m:t>
                                      </m:r>
                                    </m:sub>
                                  </m:s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=1</m:t>
                                  </m:r>
                                </m:e>
                              </m:d>
                            </m:sub>
                          </m:sSub>
                          <m:d>
                            <m:dPr>
                              <m:begChr m:val="|"/>
                              <m:endChr m:val="|"/>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sSup>
                                <m:sSup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𝒘</m:t>
                                  </m:r>
                                </m:e>
                                <m:sup>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𝑇</m:t>
                                  </m:r>
                                </m:sup>
                              </m:sSup>
                              <m:sSub>
                                <m:sSubPr>
                                  <m:ctrlPr>
                                    <a:rPr lang="zh-CN" altLang="zh-CN" sz="1800" b="1"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𝒙</m:t>
                                  </m:r>
                                </m:e>
                                <m: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𝑘</m:t>
                                  </m:r>
                                </m:sub>
                              </m:s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𝑏</m:t>
                              </m:r>
                            </m:e>
                          </m:d>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𝑚𝑖𝑛</m:t>
                              </m:r>
                            </m:e>
                            <m:sub>
                              <m:d>
                                <m:d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𝒙</m:t>
                                      </m:r>
                                    </m:e>
                                    <m: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𝑚</m:t>
                                      </m:r>
                                    </m:sub>
                                  </m:s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𝑦</m:t>
                                      </m:r>
                                    </m:e>
                                    <m: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𝑚</m:t>
                                      </m:r>
                                    </m:sub>
                                  </m:s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=−1</m:t>
                                  </m:r>
                                </m:e>
                              </m:d>
                            </m:sub>
                          </m:sSub>
                          <m:d>
                            <m:dPr>
                              <m:begChr m:val="|"/>
                              <m:endChr m:val="|"/>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sSup>
                                <m:sSup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𝒘</m:t>
                                  </m:r>
                                </m:e>
                                <m:sup>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𝑇</m:t>
                                  </m:r>
                                </m:sup>
                              </m:sSup>
                              <m:sSub>
                                <m:sSubPr>
                                  <m:ctrlPr>
                                    <a:rPr lang="zh-CN" altLang="zh-CN" sz="1800" b="1"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𝒙</m:t>
                                  </m:r>
                                </m:e>
                                <m: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𝑚</m:t>
                                  </m:r>
                                </m:sub>
                              </m:s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𝑏</m:t>
                              </m:r>
                            </m:e>
                          </m:d>
                        </m:e>
                      </m:d>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f>
                        <m:f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2</m:t>
                          </m:r>
                        </m:num>
                        <m:den>
                          <m:sSub>
                            <m:sSub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d>
                                <m:dPr>
                                  <m:begChr m:val="|"/>
                                  <m:endChr m:val="|"/>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d>
                                    <m:dPr>
                                      <m:begChr m:val="|"/>
                                      <m:endChr m:val="|"/>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b="1"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𝒘</m:t>
                                      </m:r>
                                    </m:e>
                                  </m:d>
                                </m:e>
                              </m:d>
                            </m:e>
                            <m:sub>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2</m:t>
                              </m:r>
                            </m:sub>
                          </m:sSub>
                        </m:den>
                      </m:f>
                    </m:oMath>
                  </m:oMathPara>
                </a14:m>
                <a:endParaRPr lang="en-US" altLang="zh-CN" sz="1800" i="1" dirty="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endParaRPr>
              </a:p>
              <a:p>
                <a:pPr indent="304800">
                  <a:spcBef>
                    <a:spcPts val="1000"/>
                  </a:spcBef>
                  <a:spcAft>
                    <a:spcPts val="300"/>
                  </a:spcAft>
                </a:pPr>
                <a:r>
                  <a:rPr lang="zh-CN" altLang="en-US" dirty="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a:t>即</a:t>
                </a:r>
                <a:r>
                  <a:rPr lang="en-US" altLang="zh-CN" dirty="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a:t>:</a:t>
                </a:r>
                <a:endParaRPr lang="en-US" altLang="zh-CN" sz="1800" dirty="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endParaRPr>
              </a:p>
              <a:p>
                <a:pPr indent="304800">
                  <a:spcBef>
                    <a:spcPts val="1000"/>
                  </a:spcBef>
                  <a:spcAft>
                    <a:spcPts val="300"/>
                  </a:spcAft>
                </a:pPr>
                <a14:m>
                  <m:oMathPara xmlns:m="http://schemas.openxmlformats.org/officeDocument/2006/math">
                    <m:oMathParaPr>
                      <m:jc m:val="centerGroup"/>
                    </m:oMathParaPr>
                    <m:oMath xmlns:m="http://schemas.openxmlformats.org/officeDocument/2006/math">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𝑑</m:t>
                      </m:r>
                      <m:d>
                        <m:d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b="1"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𝒘</m:t>
                          </m:r>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𝑏</m:t>
                          </m:r>
                        </m:e>
                      </m:d>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f>
                        <m:f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2</m:t>
                          </m:r>
                        </m:num>
                        <m:den>
                          <m:sSub>
                            <m:sSub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d>
                                <m:dPr>
                                  <m:begChr m:val="|"/>
                                  <m:endChr m:val="|"/>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d>
                                    <m:dPr>
                                      <m:begChr m:val="|"/>
                                      <m:endChr m:val="|"/>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𝒘</m:t>
                                      </m:r>
                                    </m:e>
                                  </m:d>
                                </m:e>
                              </m:d>
                            </m:e>
                            <m: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2</m:t>
                              </m:r>
                            </m:sub>
                          </m:sSub>
                        </m:den>
                      </m:f>
                    </m:oMath>
                  </m:oMathPara>
                </a14:m>
                <a:endParaRPr lang="en-US"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endParaRPr>
              </a:p>
              <a:p>
                <a:pPr indent="304800" algn="just">
                  <a:spcBef>
                    <a:spcPts val="1000"/>
                  </a:spcBef>
                  <a:spcAft>
                    <a:spcPts val="300"/>
                  </a:spcAft>
                </a:pPr>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支持向量机的基本形式就是最大化分类间隔，即在满足约束的条件下找到参数</a:t>
                </a:r>
                <a:r>
                  <a:rPr lang="en-US" altLang="zh-CN" sz="1800" b="1" i="1"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w</a:t>
                </a:r>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和</a:t>
                </a:r>
                <a:r>
                  <a:rPr lang="en-US"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b</a:t>
                </a:r>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使得</a:t>
                </a:r>
                <a14:m>
                  <m:oMath xmlns:m="http://schemas.openxmlformats.org/officeDocument/2006/math">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𝛾</m:t>
                    </m:r>
                  </m:oMath>
                </a14:m>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最大，即等价于： </a:t>
                </a:r>
                <a:endParaRPr lang="zh-CN" altLang="zh-CN" sz="1800" dirty="0">
                  <a:effectLst/>
                  <a:latin typeface="Times New Roman" panose="02020603050405020304" pitchFamily="18" charset="0"/>
                  <a:ea typeface="华文楷体" panose="02010600040101010101" pitchFamily="2" charset="-122"/>
                  <a:cs typeface="Times New Roman" panose="02020603050405020304" pitchFamily="18" charset="0"/>
                </a:endParaRPr>
              </a:p>
              <a:p>
                <a:pPr indent="304800" algn="ctr">
                  <a:spcBef>
                    <a:spcPts val="1000"/>
                  </a:spcBef>
                  <a:spcAft>
                    <a:spcPts val="300"/>
                  </a:spcAft>
                </a:pPr>
                <a:endParaRPr lang="zh-CN" altLang="zh-CN" sz="1800" dirty="0">
                  <a:effectLst/>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xmlns="">
          <p:sp>
            <p:nvSpPr>
              <p:cNvPr id="11" name="文本框 10">
                <a:extLst>
                  <a:ext uri="{FF2B5EF4-FFF2-40B4-BE49-F238E27FC236}">
                    <a16:creationId xmlns:a16="http://schemas.microsoft.com/office/drawing/2014/main" id="{64A23DEE-F4E6-49EF-87F1-F40AA933D98A}"/>
                  </a:ext>
                </a:extLst>
              </p:cNvPr>
              <p:cNvSpPr txBox="1">
                <a:spLocks noRot="1" noChangeAspect="1" noMove="1" noResize="1" noEditPoints="1" noAdjustHandles="1" noChangeArrowheads="1" noChangeShapeType="1" noTextEdit="1"/>
              </p:cNvSpPr>
              <p:nvPr/>
            </p:nvSpPr>
            <p:spPr>
              <a:xfrm>
                <a:off x="309093" y="1318538"/>
                <a:ext cx="8525813" cy="4397294"/>
              </a:xfrm>
              <a:prstGeom prst="rect">
                <a:avLst/>
              </a:prstGeom>
              <a:blipFill>
                <a:blip r:embed="rId3"/>
                <a:stretch>
                  <a:fillRect l="-644" t="-554" r="-572"/>
                </a:stretch>
              </a:blipFill>
            </p:spPr>
            <p:txBody>
              <a:bodyPr/>
              <a:lstStyle/>
              <a:p>
                <a:r>
                  <a:rPr lang="zh-CN" altLang="en-US">
                    <a:noFill/>
                  </a:rPr>
                  <a:t> </a:t>
                </a:r>
              </a:p>
            </p:txBody>
          </p:sp>
        </mc:Fallback>
      </mc:AlternateContent>
      <p:pic>
        <p:nvPicPr>
          <p:cNvPr id="14" name="图片 13">
            <a:extLst>
              <a:ext uri="{FF2B5EF4-FFF2-40B4-BE49-F238E27FC236}">
                <a16:creationId xmlns:a16="http://schemas.microsoft.com/office/drawing/2014/main" id="{9B1957EF-20AC-4380-9E73-057FA3389B1A}"/>
              </a:ext>
            </a:extLst>
          </p:cNvPr>
          <p:cNvPicPr>
            <a:picLocks noChangeAspect="1"/>
          </p:cNvPicPr>
          <p:nvPr/>
        </p:nvPicPr>
        <p:blipFill>
          <a:blip r:embed="rId4"/>
          <a:stretch>
            <a:fillRect/>
          </a:stretch>
        </p:blipFill>
        <p:spPr>
          <a:xfrm>
            <a:off x="226989" y="5715832"/>
            <a:ext cx="8607917" cy="598291"/>
          </a:xfrm>
          <a:prstGeom prst="rect">
            <a:avLst/>
          </a:prstGeom>
        </p:spPr>
      </p:pic>
      <p:sp>
        <p:nvSpPr>
          <p:cNvPr id="15" name="对话气泡: 椭圆形 14">
            <a:extLst>
              <a:ext uri="{FF2B5EF4-FFF2-40B4-BE49-F238E27FC236}">
                <a16:creationId xmlns:a16="http://schemas.microsoft.com/office/drawing/2014/main" id="{40BFBB74-65AE-463C-B9D8-260F5873A333}"/>
              </a:ext>
            </a:extLst>
          </p:cNvPr>
          <p:cNvSpPr/>
          <p:nvPr/>
        </p:nvSpPr>
        <p:spPr>
          <a:xfrm>
            <a:off x="6665844" y="5177441"/>
            <a:ext cx="2080591" cy="735496"/>
          </a:xfrm>
          <a:prstGeom prst="wedgeEllipse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latin typeface="华文楷体" panose="02010600040101010101" pitchFamily="2" charset="-122"/>
                <a:ea typeface="华文楷体" panose="02010600040101010101" pitchFamily="2" charset="-122"/>
              </a:rPr>
              <a:t>凸二次规划</a:t>
            </a:r>
          </a:p>
        </p:txBody>
      </p:sp>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025411D3-D73C-489F-B127-32E5EF0754DB}"/>
                  </a:ext>
                </a:extLst>
              </p:cNvPr>
              <p:cNvSpPr txBox="1"/>
              <p:nvPr/>
            </p:nvSpPr>
            <p:spPr>
              <a:xfrm>
                <a:off x="1669774" y="5221659"/>
                <a:ext cx="4572000" cy="6562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unc>
                        <m:funcPr>
                          <m:ctrlPr>
                            <a:rPr lang="zh-CN" altLang="zh-CN" sz="1800" i="1" smtClean="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funcPr>
                        <m:fName>
                          <m:limLow>
                            <m:limLow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limLow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𝑚𝑖𝑛</m:t>
                              </m:r>
                            </m:e>
                            <m:lim>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𝒘</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𝑏</m:t>
                              </m:r>
                            </m:lim>
                          </m:limLow>
                        </m:fName>
                        <m:e>
                          <m:f>
                            <m:f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fPr>
                            <m:num>
                              <m:sSup>
                                <m:sSup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𝒘</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e>
                                <m:sup>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2</m:t>
                                  </m:r>
                                </m:sup>
                              </m:sSup>
                            </m:num>
                            <m:den>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2</m:t>
                              </m:r>
                            </m:den>
                          </m:f>
                        </m:e>
                      </m:func>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func>
                        <m:func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funcPr>
                        <m:fName>
                          <m:limLow>
                            <m:limLow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limLow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𝑚𝑖𝑛</m:t>
                              </m:r>
                            </m:e>
                            <m:lim>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𝒘</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𝑏</m:t>
                              </m:r>
                            </m:lim>
                          </m:limLow>
                        </m:fName>
                        <m:e>
                          <m:f>
                            <m:f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1</m:t>
                              </m:r>
                            </m:num>
                            <m:den>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2</m:t>
                              </m:r>
                            </m:den>
                          </m:f>
                          <m:sSup>
                            <m:sSup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𝒘</m:t>
                              </m:r>
                            </m:e>
                            <m:sup>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𝑇</m:t>
                              </m:r>
                            </m:sup>
                          </m:sSup>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𝒘</m:t>
                          </m:r>
                        </m:e>
                      </m:func>
                    </m:oMath>
                  </m:oMathPara>
                </a14:m>
                <a:endParaRPr lang="zh-CN" altLang="en-US" dirty="0"/>
              </a:p>
            </p:txBody>
          </p:sp>
        </mc:Choice>
        <mc:Fallback xmlns="">
          <p:sp>
            <p:nvSpPr>
              <p:cNvPr id="17" name="文本框 16">
                <a:extLst>
                  <a:ext uri="{FF2B5EF4-FFF2-40B4-BE49-F238E27FC236}">
                    <a16:creationId xmlns:a16="http://schemas.microsoft.com/office/drawing/2014/main" id="{025411D3-D73C-489F-B127-32E5EF0754DB}"/>
                  </a:ext>
                </a:extLst>
              </p:cNvPr>
              <p:cNvSpPr txBox="1">
                <a:spLocks noRot="1" noChangeAspect="1" noMove="1" noResize="1" noEditPoints="1" noAdjustHandles="1" noChangeArrowheads="1" noChangeShapeType="1" noTextEdit="1"/>
              </p:cNvSpPr>
              <p:nvPr/>
            </p:nvSpPr>
            <p:spPr>
              <a:xfrm>
                <a:off x="1669774" y="5221659"/>
                <a:ext cx="4572000" cy="656205"/>
              </a:xfrm>
              <a:prstGeom prst="rect">
                <a:avLst/>
              </a:prstGeom>
              <a:blipFill>
                <a:blip r:embed="rId5"/>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287724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a:spLocks noGrp="1"/>
          </p:cNvSpPr>
          <p:nvPr>
            <p:ph type="title"/>
          </p:nvPr>
        </p:nvSpPr>
        <p:spPr>
          <a:xfrm>
            <a:off x="678878" y="164642"/>
            <a:ext cx="8266714" cy="657727"/>
          </a:xfrm>
        </p:spPr>
        <p:txBody>
          <a:bodyPr/>
          <a:lstStyle/>
          <a:p>
            <a:pPr marL="0" defTabSz="914400" fontAlgn="base">
              <a:spcAft>
                <a:spcPct val="0"/>
              </a:spcAft>
              <a:defRPr/>
            </a:pPr>
            <a:r>
              <a:rPr lang="zh-CN" altLang="en-US" sz="2400" dirty="0">
                <a:latin typeface="Times New Roman" panose="02020603050405020304" pitchFamily="18" charset="0"/>
                <a:cs typeface="Times New Roman" panose="02020603050405020304" pitchFamily="18" charset="0"/>
              </a:rPr>
              <a:t>监督学习：</a:t>
            </a:r>
            <a:r>
              <a:rPr lang="zh-CN" altLang="en-US" sz="2400" kern="0" dirty="0">
                <a:solidFill>
                  <a:srgbClr val="0070C0"/>
                </a:solidFill>
                <a:latin typeface="Times New Roman" pitchFamily="18" charset="0"/>
                <a:cs typeface="Times New Roman" pitchFamily="18" charset="0"/>
              </a:rPr>
              <a:t>训练数据与测试数据</a:t>
            </a:r>
          </a:p>
        </p:txBody>
      </p:sp>
      <p:sp>
        <p:nvSpPr>
          <p:cNvPr id="2" name="流程图: 磁盘 1"/>
          <p:cNvSpPr/>
          <p:nvPr/>
        </p:nvSpPr>
        <p:spPr>
          <a:xfrm>
            <a:off x="1070392" y="3198421"/>
            <a:ext cx="964856" cy="1449329"/>
          </a:xfrm>
          <a:prstGeom prst="flowChartMagneticDisk">
            <a:avLst/>
          </a:prstGeom>
          <a:solidFill>
            <a:srgbClr val="FFFF00"/>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itchFamily="49" charset="-122"/>
            </a:endParaRPr>
          </a:p>
        </p:txBody>
      </p:sp>
      <p:sp>
        <p:nvSpPr>
          <p:cNvPr id="5" name="流程图: 磁盘 4"/>
          <p:cNvSpPr/>
          <p:nvPr/>
        </p:nvSpPr>
        <p:spPr>
          <a:xfrm>
            <a:off x="3847621" y="3246585"/>
            <a:ext cx="845125" cy="1352999"/>
          </a:xfrm>
          <a:prstGeom prst="flowChartMagneticDisk">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itchFamily="49" charset="-122"/>
            </a:endParaRPr>
          </a:p>
        </p:txBody>
      </p:sp>
      <mc:AlternateContent xmlns:mc="http://schemas.openxmlformats.org/markup-compatibility/2006" xmlns:a14="http://schemas.microsoft.com/office/drawing/2010/main">
        <mc:Choice Requires="a14">
          <p:sp>
            <p:nvSpPr>
              <p:cNvPr id="9" name="TextBox 8"/>
              <p:cNvSpPr txBox="1"/>
              <p:nvPr/>
            </p:nvSpPr>
            <p:spPr>
              <a:xfrm>
                <a:off x="740879" y="1795041"/>
                <a:ext cx="1935656" cy="6463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zh-CN" altLang="en-US" i="1" smtClean="0">
                          <a:latin typeface="Cambria Math"/>
                          <a:ea typeface="黑体" pitchFamily="49" charset="-122"/>
                        </a:rPr>
                        <m:t>从训练数据集学习</m:t>
                      </m:r>
                    </m:oMath>
                  </m:oMathPara>
                </a14:m>
                <a:endParaRPr lang="en-US" altLang="zh-CN" i="1" dirty="0">
                  <a:latin typeface="Cambria Math"/>
                  <a:ea typeface="黑体" pitchFamily="49" charset="-122"/>
                </a:endParaRPr>
              </a:p>
              <a:p>
                <a:pPr/>
                <a14:m>
                  <m:oMathPara xmlns:m="http://schemas.openxmlformats.org/officeDocument/2006/math">
                    <m:oMathParaPr>
                      <m:jc m:val="centerGroup"/>
                    </m:oMathParaPr>
                    <m:oMath xmlns:m="http://schemas.openxmlformats.org/officeDocument/2006/math">
                      <m:r>
                        <a:rPr lang="zh-CN" altLang="en-US" i="1" smtClean="0">
                          <a:latin typeface="Cambria Math"/>
                          <a:ea typeface="黑体" pitchFamily="49" charset="-122"/>
                        </a:rPr>
                        <m:t>得到映射函数</m:t>
                      </m:r>
                      <m:r>
                        <a:rPr lang="en-US" altLang="zh-CN" i="1" smtClean="0">
                          <a:latin typeface="Cambria Math"/>
                          <a:ea typeface="黑体" pitchFamily="49" charset="-122"/>
                        </a:rPr>
                        <m:t>𝑓</m:t>
                      </m:r>
                    </m:oMath>
                  </m:oMathPara>
                </a14:m>
                <a:endParaRPr lang="zh-CN" altLang="en-US" dirty="0">
                  <a:ea typeface="黑体" pitchFamily="49" charset="-122"/>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740879" y="1795041"/>
                <a:ext cx="1935656" cy="646331"/>
              </a:xfrm>
              <a:prstGeom prst="rect">
                <a:avLst/>
              </a:prstGeom>
              <a:blipFill>
                <a:blip r:embed="rId2"/>
                <a:stretch>
                  <a:fillRect l="-1262" r="-5678" b="-849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圆角矩形 12"/>
              <p:cNvSpPr/>
              <p:nvPr/>
            </p:nvSpPr>
            <p:spPr bwMode="auto">
              <a:xfrm>
                <a:off x="740879" y="5014439"/>
                <a:ext cx="1745674" cy="855025"/>
              </a:xfrm>
              <a:prstGeom prst="roundRect">
                <a:avLst/>
              </a:prstGeom>
              <a:gradFill rotWithShape="1">
                <a:gsLst>
                  <a:gs pos="0">
                    <a:srgbClr val="FFFFFF">
                      <a:tint val="50000"/>
                      <a:satMod val="300000"/>
                    </a:srgbClr>
                  </a:gs>
                  <a:gs pos="35000">
                    <a:srgbClr val="FFFFFF">
                      <a:tint val="37000"/>
                      <a:satMod val="300000"/>
                    </a:srgbClr>
                  </a:gs>
                  <a:gs pos="100000">
                    <a:srgbClr val="FFFFFF">
                      <a:tint val="15000"/>
                      <a:satMod val="350000"/>
                    </a:srgbClr>
                  </a:gs>
                </a:gsLst>
                <a:lin ang="16200000" scaled="1"/>
              </a:gradFill>
              <a:ln w="9525" cap="flat" cmpd="sng" algn="ctr">
                <a:solidFill>
                  <a:srgbClr val="FFFFFF">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wrap="none" tIns="0" bIns="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400" b="1" i="0" u="none" strike="noStrike" kern="0" cap="none" spc="0" normalizeH="0" baseline="0" noProof="0" dirty="0">
                    <a:ln>
                      <a:noFill/>
                    </a:ln>
                    <a:solidFill>
                      <a:srgbClr val="0070C0"/>
                    </a:solidFill>
                    <a:effectLst/>
                    <a:uLnTx/>
                    <a:uFillTx/>
                    <a:latin typeface="Times New Roman" pitchFamily="18" charset="0"/>
                    <a:ea typeface="微软雅黑" pitchFamily="34" charset="-122"/>
                    <a:cs typeface="Times New Roman" panose="02020603050405020304" pitchFamily="18" charset="0"/>
                  </a:rPr>
                  <a:t>训练数据集</a:t>
                </a:r>
                <a:endParaRPr kumimoji="0" lang="en-US" altLang="zh-CN" sz="1400" b="1" i="0" u="none" strike="noStrike" kern="0" cap="none" spc="0" normalizeH="0" baseline="0" noProof="0" dirty="0">
                  <a:ln>
                    <a:noFill/>
                  </a:ln>
                  <a:solidFill>
                    <a:srgbClr val="0070C0"/>
                  </a:solidFill>
                  <a:effectLst/>
                  <a:uLnTx/>
                  <a:uFillTx/>
                  <a:latin typeface="Times New Roman" pitchFamily="18" charset="0"/>
                  <a:ea typeface="微软雅黑" pitchFamily="34" charset="-122"/>
                  <a:cs typeface="Times New Roman" panose="02020603050405020304" pitchFamily="18" charset="0"/>
                </a:endParaRPr>
              </a:p>
              <a:p>
                <a:pPr marL="0" marR="0" lvl="0" indent="0" algn="ctr" defTabSz="914400" eaLnBrk="1" fontAlgn="base" latinLnBrk="0"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d>
                        <m:dPr>
                          <m:ctrlPr>
                            <a:rPr kumimoji="0" lang="en-US" altLang="zh-CN" sz="1400" b="1" i="1" u="none" strike="noStrike" kern="0" cap="none" spc="0" normalizeH="0" baseline="0" noProof="0" smtClean="0">
                              <a:ln>
                                <a:noFill/>
                              </a:ln>
                              <a:solidFill>
                                <a:srgbClr val="0070C0"/>
                              </a:solidFill>
                              <a:effectLst/>
                              <a:uLnTx/>
                              <a:uFillTx/>
                              <a:latin typeface="Cambria Math" panose="02040503050406030204" pitchFamily="18" charset="0"/>
                              <a:ea typeface="微软雅黑" pitchFamily="34" charset="-122"/>
                              <a:cs typeface="Times New Roman" pitchFamily="18" charset="0"/>
                            </a:rPr>
                          </m:ctrlPr>
                        </m:dPr>
                        <m:e>
                          <m:sSub>
                            <m:sSubPr>
                              <m:ctrlPr>
                                <a:rPr kumimoji="0" lang="en-US" altLang="zh-CN" sz="1400" b="1" i="1" u="none" strike="noStrike" kern="0" cap="none" spc="0" normalizeH="0" baseline="0" noProof="0" smtClean="0">
                                  <a:ln>
                                    <a:noFill/>
                                  </a:ln>
                                  <a:solidFill>
                                    <a:srgbClr val="0070C0"/>
                                  </a:solidFill>
                                  <a:effectLst/>
                                  <a:uLnTx/>
                                  <a:uFillTx/>
                                  <a:latin typeface="Cambria Math" panose="02040503050406030204" pitchFamily="18" charset="0"/>
                                  <a:ea typeface="微软雅黑" pitchFamily="34" charset="-122"/>
                                  <a:cs typeface="Times New Roman" pitchFamily="18" charset="0"/>
                                </a:rPr>
                              </m:ctrlPr>
                            </m:sSubPr>
                            <m:e>
                              <m:r>
                                <a:rPr kumimoji="0" lang="en-US" altLang="zh-CN" sz="1400" b="1" i="1" u="none" strike="noStrike" kern="0" cap="none" spc="0" normalizeH="0" baseline="0" noProof="0" smtClean="0">
                                  <a:ln>
                                    <a:noFill/>
                                  </a:ln>
                                  <a:solidFill>
                                    <a:srgbClr val="0070C0"/>
                                  </a:solidFill>
                                  <a:effectLst/>
                                  <a:uLnTx/>
                                  <a:uFillTx/>
                                  <a:latin typeface="Cambria Math"/>
                                  <a:ea typeface="微软雅黑" pitchFamily="34" charset="-122"/>
                                  <a:cs typeface="Times New Roman" pitchFamily="18" charset="0"/>
                                </a:rPr>
                                <m:t>𝒙</m:t>
                              </m:r>
                            </m:e>
                            <m:sub>
                              <m:r>
                                <a:rPr kumimoji="0" lang="en-US" altLang="zh-CN" sz="1400" b="1" i="1" u="none" strike="noStrike" kern="0" cap="none" spc="0" normalizeH="0" baseline="0" noProof="0" smtClean="0">
                                  <a:ln>
                                    <a:noFill/>
                                  </a:ln>
                                  <a:solidFill>
                                    <a:srgbClr val="0070C0"/>
                                  </a:solidFill>
                                  <a:effectLst/>
                                  <a:uLnTx/>
                                  <a:uFillTx/>
                                  <a:latin typeface="Cambria Math"/>
                                  <a:ea typeface="微软雅黑" pitchFamily="34" charset="-122"/>
                                  <a:cs typeface="Times New Roman" pitchFamily="18" charset="0"/>
                                </a:rPr>
                                <m:t>𝒊</m:t>
                              </m:r>
                            </m:sub>
                          </m:sSub>
                          <m:r>
                            <a:rPr kumimoji="0" lang="en-US" altLang="zh-CN" sz="1400" b="1" i="1" u="none" strike="noStrike" kern="0" cap="none" spc="0" normalizeH="0" baseline="0" noProof="0" smtClean="0">
                              <a:ln>
                                <a:noFill/>
                              </a:ln>
                              <a:solidFill>
                                <a:srgbClr val="0070C0"/>
                              </a:solidFill>
                              <a:effectLst/>
                              <a:uLnTx/>
                              <a:uFillTx/>
                              <a:latin typeface="Cambria Math"/>
                              <a:ea typeface="微软雅黑" pitchFamily="34" charset="-122"/>
                              <a:cs typeface="Times New Roman" pitchFamily="18" charset="0"/>
                            </a:rPr>
                            <m:t>,</m:t>
                          </m:r>
                          <m:sSub>
                            <m:sSubPr>
                              <m:ctrlPr>
                                <a:rPr kumimoji="0" lang="en-US" altLang="zh-CN" sz="1400" b="1" i="1" u="none" strike="noStrike" kern="0" cap="none" spc="0" normalizeH="0" baseline="0" noProof="0" smtClean="0">
                                  <a:ln>
                                    <a:noFill/>
                                  </a:ln>
                                  <a:solidFill>
                                    <a:srgbClr val="0070C0"/>
                                  </a:solidFill>
                                  <a:effectLst/>
                                  <a:uLnTx/>
                                  <a:uFillTx/>
                                  <a:latin typeface="Cambria Math" panose="02040503050406030204" pitchFamily="18" charset="0"/>
                                  <a:ea typeface="微软雅黑" pitchFamily="34" charset="-122"/>
                                  <a:cs typeface="Times New Roman" pitchFamily="18" charset="0"/>
                                </a:rPr>
                              </m:ctrlPr>
                            </m:sSubPr>
                            <m:e>
                              <m:r>
                                <a:rPr kumimoji="0" lang="en-US" altLang="zh-CN" sz="1400" b="1" i="1" u="none" strike="noStrike" kern="0" cap="none" spc="0" normalizeH="0" baseline="0" noProof="0" smtClean="0">
                                  <a:ln>
                                    <a:noFill/>
                                  </a:ln>
                                  <a:solidFill>
                                    <a:srgbClr val="0070C0"/>
                                  </a:solidFill>
                                  <a:effectLst/>
                                  <a:uLnTx/>
                                  <a:uFillTx/>
                                  <a:latin typeface="Cambria Math"/>
                                  <a:ea typeface="微软雅黑" pitchFamily="34" charset="-122"/>
                                  <a:cs typeface="Times New Roman" pitchFamily="18" charset="0"/>
                                </a:rPr>
                                <m:t>𝒚</m:t>
                              </m:r>
                            </m:e>
                            <m:sub>
                              <m:r>
                                <a:rPr kumimoji="0" lang="en-US" altLang="zh-CN" sz="1400" b="1" i="1" u="none" strike="noStrike" kern="0" cap="none" spc="0" normalizeH="0" baseline="0" noProof="0" smtClean="0">
                                  <a:ln>
                                    <a:noFill/>
                                  </a:ln>
                                  <a:solidFill>
                                    <a:srgbClr val="0070C0"/>
                                  </a:solidFill>
                                  <a:effectLst/>
                                  <a:uLnTx/>
                                  <a:uFillTx/>
                                  <a:latin typeface="Cambria Math"/>
                                  <a:ea typeface="微软雅黑" pitchFamily="34" charset="-122"/>
                                  <a:cs typeface="Times New Roman" pitchFamily="18" charset="0"/>
                                </a:rPr>
                                <m:t>𝒊</m:t>
                              </m:r>
                            </m:sub>
                          </m:sSub>
                        </m:e>
                      </m:d>
                      <m:r>
                        <a:rPr kumimoji="0" lang="en-US" altLang="zh-CN" sz="1400" b="1" i="1" u="none" strike="noStrike" kern="0" cap="none" spc="0" normalizeH="0" baseline="0" noProof="0" smtClean="0">
                          <a:ln>
                            <a:noFill/>
                          </a:ln>
                          <a:solidFill>
                            <a:srgbClr val="0070C0"/>
                          </a:solidFill>
                          <a:effectLst/>
                          <a:uLnTx/>
                          <a:uFillTx/>
                          <a:latin typeface="Cambria Math"/>
                          <a:ea typeface="微软雅黑" pitchFamily="34" charset="-122"/>
                          <a:cs typeface="Times New Roman" pitchFamily="18" charset="0"/>
                        </a:rPr>
                        <m:t>,</m:t>
                      </m:r>
                      <m:r>
                        <a:rPr kumimoji="0" lang="en-US" altLang="zh-CN" sz="1400" b="1" i="1" u="none" strike="noStrike" kern="0" cap="none" spc="0" normalizeH="0" baseline="0" noProof="0" smtClean="0">
                          <a:ln>
                            <a:noFill/>
                          </a:ln>
                          <a:solidFill>
                            <a:srgbClr val="0070C0"/>
                          </a:solidFill>
                          <a:effectLst/>
                          <a:uLnTx/>
                          <a:uFillTx/>
                          <a:latin typeface="Cambria Math"/>
                          <a:ea typeface="微软雅黑" pitchFamily="34" charset="-122"/>
                          <a:cs typeface="Times New Roman" pitchFamily="18" charset="0"/>
                        </a:rPr>
                        <m:t>𝒊</m:t>
                      </m:r>
                      <m:r>
                        <a:rPr kumimoji="0" lang="en-US" altLang="zh-CN" sz="1400" b="1" i="1" u="none" strike="noStrike" kern="0" cap="none" spc="0" normalizeH="0" baseline="0" noProof="0" smtClean="0">
                          <a:ln>
                            <a:noFill/>
                          </a:ln>
                          <a:solidFill>
                            <a:srgbClr val="0070C0"/>
                          </a:solidFill>
                          <a:effectLst/>
                          <a:uLnTx/>
                          <a:uFillTx/>
                          <a:latin typeface="Cambria Math"/>
                          <a:ea typeface="微软雅黑" pitchFamily="34" charset="-122"/>
                          <a:cs typeface="Times New Roman" pitchFamily="18" charset="0"/>
                        </a:rPr>
                        <m:t>=</m:t>
                      </m:r>
                      <m:r>
                        <a:rPr kumimoji="0" lang="en-US" altLang="zh-CN" sz="1400" b="1" i="1" u="none" strike="noStrike" kern="0" cap="none" spc="0" normalizeH="0" baseline="0" noProof="0" smtClean="0">
                          <a:ln>
                            <a:noFill/>
                          </a:ln>
                          <a:solidFill>
                            <a:srgbClr val="0070C0"/>
                          </a:solidFill>
                          <a:effectLst/>
                          <a:uLnTx/>
                          <a:uFillTx/>
                          <a:latin typeface="Cambria Math"/>
                          <a:ea typeface="微软雅黑" pitchFamily="34" charset="-122"/>
                          <a:cs typeface="Times New Roman" pitchFamily="18" charset="0"/>
                        </a:rPr>
                        <m:t>𝟏</m:t>
                      </m:r>
                      <m:r>
                        <a:rPr kumimoji="0" lang="en-US" altLang="zh-CN" sz="1400" b="1" i="1" u="none" strike="noStrike" kern="0" cap="none" spc="0" normalizeH="0" baseline="0" noProof="0" smtClean="0">
                          <a:ln>
                            <a:noFill/>
                          </a:ln>
                          <a:solidFill>
                            <a:srgbClr val="0070C0"/>
                          </a:solidFill>
                          <a:effectLst/>
                          <a:uLnTx/>
                          <a:uFillTx/>
                          <a:latin typeface="Cambria Math"/>
                          <a:ea typeface="微软雅黑" pitchFamily="34" charset="-122"/>
                          <a:cs typeface="Times New Roman" pitchFamily="18" charset="0"/>
                        </a:rPr>
                        <m:t>,…,</m:t>
                      </m:r>
                      <m:r>
                        <a:rPr kumimoji="0" lang="en-US" altLang="zh-CN" sz="1400" b="1" i="1" u="none" strike="noStrike" kern="0" cap="none" spc="0" normalizeH="0" baseline="0" noProof="0" smtClean="0">
                          <a:ln>
                            <a:noFill/>
                          </a:ln>
                          <a:solidFill>
                            <a:srgbClr val="0070C0"/>
                          </a:solidFill>
                          <a:effectLst/>
                          <a:uLnTx/>
                          <a:uFillTx/>
                          <a:latin typeface="Cambria Math"/>
                          <a:ea typeface="微软雅黑" pitchFamily="34" charset="-122"/>
                          <a:cs typeface="Times New Roman" pitchFamily="18" charset="0"/>
                        </a:rPr>
                        <m:t>𝒏</m:t>
                      </m:r>
                    </m:oMath>
                  </m:oMathPara>
                </a14:m>
                <a:endParaRPr kumimoji="0" lang="en-US" altLang="zh-CN" sz="1400" b="1" i="0" u="none" strike="noStrike" kern="0" cap="none" spc="0" normalizeH="0" baseline="0" noProof="0" dirty="0">
                  <a:ln>
                    <a:noFill/>
                  </a:ln>
                  <a:solidFill>
                    <a:srgbClr val="0070C0"/>
                  </a:solidFill>
                  <a:effectLst/>
                  <a:uLnTx/>
                  <a:uFillTx/>
                  <a:latin typeface="Times New Roman" pitchFamily="18" charset="0"/>
                  <a:ea typeface="微软雅黑" pitchFamily="34" charset="-122"/>
                  <a:cs typeface="Times New Roman" panose="02020603050405020304" pitchFamily="18" charset="0"/>
                </a:endParaRPr>
              </a:p>
            </p:txBody>
          </p:sp>
        </mc:Choice>
        <mc:Fallback xmlns="">
          <p:sp>
            <p:nvSpPr>
              <p:cNvPr id="13" name="圆角矩形 12"/>
              <p:cNvSpPr>
                <a:spLocks noRot="1" noChangeAspect="1" noMove="1" noResize="1" noEditPoints="1" noAdjustHandles="1" noChangeArrowheads="1" noChangeShapeType="1" noTextEdit="1"/>
              </p:cNvSpPr>
              <p:nvPr/>
            </p:nvSpPr>
            <p:spPr bwMode="auto">
              <a:xfrm>
                <a:off x="740879" y="5014439"/>
                <a:ext cx="1745674" cy="855025"/>
              </a:xfrm>
              <a:prstGeom prst="roundRect">
                <a:avLst/>
              </a:prstGeom>
              <a:blipFill>
                <a:blip r:embed="rId3"/>
                <a:stretch>
                  <a:fillRect/>
                </a:stretch>
              </a:blipFill>
              <a:ln w="9525" cap="flat" cmpd="sng" algn="ctr">
                <a:solidFill>
                  <a:srgbClr val="FFFFFF">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TextBox 13"/>
              <p:cNvSpPr txBox="1"/>
              <p:nvPr/>
            </p:nvSpPr>
            <p:spPr>
              <a:xfrm>
                <a:off x="3253854" y="1757887"/>
                <a:ext cx="2297891" cy="6463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zh-CN" altLang="en-US" i="1" smtClean="0">
                          <a:latin typeface="Cambria Math"/>
                          <a:ea typeface="黑体" pitchFamily="49" charset="-122"/>
                        </a:rPr>
                        <m:t>在测试数据集</m:t>
                      </m:r>
                    </m:oMath>
                  </m:oMathPara>
                </a14:m>
                <a:endParaRPr lang="en-US" altLang="zh-CN" i="1" dirty="0">
                  <a:latin typeface="Cambria Math"/>
                  <a:ea typeface="黑体" pitchFamily="49" charset="-122"/>
                </a:endParaRPr>
              </a:p>
              <a:p>
                <a:pPr/>
                <a14:m>
                  <m:oMathPara xmlns:m="http://schemas.openxmlformats.org/officeDocument/2006/math">
                    <m:oMathParaPr>
                      <m:jc m:val="centerGroup"/>
                    </m:oMathParaPr>
                    <m:oMath xmlns:m="http://schemas.openxmlformats.org/officeDocument/2006/math">
                      <m:r>
                        <a:rPr lang="zh-CN" altLang="en-US" i="1" smtClean="0">
                          <a:latin typeface="Cambria Math"/>
                          <a:ea typeface="黑体" pitchFamily="49" charset="-122"/>
                        </a:rPr>
                        <m:t>测试映射函数</m:t>
                      </m:r>
                      <m:r>
                        <a:rPr lang="en-US" altLang="zh-CN" i="1" smtClean="0">
                          <a:latin typeface="Cambria Math"/>
                          <a:ea typeface="黑体" pitchFamily="49" charset="-122"/>
                        </a:rPr>
                        <m:t>𝑓</m:t>
                      </m:r>
                    </m:oMath>
                  </m:oMathPara>
                </a14:m>
                <a:endParaRPr lang="zh-CN" altLang="en-US" dirty="0">
                  <a:ea typeface="黑体" pitchFamily="49" charset="-122"/>
                </a:endParaRPr>
              </a:p>
            </p:txBody>
          </p:sp>
        </mc:Choice>
        <mc:Fallback xmlns="">
          <p:sp>
            <p:nvSpPr>
              <p:cNvPr id="14" name="TextBox 13"/>
              <p:cNvSpPr txBox="1">
                <a:spLocks noRot="1" noChangeAspect="1" noMove="1" noResize="1" noEditPoints="1" noAdjustHandles="1" noChangeArrowheads="1" noChangeShapeType="1" noTextEdit="1"/>
              </p:cNvSpPr>
              <p:nvPr/>
            </p:nvSpPr>
            <p:spPr>
              <a:xfrm>
                <a:off x="3253854" y="1757887"/>
                <a:ext cx="2297891" cy="646331"/>
              </a:xfrm>
              <a:prstGeom prst="rect">
                <a:avLst/>
              </a:prstGeom>
              <a:blipFill>
                <a:blip r:embed="rId4"/>
                <a:stretch>
                  <a:fillRect b="-849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TextBox 10"/>
              <p:cNvSpPr txBox="1"/>
              <p:nvPr/>
            </p:nvSpPr>
            <p:spPr>
              <a:xfrm>
                <a:off x="6050756" y="1795040"/>
                <a:ext cx="2297891" cy="6463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zh-CN" altLang="en-US" i="1" smtClean="0">
                          <a:latin typeface="Cambria Math"/>
                          <a:ea typeface="黑体" pitchFamily="49" charset="-122"/>
                        </a:rPr>
                        <m:t>未知数据集</m:t>
                      </m:r>
                    </m:oMath>
                  </m:oMathPara>
                </a14:m>
                <a:endParaRPr lang="en-US" altLang="zh-CN" i="1" dirty="0">
                  <a:latin typeface="Cambria Math"/>
                  <a:ea typeface="黑体" pitchFamily="49" charset="-122"/>
                </a:endParaRPr>
              </a:p>
              <a:p>
                <a:pPr/>
                <a14:m>
                  <m:oMathPara xmlns:m="http://schemas.openxmlformats.org/officeDocument/2006/math">
                    <m:oMathParaPr>
                      <m:jc m:val="centerGroup"/>
                    </m:oMathParaPr>
                    <m:oMath xmlns:m="http://schemas.openxmlformats.org/officeDocument/2006/math">
                      <m:r>
                        <a:rPr lang="zh-CN" altLang="en-US" i="1" smtClean="0">
                          <a:latin typeface="Cambria Math"/>
                          <a:ea typeface="黑体" pitchFamily="49" charset="-122"/>
                        </a:rPr>
                        <m:t>上测试映射函数</m:t>
                      </m:r>
                      <m:r>
                        <a:rPr lang="en-US" altLang="zh-CN" i="1" smtClean="0">
                          <a:latin typeface="Cambria Math"/>
                          <a:ea typeface="黑体" pitchFamily="49" charset="-122"/>
                        </a:rPr>
                        <m:t>𝑓</m:t>
                      </m:r>
                    </m:oMath>
                  </m:oMathPara>
                </a14:m>
                <a:endParaRPr lang="zh-CN" altLang="en-US" dirty="0">
                  <a:ea typeface="黑体" pitchFamily="49" charset="-122"/>
                </a:endParaRPr>
              </a:p>
            </p:txBody>
          </p:sp>
        </mc:Choice>
        <mc:Fallback xmlns="">
          <p:sp>
            <p:nvSpPr>
              <p:cNvPr id="11" name="TextBox 10"/>
              <p:cNvSpPr txBox="1">
                <a:spLocks noRot="1" noChangeAspect="1" noMove="1" noResize="1" noEditPoints="1" noAdjustHandles="1" noChangeArrowheads="1" noChangeShapeType="1" noTextEdit="1"/>
              </p:cNvSpPr>
              <p:nvPr/>
            </p:nvSpPr>
            <p:spPr>
              <a:xfrm>
                <a:off x="6050756" y="1795040"/>
                <a:ext cx="2297891" cy="646331"/>
              </a:xfrm>
              <a:prstGeom prst="rect">
                <a:avLst/>
              </a:prstGeom>
              <a:blipFill>
                <a:blip r:embed="rId5"/>
                <a:stretch>
                  <a:fillRect b="-849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圆角矩形 11"/>
              <p:cNvSpPr/>
              <p:nvPr/>
            </p:nvSpPr>
            <p:spPr bwMode="auto">
              <a:xfrm>
                <a:off x="3448915" y="5014437"/>
                <a:ext cx="1907768" cy="855027"/>
              </a:xfrm>
              <a:prstGeom prst="roundRect">
                <a:avLst/>
              </a:prstGeom>
              <a:gradFill rotWithShape="1">
                <a:gsLst>
                  <a:gs pos="0">
                    <a:srgbClr val="FFFFFF">
                      <a:tint val="50000"/>
                      <a:satMod val="300000"/>
                    </a:srgbClr>
                  </a:gs>
                  <a:gs pos="35000">
                    <a:srgbClr val="FFFFFF">
                      <a:tint val="37000"/>
                      <a:satMod val="300000"/>
                    </a:srgbClr>
                  </a:gs>
                  <a:gs pos="100000">
                    <a:srgbClr val="FFFFFF">
                      <a:tint val="15000"/>
                      <a:satMod val="350000"/>
                    </a:srgbClr>
                  </a:gs>
                </a:gsLst>
                <a:lin ang="16200000" scaled="1"/>
              </a:gradFill>
              <a:ln w="9525" cap="flat" cmpd="sng" algn="ctr">
                <a:solidFill>
                  <a:srgbClr val="FFFFFF">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wrap="none" tIns="0" bIns="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altLang="zh-CN" sz="2000" b="1" i="0" u="none" strike="noStrike" kern="0" cap="none" spc="0" normalizeH="0" baseline="0" noProof="0" dirty="0">
                  <a:ln>
                    <a:noFill/>
                  </a:ln>
                  <a:solidFill>
                    <a:srgbClr val="0070C0"/>
                  </a:solidFill>
                  <a:effectLst/>
                  <a:uLnTx/>
                  <a:uFillTx/>
                  <a:latin typeface="Times New Roman" pitchFamily="18" charset="0"/>
                  <a:ea typeface="微软雅黑" pitchFamily="34" charset="-122"/>
                  <a:cs typeface="Times New Roman" panose="02020603050405020304" pitchFamily="18" charset="0"/>
                </a:endParaRPr>
              </a:p>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400" b="1" i="0" u="none" strike="noStrike" kern="0" cap="none" spc="0" normalizeH="0" baseline="0" noProof="0" dirty="0">
                    <a:ln>
                      <a:noFill/>
                    </a:ln>
                    <a:solidFill>
                      <a:srgbClr val="0070C0"/>
                    </a:solidFill>
                    <a:effectLst/>
                    <a:uLnTx/>
                    <a:uFillTx/>
                    <a:latin typeface="Times New Roman" pitchFamily="18" charset="0"/>
                    <a:ea typeface="微软雅黑" pitchFamily="34" charset="-122"/>
                    <a:cs typeface="Times New Roman" panose="02020603050405020304" pitchFamily="18" charset="0"/>
                  </a:rPr>
                  <a:t>测试数据集</a:t>
                </a:r>
                <a:endParaRPr kumimoji="0" lang="en-US" altLang="zh-CN" sz="1400" b="1" i="0" u="none" strike="noStrike" kern="0" cap="none" spc="0" normalizeH="0" baseline="0" noProof="0" dirty="0">
                  <a:ln>
                    <a:noFill/>
                  </a:ln>
                  <a:solidFill>
                    <a:srgbClr val="0070C0"/>
                  </a:solidFill>
                  <a:effectLst/>
                  <a:uLnTx/>
                  <a:uFillTx/>
                  <a:latin typeface="Times New Roman" pitchFamily="18" charset="0"/>
                  <a:ea typeface="微软雅黑" pitchFamily="34" charset="-122"/>
                  <a:cs typeface="Times New Roman" panose="02020603050405020304" pitchFamily="18" charset="0"/>
                </a:endParaRPr>
              </a:p>
              <a:p>
                <a:pPr algn="ctr" fontAlgn="base">
                  <a:spcBef>
                    <a:spcPct val="0"/>
                  </a:spcBef>
                  <a:spcAft>
                    <a:spcPct val="0"/>
                  </a:spcAft>
                  <a:defRPr/>
                </a:pPr>
                <a14:m>
                  <m:oMathPara xmlns:m="http://schemas.openxmlformats.org/officeDocument/2006/math">
                    <m:oMathParaPr>
                      <m:jc m:val="centerGroup"/>
                    </m:oMathParaPr>
                    <m:oMath xmlns:m="http://schemas.openxmlformats.org/officeDocument/2006/math">
                      <m:d>
                        <m:dPr>
                          <m:ctrlPr>
                            <a:rPr lang="en-US" altLang="zh-CN" sz="1400" b="1" i="1" kern="0">
                              <a:solidFill>
                                <a:srgbClr val="0070C0"/>
                              </a:solidFill>
                              <a:latin typeface="Cambria Math" panose="02040503050406030204" pitchFamily="18" charset="0"/>
                              <a:ea typeface="微软雅黑" pitchFamily="34" charset="-122"/>
                              <a:cs typeface="Times New Roman" pitchFamily="18" charset="0"/>
                            </a:rPr>
                          </m:ctrlPr>
                        </m:dPr>
                        <m:e>
                          <m:sSup>
                            <m:sSupPr>
                              <m:ctrlPr>
                                <a:rPr lang="en-US" altLang="zh-CN" sz="1400" b="1" i="1" kern="0">
                                  <a:solidFill>
                                    <a:srgbClr val="0070C0"/>
                                  </a:solidFill>
                                  <a:latin typeface="Cambria Math" panose="02040503050406030204" pitchFamily="18" charset="0"/>
                                  <a:ea typeface="微软雅黑" pitchFamily="34" charset="-122"/>
                                  <a:cs typeface="Times New Roman" pitchFamily="18" charset="0"/>
                                </a:rPr>
                              </m:ctrlPr>
                            </m:sSupPr>
                            <m:e>
                              <m:sSub>
                                <m:sSubPr>
                                  <m:ctrlPr>
                                    <a:rPr lang="en-US" altLang="zh-CN" sz="1400" b="1" i="1" kern="0">
                                      <a:solidFill>
                                        <a:srgbClr val="0070C0"/>
                                      </a:solidFill>
                                      <a:latin typeface="Cambria Math" panose="02040503050406030204" pitchFamily="18" charset="0"/>
                                      <a:ea typeface="微软雅黑" pitchFamily="34" charset="-122"/>
                                      <a:cs typeface="Times New Roman" pitchFamily="18" charset="0"/>
                                    </a:rPr>
                                  </m:ctrlPr>
                                </m:sSubPr>
                                <m:e>
                                  <m:r>
                                    <a:rPr lang="en-US" altLang="zh-CN" sz="1400" b="1" i="1" kern="0" smtClean="0">
                                      <a:solidFill>
                                        <a:srgbClr val="0070C0"/>
                                      </a:solidFill>
                                      <a:latin typeface="Cambria Math"/>
                                      <a:ea typeface="微软雅黑" pitchFamily="34" charset="-122"/>
                                      <a:cs typeface="Times New Roman" pitchFamily="18" charset="0"/>
                                    </a:rPr>
                                    <m:t>𝒙</m:t>
                                  </m:r>
                                </m:e>
                                <m:sub>
                                  <m:r>
                                    <a:rPr lang="en-US" altLang="zh-CN" sz="1400" b="1" i="1" kern="0" smtClean="0">
                                      <a:solidFill>
                                        <a:srgbClr val="0070C0"/>
                                      </a:solidFill>
                                      <a:latin typeface="Cambria Math"/>
                                      <a:ea typeface="微软雅黑" pitchFamily="34" charset="-122"/>
                                      <a:cs typeface="Times New Roman" pitchFamily="18" charset="0"/>
                                    </a:rPr>
                                    <m:t>𝒊</m:t>
                                  </m:r>
                                </m:sub>
                              </m:sSub>
                            </m:e>
                            <m:sup>
                              <m:r>
                                <a:rPr lang="en-US" altLang="zh-CN" sz="1400" b="1" i="1" kern="0" smtClean="0">
                                  <a:solidFill>
                                    <a:srgbClr val="0070C0"/>
                                  </a:solidFill>
                                  <a:latin typeface="Cambria Math"/>
                                  <a:ea typeface="微软雅黑" pitchFamily="34" charset="-122"/>
                                  <a:cs typeface="Times New Roman" pitchFamily="18" charset="0"/>
                                </a:rPr>
                                <m:t>′</m:t>
                              </m:r>
                            </m:sup>
                          </m:sSup>
                          <m:r>
                            <a:rPr lang="en-US" altLang="zh-CN" sz="1400" b="1" i="1" kern="0" smtClean="0">
                              <a:solidFill>
                                <a:srgbClr val="0070C0"/>
                              </a:solidFill>
                              <a:latin typeface="Cambria Math"/>
                              <a:ea typeface="微软雅黑" pitchFamily="34" charset="-122"/>
                              <a:cs typeface="Times New Roman" pitchFamily="18" charset="0"/>
                            </a:rPr>
                            <m:t>,</m:t>
                          </m:r>
                          <m:sSup>
                            <m:sSupPr>
                              <m:ctrlPr>
                                <a:rPr lang="en-US" altLang="zh-CN" sz="1400" b="1" i="1" kern="0">
                                  <a:solidFill>
                                    <a:srgbClr val="0070C0"/>
                                  </a:solidFill>
                                  <a:latin typeface="Cambria Math" panose="02040503050406030204" pitchFamily="18" charset="0"/>
                                  <a:ea typeface="微软雅黑" pitchFamily="34" charset="-122"/>
                                  <a:cs typeface="Times New Roman" pitchFamily="18" charset="0"/>
                                </a:rPr>
                              </m:ctrlPr>
                            </m:sSupPr>
                            <m:e>
                              <m:sSub>
                                <m:sSubPr>
                                  <m:ctrlPr>
                                    <a:rPr lang="en-US" altLang="zh-CN" sz="1400" b="1" i="1" kern="0">
                                      <a:solidFill>
                                        <a:srgbClr val="0070C0"/>
                                      </a:solidFill>
                                      <a:latin typeface="Cambria Math" panose="02040503050406030204" pitchFamily="18" charset="0"/>
                                      <a:ea typeface="微软雅黑" pitchFamily="34" charset="-122"/>
                                      <a:cs typeface="Times New Roman" pitchFamily="18" charset="0"/>
                                    </a:rPr>
                                  </m:ctrlPr>
                                </m:sSubPr>
                                <m:e>
                                  <m:r>
                                    <a:rPr lang="en-US" altLang="zh-CN" sz="1400" b="1" i="1" kern="0" smtClean="0">
                                      <a:solidFill>
                                        <a:srgbClr val="0070C0"/>
                                      </a:solidFill>
                                      <a:latin typeface="Cambria Math"/>
                                      <a:ea typeface="微软雅黑" pitchFamily="34" charset="-122"/>
                                      <a:cs typeface="Times New Roman" pitchFamily="18" charset="0"/>
                                    </a:rPr>
                                    <m:t>𝒚</m:t>
                                  </m:r>
                                </m:e>
                                <m:sub>
                                  <m:r>
                                    <a:rPr lang="en-US" altLang="zh-CN" sz="1400" b="1" i="1" kern="0" smtClean="0">
                                      <a:solidFill>
                                        <a:srgbClr val="0070C0"/>
                                      </a:solidFill>
                                      <a:latin typeface="Cambria Math"/>
                                      <a:ea typeface="微软雅黑" pitchFamily="34" charset="-122"/>
                                      <a:cs typeface="Times New Roman" pitchFamily="18" charset="0"/>
                                    </a:rPr>
                                    <m:t>𝒊</m:t>
                                  </m:r>
                                </m:sub>
                              </m:sSub>
                            </m:e>
                            <m:sup>
                              <m:r>
                                <a:rPr lang="en-US" altLang="zh-CN" sz="1400" b="1" i="1" kern="0" smtClean="0">
                                  <a:solidFill>
                                    <a:srgbClr val="0070C0"/>
                                  </a:solidFill>
                                  <a:latin typeface="Cambria Math"/>
                                  <a:ea typeface="微软雅黑" pitchFamily="34" charset="-122"/>
                                  <a:cs typeface="Times New Roman" pitchFamily="18" charset="0"/>
                                </a:rPr>
                                <m:t>′</m:t>
                              </m:r>
                            </m:sup>
                          </m:sSup>
                        </m:e>
                      </m:d>
                      <m:r>
                        <a:rPr lang="en-US" altLang="zh-CN" sz="1400" b="1" i="1" kern="0" smtClean="0">
                          <a:solidFill>
                            <a:srgbClr val="0070C0"/>
                          </a:solidFill>
                          <a:latin typeface="Cambria Math"/>
                          <a:ea typeface="微软雅黑" pitchFamily="34" charset="-122"/>
                          <a:cs typeface="Times New Roman" pitchFamily="18" charset="0"/>
                        </a:rPr>
                        <m:t>,</m:t>
                      </m:r>
                      <m:r>
                        <a:rPr lang="en-US" altLang="zh-CN" sz="1400" b="1" i="1" kern="0" smtClean="0">
                          <a:solidFill>
                            <a:srgbClr val="0070C0"/>
                          </a:solidFill>
                          <a:latin typeface="Cambria Math"/>
                          <a:ea typeface="微软雅黑" pitchFamily="34" charset="-122"/>
                          <a:cs typeface="Times New Roman" pitchFamily="18" charset="0"/>
                        </a:rPr>
                        <m:t>𝒊</m:t>
                      </m:r>
                      <m:r>
                        <a:rPr lang="en-US" altLang="zh-CN" sz="1400" b="1" i="1" kern="0" smtClean="0">
                          <a:solidFill>
                            <a:srgbClr val="0070C0"/>
                          </a:solidFill>
                          <a:latin typeface="Cambria Math"/>
                          <a:ea typeface="微软雅黑" pitchFamily="34" charset="-122"/>
                          <a:cs typeface="Times New Roman" pitchFamily="18" charset="0"/>
                        </a:rPr>
                        <m:t>=</m:t>
                      </m:r>
                      <m:r>
                        <a:rPr lang="en-US" altLang="zh-CN" sz="1400" b="1" i="1" kern="0" smtClean="0">
                          <a:solidFill>
                            <a:srgbClr val="0070C0"/>
                          </a:solidFill>
                          <a:latin typeface="Cambria Math"/>
                          <a:ea typeface="微软雅黑" pitchFamily="34" charset="-122"/>
                          <a:cs typeface="Times New Roman" pitchFamily="18" charset="0"/>
                        </a:rPr>
                        <m:t>𝟏</m:t>
                      </m:r>
                      <m:r>
                        <a:rPr lang="en-US" altLang="zh-CN" sz="1400" b="1" i="1" kern="0" smtClean="0">
                          <a:solidFill>
                            <a:srgbClr val="0070C0"/>
                          </a:solidFill>
                          <a:latin typeface="Cambria Math"/>
                          <a:ea typeface="微软雅黑" pitchFamily="34" charset="-122"/>
                          <a:cs typeface="Times New Roman" pitchFamily="18" charset="0"/>
                        </a:rPr>
                        <m:t>,…,</m:t>
                      </m:r>
                      <m:r>
                        <a:rPr lang="en-US" altLang="zh-CN" sz="1400" b="1" i="1" kern="0" smtClean="0">
                          <a:solidFill>
                            <a:srgbClr val="0070C0"/>
                          </a:solidFill>
                          <a:latin typeface="Cambria Math"/>
                          <a:ea typeface="微软雅黑" pitchFamily="34" charset="-122"/>
                          <a:cs typeface="Times New Roman" pitchFamily="18" charset="0"/>
                        </a:rPr>
                        <m:t>𝒎</m:t>
                      </m:r>
                    </m:oMath>
                  </m:oMathPara>
                </a14:m>
                <a:endParaRPr lang="en-US" altLang="zh-CN" sz="1400" b="1" kern="0" dirty="0">
                  <a:solidFill>
                    <a:srgbClr val="0070C0"/>
                  </a:solidFill>
                  <a:latin typeface="Times New Roman" pitchFamily="18" charset="0"/>
                  <a:ea typeface="微软雅黑" pitchFamily="34" charset="-122"/>
                  <a:cs typeface="Times New Roman" panose="02020603050405020304" pitchFamily="18" charset="0"/>
                </a:endParaRPr>
              </a:p>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altLang="zh-CN" sz="1400" b="1" i="0" u="none" strike="noStrike" kern="0" cap="none" spc="0" normalizeH="0" baseline="0" noProof="0" dirty="0">
                  <a:ln>
                    <a:noFill/>
                  </a:ln>
                  <a:solidFill>
                    <a:srgbClr val="0070C0"/>
                  </a:solidFill>
                  <a:effectLst/>
                  <a:uLnTx/>
                  <a:uFillTx/>
                  <a:latin typeface="Times New Roman" pitchFamily="18" charset="0"/>
                  <a:ea typeface="微软雅黑" pitchFamily="34" charset="-122"/>
                  <a:cs typeface="Times New Roman" panose="02020603050405020304" pitchFamily="18" charset="0"/>
                </a:endParaRPr>
              </a:p>
            </p:txBody>
          </p:sp>
        </mc:Choice>
        <mc:Fallback xmlns="">
          <p:sp>
            <p:nvSpPr>
              <p:cNvPr id="12" name="圆角矩形 11"/>
              <p:cNvSpPr>
                <a:spLocks noRot="1" noChangeAspect="1" noMove="1" noResize="1" noEditPoints="1" noAdjustHandles="1" noChangeArrowheads="1" noChangeShapeType="1" noTextEdit="1"/>
              </p:cNvSpPr>
              <p:nvPr/>
            </p:nvSpPr>
            <p:spPr bwMode="auto">
              <a:xfrm>
                <a:off x="3448915" y="5014437"/>
                <a:ext cx="1907768" cy="855027"/>
              </a:xfrm>
              <a:prstGeom prst="roundRect">
                <a:avLst/>
              </a:prstGeom>
              <a:blipFill>
                <a:blip r:embed="rId6"/>
                <a:stretch>
                  <a:fillRect/>
                </a:stretch>
              </a:blipFill>
              <a:ln w="9525" cap="flat" cmpd="sng" algn="ctr">
                <a:solidFill>
                  <a:srgbClr val="FFFFFF">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a:lstStyle/>
              <a:p>
                <a:r>
                  <a:rPr lang="zh-CN" altLang="en-US">
                    <a:noFill/>
                  </a:rPr>
                  <a:t> </a:t>
                </a:r>
              </a:p>
            </p:txBody>
          </p:sp>
        </mc:Fallback>
      </mc:AlternateContent>
      <p:sp>
        <p:nvSpPr>
          <p:cNvPr id="16" name="流程图: 磁盘 15"/>
          <p:cNvSpPr/>
          <p:nvPr/>
        </p:nvSpPr>
        <p:spPr>
          <a:xfrm>
            <a:off x="6299066" y="3246585"/>
            <a:ext cx="1959429" cy="1670852"/>
          </a:xfrm>
          <a:prstGeom prst="flowChartMagneticDisk">
            <a:avLst/>
          </a:prstGeom>
          <a:gradFill>
            <a:gsLst>
              <a:gs pos="0">
                <a:srgbClr val="FFEFD1"/>
              </a:gs>
              <a:gs pos="64999">
                <a:srgbClr val="F0EBD5"/>
              </a:gs>
              <a:gs pos="100000">
                <a:srgbClr val="D1C39F"/>
              </a:gs>
            </a:gsLst>
            <a:lin ang="5400000" scaled="0"/>
          </a:gradFill>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itchFamily="49" charset="-122"/>
            </a:endParaRPr>
          </a:p>
        </p:txBody>
      </p:sp>
    </p:spTree>
    <p:extLst>
      <p:ext uri="{BB962C8B-B14F-4D97-AF65-F5344CB8AC3E}">
        <p14:creationId xmlns:p14="http://schemas.microsoft.com/office/powerpoint/2010/main" val="55972752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209FA643-BE1F-4676-B03F-42976959F2EC}"/>
              </a:ext>
            </a:extLst>
          </p:cNvPr>
          <p:cNvSpPr>
            <a:spLocks noGrp="1"/>
          </p:cNvSpPr>
          <p:nvPr>
            <p:ph type="title"/>
          </p:nvPr>
        </p:nvSpPr>
        <p:spPr/>
        <p:txBody>
          <a:bodyPr/>
          <a:lstStyle/>
          <a:p>
            <a:r>
              <a:rPr lang="zh-CN" altLang="en-US" sz="3200" dirty="0"/>
              <a:t>支持向量机</a:t>
            </a:r>
            <a:r>
              <a:rPr lang="zh-CN" altLang="en-US" dirty="0">
                <a:latin typeface="Times New Roman" panose="02020603050405020304" pitchFamily="18" charset="0"/>
                <a:cs typeface="Times New Roman" panose="02020603050405020304" pitchFamily="18" charset="0"/>
              </a:rPr>
              <a:t>：</a:t>
            </a:r>
            <a:r>
              <a:rPr lang="zh-CN" altLang="en-US" sz="2800" kern="0" dirty="0">
                <a:solidFill>
                  <a:srgbClr val="0070C0"/>
                </a:solidFill>
                <a:latin typeface="Times New Roman" pitchFamily="18" charset="0"/>
                <a:cs typeface="Times New Roman" pitchFamily="18" charset="0"/>
              </a:rPr>
              <a:t>松弛变量，软间隔与</a:t>
            </a:r>
            <a:r>
              <a:rPr lang="en-US" altLang="zh-CN" sz="2800" kern="0" dirty="0">
                <a:solidFill>
                  <a:srgbClr val="0070C0"/>
                </a:solidFill>
                <a:latin typeface="Times New Roman" pitchFamily="18" charset="0"/>
                <a:cs typeface="Times New Roman" pitchFamily="18" charset="0"/>
              </a:rPr>
              <a:t>hinge</a:t>
            </a:r>
            <a:r>
              <a:rPr lang="zh-CN" altLang="en-US" sz="2800" kern="0" dirty="0">
                <a:solidFill>
                  <a:srgbClr val="0070C0"/>
                </a:solidFill>
                <a:latin typeface="Times New Roman" pitchFamily="18" charset="0"/>
                <a:cs typeface="Times New Roman" pitchFamily="18" charset="0"/>
              </a:rPr>
              <a:t>损失函数</a:t>
            </a:r>
            <a:endParaRPr lang="zh-CN" altLang="en-US" sz="3200" dirty="0"/>
          </a:p>
        </p:txBody>
      </p:sp>
      <p:pic>
        <p:nvPicPr>
          <p:cNvPr id="2" name="图片 1">
            <a:extLst>
              <a:ext uri="{FF2B5EF4-FFF2-40B4-BE49-F238E27FC236}">
                <a16:creationId xmlns:a16="http://schemas.microsoft.com/office/drawing/2014/main" id="{5D94C313-0739-4056-89BB-CB320A1BDBA8}"/>
              </a:ext>
            </a:extLst>
          </p:cNvPr>
          <p:cNvPicPr>
            <a:picLocks noChangeAspect="1"/>
          </p:cNvPicPr>
          <p:nvPr/>
        </p:nvPicPr>
        <p:blipFill>
          <a:blip r:embed="rId3"/>
          <a:stretch>
            <a:fillRect/>
          </a:stretch>
        </p:blipFill>
        <p:spPr>
          <a:xfrm>
            <a:off x="0" y="3118905"/>
            <a:ext cx="4610100" cy="3209925"/>
          </a:xfrm>
          <a:prstGeom prst="rect">
            <a:avLst/>
          </a:prstGeom>
        </p:spPr>
      </p:pic>
      <p:pic>
        <p:nvPicPr>
          <p:cNvPr id="5" name="图片 4">
            <a:extLst>
              <a:ext uri="{FF2B5EF4-FFF2-40B4-BE49-F238E27FC236}">
                <a16:creationId xmlns:a16="http://schemas.microsoft.com/office/drawing/2014/main" id="{1019076E-EA43-447B-B34C-626244E2022B}"/>
              </a:ext>
            </a:extLst>
          </p:cNvPr>
          <p:cNvPicPr>
            <a:picLocks noChangeAspect="1"/>
          </p:cNvPicPr>
          <p:nvPr/>
        </p:nvPicPr>
        <p:blipFill>
          <a:blip r:embed="rId4"/>
          <a:stretch>
            <a:fillRect/>
          </a:stretch>
        </p:blipFill>
        <p:spPr>
          <a:xfrm>
            <a:off x="3077458" y="3164755"/>
            <a:ext cx="7352631" cy="1976033"/>
          </a:xfrm>
          <a:prstGeom prst="rect">
            <a:avLst/>
          </a:prstGeom>
        </p:spPr>
      </p:pic>
      <p:sp>
        <p:nvSpPr>
          <p:cNvPr id="12" name="文本框 11">
            <a:extLst>
              <a:ext uri="{FF2B5EF4-FFF2-40B4-BE49-F238E27FC236}">
                <a16:creationId xmlns:a16="http://schemas.microsoft.com/office/drawing/2014/main" id="{7D28F5DC-E7AE-4CBD-8716-F19E514BB759}"/>
              </a:ext>
            </a:extLst>
          </p:cNvPr>
          <p:cNvSpPr txBox="1"/>
          <p:nvPr/>
        </p:nvSpPr>
        <p:spPr>
          <a:xfrm>
            <a:off x="922700" y="1133606"/>
            <a:ext cx="7478044" cy="1200329"/>
          </a:xfrm>
          <a:prstGeom prst="rect">
            <a:avLst/>
          </a:prstGeom>
          <a:noFill/>
        </p:spPr>
        <p:txBody>
          <a:bodyPr wrap="square">
            <a:spAutoFit/>
          </a:bodyPr>
          <a:lstStyle/>
          <a:p>
            <a:pPr indent="304800" algn="just">
              <a:spcBef>
                <a:spcPts val="1000"/>
              </a:spcBef>
              <a:spcAft>
                <a:spcPts val="300"/>
              </a:spcAft>
            </a:pPr>
            <a:r>
              <a:rPr lang="zh-CN" altLang="zh-CN" sz="1800" b="1"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先前介绍中假设所有训练样本数据是线性可分，即存在一个线性超平面能将不同类别样本完全隔开，这种情况称为</a:t>
            </a:r>
            <a:r>
              <a:rPr lang="en-US" altLang="zh-CN" sz="1800" b="1"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1800" b="1"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硬间隔</a:t>
            </a:r>
            <a:r>
              <a:rPr lang="en-US" altLang="zh-CN" sz="1800" b="1"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1800" b="1"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1800" b="1"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hard margin</a:t>
            </a:r>
            <a:r>
              <a:rPr lang="zh-CN" altLang="zh-CN" sz="1800" b="1"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），与硬间隔相对的是</a:t>
            </a:r>
            <a:r>
              <a:rPr lang="en-US" altLang="zh-CN" sz="1800" b="1"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1800" b="1"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软间隔</a:t>
            </a:r>
            <a:r>
              <a:rPr lang="en-US" altLang="zh-CN" sz="1800" b="1"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1800" b="1"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1800" b="1"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soft margin</a:t>
            </a:r>
            <a:r>
              <a:rPr lang="zh-CN" altLang="zh-CN" sz="1800" b="1"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）。软间隔指允许部分错分给定的训练样本。</a:t>
            </a:r>
            <a:endParaRPr lang="zh-CN" altLang="zh-CN" sz="1800" b="1" dirty="0">
              <a:effectLst/>
              <a:latin typeface="Times New Roman" panose="02020603050405020304" pitchFamily="18" charset="0"/>
              <a:ea typeface="华文楷体" panose="02010600040101010101" pitchFamily="2" charset="-122"/>
              <a:cs typeface="Times New Roman" panose="02020603050405020304" pitchFamily="18" charset="0"/>
            </a:endParaRPr>
          </a:p>
        </p:txBody>
      </p:sp>
      <p:cxnSp>
        <p:nvCxnSpPr>
          <p:cNvPr id="9" name="直接连接符 8">
            <a:extLst>
              <a:ext uri="{FF2B5EF4-FFF2-40B4-BE49-F238E27FC236}">
                <a16:creationId xmlns:a16="http://schemas.microsoft.com/office/drawing/2014/main" id="{39C23A02-A582-4D1A-A25C-52028DC65DF7}"/>
              </a:ext>
            </a:extLst>
          </p:cNvPr>
          <p:cNvCxnSpPr/>
          <p:nvPr/>
        </p:nvCxnSpPr>
        <p:spPr>
          <a:xfrm>
            <a:off x="586408" y="2571417"/>
            <a:ext cx="7971183" cy="0"/>
          </a:xfrm>
          <a:prstGeom prst="line">
            <a:avLst/>
          </a:prstGeom>
          <a:ln w="50800">
            <a:solidFill>
              <a:srgbClr val="7030A0"/>
            </a:solidFill>
          </a:ln>
        </p:spPr>
        <p:style>
          <a:lnRef idx="1">
            <a:schemeClr val="accent1"/>
          </a:lnRef>
          <a:fillRef idx="0">
            <a:schemeClr val="accent1"/>
          </a:fillRef>
          <a:effectRef idx="0">
            <a:schemeClr val="accent1"/>
          </a:effectRef>
          <a:fontRef idx="minor">
            <a:schemeClr val="tx1"/>
          </a:fontRef>
        </p:style>
      </p:cxnSp>
      <p:sp>
        <p:nvSpPr>
          <p:cNvPr id="16" name="圆角矩形 10">
            <a:extLst>
              <a:ext uri="{FF2B5EF4-FFF2-40B4-BE49-F238E27FC236}">
                <a16:creationId xmlns:a16="http://schemas.microsoft.com/office/drawing/2014/main" id="{0020EFDE-2088-4EAF-9751-EB257010F25E}"/>
              </a:ext>
            </a:extLst>
          </p:cNvPr>
          <p:cNvSpPr/>
          <p:nvPr/>
        </p:nvSpPr>
        <p:spPr bwMode="auto">
          <a:xfrm>
            <a:off x="5394131" y="5323129"/>
            <a:ext cx="2873830" cy="823360"/>
          </a:xfrm>
          <a:prstGeom prst="roundRect">
            <a:avLst/>
          </a:prstGeom>
          <a:gradFill rotWithShape="1">
            <a:gsLst>
              <a:gs pos="0">
                <a:srgbClr val="FFFFFF">
                  <a:tint val="50000"/>
                  <a:satMod val="300000"/>
                </a:srgbClr>
              </a:gs>
              <a:gs pos="35000">
                <a:srgbClr val="FFFFFF">
                  <a:tint val="37000"/>
                  <a:satMod val="300000"/>
                </a:srgbClr>
              </a:gs>
              <a:gs pos="100000">
                <a:srgbClr val="FFFFFF">
                  <a:tint val="15000"/>
                  <a:satMod val="350000"/>
                </a:srgbClr>
              </a:gs>
            </a:gsLst>
            <a:lin ang="16200000" scaled="1"/>
          </a:gradFill>
          <a:ln w="9525" cap="flat" cmpd="sng" algn="ctr">
            <a:solidFill>
              <a:srgbClr val="FFFFFF">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wrap="none" tIns="0" bIns="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2000" b="1" i="0" u="none" strike="noStrike" kern="0" cap="none" spc="0" normalizeH="0" baseline="0" noProof="0" dirty="0">
                <a:ln>
                  <a:noFill/>
                </a:ln>
                <a:solidFill>
                  <a:srgbClr val="0070C0"/>
                </a:solidFill>
                <a:effectLst/>
                <a:uLnTx/>
                <a:uFillTx/>
                <a:latin typeface="Times New Roman" panose="02020603050405020304" pitchFamily="18" charset="0"/>
                <a:ea typeface="楷体" panose="02010609060101010101" pitchFamily="49" charset="-122"/>
                <a:cs typeface="Times New Roman" panose="02020603050405020304" pitchFamily="18" charset="0"/>
              </a:rPr>
              <a:t>难以直接求解</a:t>
            </a:r>
            <a:endParaRPr kumimoji="0" lang="en-US" altLang="zh-CN" sz="1400" b="1" i="0" u="none" strike="noStrike" kern="0" cap="none" spc="0" normalizeH="0" baseline="0" noProof="0" dirty="0">
              <a:ln>
                <a:noFill/>
              </a:ln>
              <a:solidFill>
                <a:srgbClr val="0070C0"/>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241236308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209FA643-BE1F-4676-B03F-42976959F2EC}"/>
              </a:ext>
            </a:extLst>
          </p:cNvPr>
          <p:cNvSpPr>
            <a:spLocks noGrp="1"/>
          </p:cNvSpPr>
          <p:nvPr>
            <p:ph type="title"/>
          </p:nvPr>
        </p:nvSpPr>
        <p:spPr/>
        <p:txBody>
          <a:bodyPr/>
          <a:lstStyle/>
          <a:p>
            <a:r>
              <a:rPr lang="zh-CN" altLang="en-US" sz="3200" dirty="0"/>
              <a:t>支持向量机</a:t>
            </a:r>
            <a:r>
              <a:rPr lang="zh-CN" altLang="en-US" dirty="0">
                <a:latin typeface="Times New Roman" panose="02020603050405020304" pitchFamily="18" charset="0"/>
                <a:cs typeface="Times New Roman" panose="02020603050405020304" pitchFamily="18" charset="0"/>
              </a:rPr>
              <a:t>：</a:t>
            </a:r>
            <a:r>
              <a:rPr lang="zh-CN" altLang="en-US" sz="2800" kern="0" dirty="0">
                <a:solidFill>
                  <a:srgbClr val="0070C0"/>
                </a:solidFill>
                <a:latin typeface="Times New Roman" pitchFamily="18" charset="0"/>
                <a:cs typeface="Times New Roman" pitchFamily="18" charset="0"/>
              </a:rPr>
              <a:t>松弛变量，软间隔与</a:t>
            </a:r>
            <a:r>
              <a:rPr lang="en-US" altLang="zh-CN" sz="2800" kern="0" dirty="0">
                <a:solidFill>
                  <a:srgbClr val="0070C0"/>
                </a:solidFill>
                <a:latin typeface="Times New Roman" pitchFamily="18" charset="0"/>
                <a:cs typeface="Times New Roman" pitchFamily="18" charset="0"/>
              </a:rPr>
              <a:t>hinge</a:t>
            </a:r>
            <a:r>
              <a:rPr lang="zh-CN" altLang="en-US" sz="2800" kern="0" dirty="0">
                <a:solidFill>
                  <a:srgbClr val="0070C0"/>
                </a:solidFill>
                <a:latin typeface="Times New Roman" pitchFamily="18" charset="0"/>
                <a:cs typeface="Times New Roman" pitchFamily="18" charset="0"/>
              </a:rPr>
              <a:t>损失函数</a:t>
            </a:r>
            <a:endParaRPr lang="zh-CN" altLang="en-US" sz="3200" dirty="0"/>
          </a:p>
        </p:txBody>
      </p:sp>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CFF01340-D1AC-495C-940D-AFB6F3BFA0FF}"/>
                  </a:ext>
                </a:extLst>
              </p:cNvPr>
              <p:cNvSpPr txBox="1"/>
              <p:nvPr/>
            </p:nvSpPr>
            <p:spPr>
              <a:xfrm>
                <a:off x="1107583" y="1486481"/>
                <a:ext cx="7901189" cy="529825"/>
              </a:xfrm>
              <a:prstGeom prst="rect">
                <a:avLst/>
              </a:prstGeom>
              <a:noFill/>
            </p:spPr>
            <p:txBody>
              <a:bodyPr wrap="square">
                <a:spAutoFit/>
              </a:bodyPr>
              <a:lstStyle/>
              <a:p>
                <a:pPr indent="304800" algn="just">
                  <a:spcBef>
                    <a:spcPts val="1000"/>
                  </a:spcBef>
                  <a:spcAft>
                    <a:spcPts val="300"/>
                  </a:spcAft>
                </a:pPr>
                <a:r>
                  <a:rPr lang="en-US"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hinge</a:t>
                </a:r>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损失函数：</a:t>
                </a:r>
                <a14:m>
                  <m:oMath xmlns:m="http://schemas.openxmlformats.org/officeDocument/2006/math">
                    <m:func>
                      <m:func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funcPr>
                      <m:fName>
                        <m:limLow>
                          <m:limLow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limLowPr>
                          <m:e>
                            <m:r>
                              <m:rPr>
                                <m:sty m:val="p"/>
                              </m:rPr>
                              <a:rPr lang="en-US" altLang="zh-CN" sz="18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min</m:t>
                            </m:r>
                          </m:e>
                          <m:lim>
                            <m:r>
                              <a:rPr lang="en-US" altLang="zh-CN" sz="1800" b="1"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𝒘</m:t>
                            </m:r>
                            <m:r>
                              <a:rPr lang="en-US"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m:t>
                            </m:r>
                            <m:r>
                              <a:rPr lang="en-US"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𝑏</m:t>
                            </m:r>
                          </m:lim>
                        </m:limLow>
                      </m:fName>
                      <m:e>
                        <m:f>
                          <m:f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1</m:t>
                            </m:r>
                          </m:num>
                          <m:den>
                            <m:r>
                              <a:rPr lang="en-US"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2</m:t>
                            </m:r>
                          </m:den>
                        </m:f>
                        <m:sSup>
                          <m:sSup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b="1"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𝒘</m:t>
                            </m:r>
                          </m:e>
                          <m:sup>
                            <m:r>
                              <a:rPr lang="en-US"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𝑇</m:t>
                            </m:r>
                          </m:sup>
                        </m:sSup>
                        <m:r>
                          <a:rPr lang="en-US" altLang="zh-CN" sz="1800" b="1"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𝒘</m:t>
                        </m:r>
                        <m:r>
                          <a:rPr lang="en-US"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m:t>
                        </m:r>
                        <m:r>
                          <a:rPr lang="en-US"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𝑐</m:t>
                        </m:r>
                        <m:r>
                          <a:rPr lang="en-US"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m:t>
                        </m:r>
                      </m:e>
                    </m:func>
                    <m:nary>
                      <m:naryPr>
                        <m:chr m:val="∑"/>
                        <m:limLoc m:val="undOv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𝑖</m:t>
                        </m:r>
                        <m:r>
                          <a:rPr lang="en-US"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=1</m:t>
                        </m:r>
                      </m:sub>
                      <m:sup>
                        <m:r>
                          <a:rPr lang="en-US"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𝑛</m:t>
                        </m:r>
                      </m:sup>
                      <m:e>
                        <m:r>
                          <m:rPr>
                            <m:sty m:val="p"/>
                          </m:rPr>
                          <a:rPr lang="en-US" altLang="zh-CN" sz="18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max</m:t>
                        </m:r>
                        <m:r>
                          <a:rPr lang="en-US" altLang="zh-CN" sz="18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m:t>
                        </m:r>
                        <m:r>
                          <a:rPr lang="en-US"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(0,1−</m:t>
                        </m:r>
                        <m:sSub>
                          <m:sSub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𝑦</m:t>
                            </m:r>
                          </m:e>
                          <m:sub>
                            <m:r>
                              <a:rPr lang="en-US"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𝑖</m:t>
                            </m:r>
                          </m:sub>
                        </m:sSub>
                        <m:d>
                          <m:d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sSup>
                              <m:sSup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b="1"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𝒘</m:t>
                                </m:r>
                              </m:e>
                              <m:sup>
                                <m:r>
                                  <a:rPr lang="en-US"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𝑇</m:t>
                                </m:r>
                              </m:sup>
                            </m:sSup>
                            <m:sSub>
                              <m:sSub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𝒙</m:t>
                                </m:r>
                              </m:e>
                              <m:sub>
                                <m:r>
                                  <a:rPr lang="en-US"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𝑖</m:t>
                                </m:r>
                              </m:sub>
                            </m:sSub>
                            <m:r>
                              <a:rPr lang="en-US"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m:t>
                            </m:r>
                            <m:r>
                              <a:rPr lang="en-US"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𝑏</m:t>
                            </m:r>
                          </m:e>
                        </m:d>
                        <m:r>
                          <a:rPr lang="en-US"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m:t>
                        </m:r>
                      </m:e>
                    </m:nary>
                  </m:oMath>
                </a14:m>
                <a:endParaRPr lang="zh-CN" altLang="zh-CN" sz="1800" dirty="0">
                  <a:effectLst/>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xmlns="">
          <p:sp>
            <p:nvSpPr>
              <p:cNvPr id="8" name="文本框 7">
                <a:extLst>
                  <a:ext uri="{FF2B5EF4-FFF2-40B4-BE49-F238E27FC236}">
                    <a16:creationId xmlns:a16="http://schemas.microsoft.com/office/drawing/2014/main" id="{CFF01340-D1AC-495C-940D-AFB6F3BFA0FF}"/>
                  </a:ext>
                </a:extLst>
              </p:cNvPr>
              <p:cNvSpPr txBox="1">
                <a:spLocks noRot="1" noChangeAspect="1" noMove="1" noResize="1" noEditPoints="1" noAdjustHandles="1" noChangeArrowheads="1" noChangeShapeType="1" noTextEdit="1"/>
              </p:cNvSpPr>
              <p:nvPr/>
            </p:nvSpPr>
            <p:spPr>
              <a:xfrm>
                <a:off x="1107583" y="1486481"/>
                <a:ext cx="7901189" cy="529825"/>
              </a:xfrm>
              <a:prstGeom prst="rect">
                <a:avLst/>
              </a:prstGeom>
              <a:blipFill>
                <a:blip r:embed="rId3"/>
                <a:stretch>
                  <a:fillRect t="-72414" b="-110345"/>
                </a:stretch>
              </a:blipFill>
            </p:spPr>
            <p:txBody>
              <a:bodyPr/>
              <a:lstStyle/>
              <a:p>
                <a:r>
                  <a:rPr lang="zh-CN" altLang="en-US">
                    <a:noFill/>
                  </a:rPr>
                  <a:t> </a:t>
                </a:r>
              </a:p>
            </p:txBody>
          </p:sp>
        </mc:Fallback>
      </mc:AlternateContent>
      <p:sp>
        <p:nvSpPr>
          <p:cNvPr id="6" name="矩形 5">
            <a:extLst>
              <a:ext uri="{FF2B5EF4-FFF2-40B4-BE49-F238E27FC236}">
                <a16:creationId xmlns:a16="http://schemas.microsoft.com/office/drawing/2014/main" id="{88DA59B9-DA5A-4B02-93C1-AAB3D9B5BA02}"/>
              </a:ext>
            </a:extLst>
          </p:cNvPr>
          <p:cNvSpPr/>
          <p:nvPr/>
        </p:nvSpPr>
        <p:spPr>
          <a:xfrm>
            <a:off x="669701" y="1281314"/>
            <a:ext cx="7804597" cy="1481204"/>
          </a:xfrm>
          <a:prstGeom prst="rect">
            <a:avLst/>
          </a:prstGeom>
          <a:noFill/>
          <a:ln w="508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a:extLst>
              <a:ext uri="{FF2B5EF4-FFF2-40B4-BE49-F238E27FC236}">
                <a16:creationId xmlns:a16="http://schemas.microsoft.com/office/drawing/2014/main" id="{F36405CA-C6DC-42CE-8473-EC62D69A37AC}"/>
              </a:ext>
            </a:extLst>
          </p:cNvPr>
          <p:cNvSpPr txBox="1"/>
          <p:nvPr/>
        </p:nvSpPr>
        <p:spPr>
          <a:xfrm>
            <a:off x="1390918" y="2106168"/>
            <a:ext cx="4572000" cy="369332"/>
          </a:xfrm>
          <a:prstGeom prst="rect">
            <a:avLst/>
          </a:prstGeom>
          <a:noFill/>
        </p:spPr>
        <p:txBody>
          <a:bodyPr wrap="square">
            <a:spAutoFit/>
          </a:bodyPr>
          <a:lstStyle/>
          <a:p>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正确分类数据的</a:t>
            </a:r>
            <a:r>
              <a:rPr lang="en-US" altLang="zh-CN" sz="1800" dirty="0">
                <a:solidFill>
                  <a:srgbClr val="000000"/>
                </a:solidFill>
                <a:effectLst/>
                <a:latin typeface="Times New Roman" panose="02020603050405020304" pitchFamily="18" charset="0"/>
                <a:ea typeface="华文楷体" panose="02010600040101010101" pitchFamily="2" charset="-122"/>
              </a:rPr>
              <a:t>hinge</a:t>
            </a:r>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损失</a:t>
            </a:r>
            <a:r>
              <a:rPr lang="zh-CN" altLang="en-US"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a:t>
            </a:r>
            <a:endParaRPr lang="zh-CN" altLang="en-US" dirty="0"/>
          </a:p>
        </p:txBody>
      </p:sp>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57203A75-B18C-4D06-A88B-851EF1305167}"/>
                  </a:ext>
                </a:extLst>
              </p:cNvPr>
              <p:cNvSpPr txBox="1"/>
              <p:nvPr/>
            </p:nvSpPr>
            <p:spPr>
              <a:xfrm>
                <a:off x="3522372" y="2016306"/>
                <a:ext cx="4572000" cy="50687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unc>
                        <m:funcPr>
                          <m:ctrlPr>
                            <a:rPr lang="zh-CN" altLang="zh-CN" i="1" smtClean="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funcPr>
                        <m:fName>
                          <m:r>
                            <m:rPr>
                              <m:sty m:val="p"/>
                            </m:rPr>
                            <a:rPr lang="en-US" altLang="zh-CN" sz="18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max</m:t>
                          </m:r>
                        </m:fName>
                        <m:e>
                          <m:d>
                            <m:dPr>
                              <m:ctrlPr>
                                <a:rPr lang="zh-CN" altLang="zh-CN"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0,1−</m:t>
                              </m:r>
                              <m:sSub>
                                <m:sSubPr>
                                  <m:ctrlPr>
                                    <a:rPr lang="zh-CN" altLang="zh-CN"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𝑦</m:t>
                                  </m:r>
                                </m:e>
                                <m:sub>
                                  <m:r>
                                    <a:rPr lang="en-US"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𝑖</m:t>
                                  </m:r>
                                </m:sub>
                              </m:sSub>
                              <m:d>
                                <m:dPr>
                                  <m:ctrlPr>
                                    <a:rPr lang="zh-CN" altLang="zh-CN"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sSup>
                                    <m:sSupPr>
                                      <m:ctrlPr>
                                        <a:rPr lang="zh-CN" altLang="zh-CN"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b="1"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𝒘</m:t>
                                      </m:r>
                                    </m:e>
                                    <m:sup>
                                      <m:r>
                                        <a:rPr lang="en-US"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𝑇</m:t>
                                      </m:r>
                                    </m:sup>
                                  </m:sSup>
                                  <m:sSub>
                                    <m:sSubPr>
                                      <m:ctrlPr>
                                        <a:rPr lang="zh-CN" altLang="zh-CN"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𝒙</m:t>
                                      </m:r>
                                    </m:e>
                                    <m:sub>
                                      <m:r>
                                        <a:rPr lang="en-US"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𝑖</m:t>
                                      </m:r>
                                    </m:sub>
                                  </m:sSub>
                                  <m:r>
                                    <a:rPr lang="en-US"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m:t>
                                  </m:r>
                                  <m:r>
                                    <a:rPr lang="en-US"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𝑏</m:t>
                                  </m:r>
                                </m:e>
                              </m:d>
                            </m:e>
                          </m:d>
                        </m:e>
                      </m:func>
                      <m:r>
                        <a:rPr lang="en-US"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=0</m:t>
                      </m:r>
                    </m:oMath>
                  </m:oMathPara>
                </a14:m>
                <a:endParaRPr lang="zh-CN" altLang="en-US" dirty="0"/>
              </a:p>
            </p:txBody>
          </p:sp>
        </mc:Choice>
        <mc:Fallback xmlns="">
          <p:sp>
            <p:nvSpPr>
              <p:cNvPr id="14" name="文本框 13">
                <a:extLst>
                  <a:ext uri="{FF2B5EF4-FFF2-40B4-BE49-F238E27FC236}">
                    <a16:creationId xmlns:a16="http://schemas.microsoft.com/office/drawing/2014/main" id="{57203A75-B18C-4D06-A88B-851EF1305167}"/>
                  </a:ext>
                </a:extLst>
              </p:cNvPr>
              <p:cNvSpPr txBox="1">
                <a:spLocks noRot="1" noChangeAspect="1" noMove="1" noResize="1" noEditPoints="1" noAdjustHandles="1" noChangeArrowheads="1" noChangeShapeType="1" noTextEdit="1"/>
              </p:cNvSpPr>
              <p:nvPr/>
            </p:nvSpPr>
            <p:spPr>
              <a:xfrm>
                <a:off x="3522372" y="2016306"/>
                <a:ext cx="4572000" cy="506870"/>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EFDE0F94-5D75-4B60-892E-8086C9336894}"/>
                  </a:ext>
                </a:extLst>
              </p:cNvPr>
              <p:cNvSpPr txBox="1"/>
              <p:nvPr/>
            </p:nvSpPr>
            <p:spPr>
              <a:xfrm>
                <a:off x="962695" y="2967685"/>
                <a:ext cx="7218607" cy="1060868"/>
              </a:xfrm>
              <a:prstGeom prst="rect">
                <a:avLst/>
              </a:prstGeom>
              <a:noFill/>
            </p:spPr>
            <p:txBody>
              <a:bodyPr wrap="square">
                <a:spAutoFit/>
              </a:bodyPr>
              <a:lstStyle/>
              <a:p>
                <a:pPr indent="304800" algn="just">
                  <a:spcBef>
                    <a:spcPts val="1000"/>
                  </a:spcBef>
                  <a:spcAft>
                    <a:spcPts val="300"/>
                  </a:spcAft>
                </a:pPr>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记</a:t>
                </a:r>
                <a14:m>
                  <m:oMath xmlns:m="http://schemas.openxmlformats.org/officeDocument/2006/math">
                    <m:sSub>
                      <m:sSub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𝜉</m:t>
                        </m:r>
                      </m:e>
                      <m: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𝑖</m:t>
                        </m:r>
                      </m:sub>
                    </m:s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func>
                      <m:func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funcPr>
                      <m:fName>
                        <m:r>
                          <m:rPr>
                            <m:sty m:val="p"/>
                          </m:rPr>
                          <a:rPr lang="en-US" altLang="zh-CN" sz="18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max</m:t>
                        </m:r>
                      </m:fName>
                      <m:e>
                        <m:d>
                          <m:d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0,1−</m:t>
                            </m:r>
                            <m:sSub>
                              <m:sSub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𝑦</m:t>
                                </m:r>
                              </m:e>
                              <m:sub>
                                <m:r>
                                  <a:rPr lang="en-US"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𝑖</m:t>
                                </m:r>
                              </m:sub>
                            </m:sSub>
                            <m:d>
                              <m:d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sSup>
                                  <m:sSup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b="1"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𝒘</m:t>
                                    </m:r>
                                  </m:e>
                                  <m:sup>
                                    <m:r>
                                      <a:rPr lang="en-US"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𝑇</m:t>
                                    </m:r>
                                  </m:sup>
                                </m:sSup>
                                <m:sSub>
                                  <m:sSub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𝒙</m:t>
                                    </m:r>
                                  </m:e>
                                  <m:sub>
                                    <m:r>
                                      <a:rPr lang="en-US"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𝑖</m:t>
                                    </m:r>
                                  </m:sub>
                                </m:sSub>
                                <m:r>
                                  <a:rPr lang="en-US"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m:t>
                                </m:r>
                                <m:r>
                                  <a:rPr lang="en-US"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𝑏</m:t>
                                </m:r>
                              </m:e>
                            </m:d>
                          </m:e>
                        </m:d>
                      </m:e>
                    </m:func>
                  </m:oMath>
                </a14:m>
                <a:r>
                  <a:rPr lang="en-US"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 </a:t>
                </a:r>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a:t>
                </a:r>
                <a14:m>
                  <m:oMath xmlns:m="http://schemas.openxmlformats.org/officeDocument/2006/math">
                    <m:sSub>
                      <m:sSub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𝜉</m:t>
                        </m:r>
                      </m:e>
                      <m: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𝑖</m:t>
                        </m:r>
                      </m:sub>
                    </m:sSub>
                  </m:oMath>
                </a14:m>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被称为第</a:t>
                </a:r>
                <a14:m>
                  <m:oMath xmlns:m="http://schemas.openxmlformats.org/officeDocument/2006/math">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𝑖</m:t>
                    </m:r>
                  </m:oMath>
                </a14:m>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个变量的</a:t>
                </a:r>
                <a:r>
                  <a:rPr lang="en-US"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松弛变量</a:t>
                </a:r>
                <a:r>
                  <a:rPr lang="en-US"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slack variables</a:t>
                </a:r>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），显然</a:t>
                </a:r>
                <a14:m>
                  <m:oMath xmlns:m="http://schemas.openxmlformats.org/officeDocument/2006/math">
                    <m:sSub>
                      <m:sSub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𝜉</m:t>
                        </m:r>
                      </m:e>
                      <m: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𝑖</m:t>
                        </m:r>
                      </m:sub>
                    </m:s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≥0</m:t>
                    </m:r>
                  </m:oMath>
                </a14:m>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。每一个样本对应一个松弛变量，用来表示该样本被分类错误所产生的损失。于是，可将上式重写为：</a:t>
                </a:r>
                <a:endParaRPr lang="zh-CN" altLang="zh-CN" sz="1800" dirty="0">
                  <a:effectLst/>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xmlns="">
          <p:sp>
            <p:nvSpPr>
              <p:cNvPr id="16" name="文本框 15">
                <a:extLst>
                  <a:ext uri="{FF2B5EF4-FFF2-40B4-BE49-F238E27FC236}">
                    <a16:creationId xmlns:a16="http://schemas.microsoft.com/office/drawing/2014/main" id="{EFDE0F94-5D75-4B60-892E-8086C9336894}"/>
                  </a:ext>
                </a:extLst>
              </p:cNvPr>
              <p:cNvSpPr txBox="1">
                <a:spLocks noRot="1" noChangeAspect="1" noMove="1" noResize="1" noEditPoints="1" noAdjustHandles="1" noChangeArrowheads="1" noChangeShapeType="1" noTextEdit="1"/>
              </p:cNvSpPr>
              <p:nvPr/>
            </p:nvSpPr>
            <p:spPr>
              <a:xfrm>
                <a:off x="962695" y="2967685"/>
                <a:ext cx="7218607" cy="1060868"/>
              </a:xfrm>
              <a:prstGeom prst="rect">
                <a:avLst/>
              </a:prstGeom>
              <a:blipFill>
                <a:blip r:embed="rId5"/>
                <a:stretch>
                  <a:fillRect l="-760" r="-676" b="-8621"/>
                </a:stretch>
              </a:blipFill>
            </p:spPr>
            <p:txBody>
              <a:bodyPr/>
              <a:lstStyle/>
              <a:p>
                <a:r>
                  <a:rPr lang="zh-CN" altLang="en-US">
                    <a:noFill/>
                  </a:rPr>
                  <a:t> </a:t>
                </a:r>
              </a:p>
            </p:txBody>
          </p:sp>
        </mc:Fallback>
      </mc:AlternateContent>
      <p:pic>
        <p:nvPicPr>
          <p:cNvPr id="20" name="图片 19">
            <a:extLst>
              <a:ext uri="{FF2B5EF4-FFF2-40B4-BE49-F238E27FC236}">
                <a16:creationId xmlns:a16="http://schemas.microsoft.com/office/drawing/2014/main" id="{B1ACA5A8-C4E7-4264-A8F7-15599271FA1F}"/>
              </a:ext>
            </a:extLst>
          </p:cNvPr>
          <p:cNvPicPr>
            <a:picLocks noChangeAspect="1"/>
          </p:cNvPicPr>
          <p:nvPr/>
        </p:nvPicPr>
        <p:blipFill>
          <a:blip r:embed="rId6"/>
          <a:stretch>
            <a:fillRect/>
          </a:stretch>
        </p:blipFill>
        <p:spPr>
          <a:xfrm>
            <a:off x="925536" y="4028553"/>
            <a:ext cx="7292924" cy="2234554"/>
          </a:xfrm>
          <a:prstGeom prst="rect">
            <a:avLst/>
          </a:prstGeom>
        </p:spPr>
      </p:pic>
      <p:sp>
        <p:nvSpPr>
          <p:cNvPr id="21" name="对话气泡: 椭圆形 20">
            <a:extLst>
              <a:ext uri="{FF2B5EF4-FFF2-40B4-BE49-F238E27FC236}">
                <a16:creationId xmlns:a16="http://schemas.microsoft.com/office/drawing/2014/main" id="{4DCC4537-B152-43A9-84FC-13D9BD8D708C}"/>
              </a:ext>
            </a:extLst>
          </p:cNvPr>
          <p:cNvSpPr/>
          <p:nvPr/>
        </p:nvSpPr>
        <p:spPr>
          <a:xfrm>
            <a:off x="6091707" y="4751372"/>
            <a:ext cx="2820472" cy="984242"/>
          </a:xfrm>
          <a:prstGeom prst="wedgeEllipse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latin typeface="华文楷体" panose="02010600040101010101" pitchFamily="2" charset="-122"/>
                <a:ea typeface="华文楷体" panose="02010600040101010101" pitchFamily="2" charset="-122"/>
              </a:rPr>
              <a:t>拉格朗日乘子法</a:t>
            </a:r>
          </a:p>
        </p:txBody>
      </p:sp>
    </p:spTree>
    <p:extLst>
      <p:ext uri="{BB962C8B-B14F-4D97-AF65-F5344CB8AC3E}">
        <p14:creationId xmlns:p14="http://schemas.microsoft.com/office/powerpoint/2010/main" val="73028730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209FA643-BE1F-4676-B03F-42976959F2EC}"/>
              </a:ext>
            </a:extLst>
          </p:cNvPr>
          <p:cNvSpPr>
            <a:spLocks noGrp="1"/>
          </p:cNvSpPr>
          <p:nvPr>
            <p:ph type="title"/>
          </p:nvPr>
        </p:nvSpPr>
        <p:spPr/>
        <p:txBody>
          <a:bodyPr/>
          <a:lstStyle/>
          <a:p>
            <a:r>
              <a:rPr lang="zh-CN" altLang="en-US" sz="3200" dirty="0"/>
              <a:t>支持向量机</a:t>
            </a:r>
            <a:r>
              <a:rPr lang="zh-CN" altLang="en-US" dirty="0">
                <a:latin typeface="Times New Roman" panose="02020603050405020304" pitchFamily="18" charset="0"/>
                <a:cs typeface="Times New Roman" panose="02020603050405020304" pitchFamily="18" charset="0"/>
              </a:rPr>
              <a:t>：</a:t>
            </a:r>
            <a:r>
              <a:rPr lang="zh-CN" altLang="en-US" sz="2800" kern="0" dirty="0">
                <a:solidFill>
                  <a:srgbClr val="0070C0"/>
                </a:solidFill>
                <a:latin typeface="Times New Roman" pitchFamily="18" charset="0"/>
                <a:cs typeface="Times New Roman" pitchFamily="18" charset="0"/>
              </a:rPr>
              <a:t>核函数</a:t>
            </a:r>
            <a:endParaRPr lang="zh-CN" altLang="en-US" sz="3200" dirty="0"/>
          </a:p>
        </p:txBody>
      </p:sp>
      <p:pic>
        <p:nvPicPr>
          <p:cNvPr id="2" name="图片 1">
            <a:extLst>
              <a:ext uri="{FF2B5EF4-FFF2-40B4-BE49-F238E27FC236}">
                <a16:creationId xmlns:a16="http://schemas.microsoft.com/office/drawing/2014/main" id="{6D8A551B-16E5-4BFE-9176-9B25409B4D73}"/>
              </a:ext>
            </a:extLst>
          </p:cNvPr>
          <p:cNvPicPr>
            <a:picLocks noChangeAspect="1"/>
          </p:cNvPicPr>
          <p:nvPr/>
        </p:nvPicPr>
        <p:blipFill>
          <a:blip r:embed="rId3"/>
          <a:stretch>
            <a:fillRect/>
          </a:stretch>
        </p:blipFill>
        <p:spPr>
          <a:xfrm>
            <a:off x="1198835" y="3067556"/>
            <a:ext cx="6269812" cy="3301048"/>
          </a:xfrm>
          <a:prstGeom prst="rect">
            <a:avLst/>
          </a:prstGeom>
        </p:spPr>
      </p:pic>
      <p:sp>
        <p:nvSpPr>
          <p:cNvPr id="15" name="文本框 14">
            <a:extLst>
              <a:ext uri="{FF2B5EF4-FFF2-40B4-BE49-F238E27FC236}">
                <a16:creationId xmlns:a16="http://schemas.microsoft.com/office/drawing/2014/main" id="{24740F54-060D-4BF1-B0C0-589CE8BC2C66}"/>
              </a:ext>
            </a:extLst>
          </p:cNvPr>
          <p:cNvSpPr txBox="1"/>
          <p:nvPr/>
        </p:nvSpPr>
        <p:spPr>
          <a:xfrm>
            <a:off x="1893195" y="2568193"/>
            <a:ext cx="4572000" cy="369332"/>
          </a:xfrm>
          <a:prstGeom prst="rect">
            <a:avLst/>
          </a:prstGeom>
          <a:noFill/>
        </p:spPr>
        <p:txBody>
          <a:bodyPr wrap="square">
            <a:spAutoFit/>
          </a:bodyPr>
          <a:lstStyle/>
          <a:p>
            <a:pPr indent="304800" algn="ctr">
              <a:spcBef>
                <a:spcPts val="1000"/>
              </a:spcBef>
              <a:spcAft>
                <a:spcPts val="300"/>
              </a:spcAft>
            </a:pPr>
            <a:r>
              <a:rPr lang="zh-CN" altLang="zh-CN" sz="1800" b="1"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常见核函数</a:t>
            </a:r>
            <a:endParaRPr lang="zh-CN" altLang="zh-CN" sz="1800" dirty="0">
              <a:effectLst/>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17" name="文本框 16">
            <a:extLst>
              <a:ext uri="{FF2B5EF4-FFF2-40B4-BE49-F238E27FC236}">
                <a16:creationId xmlns:a16="http://schemas.microsoft.com/office/drawing/2014/main" id="{73877151-A867-41AD-A92F-0F6A8B85B436}"/>
              </a:ext>
            </a:extLst>
          </p:cNvPr>
          <p:cNvSpPr txBox="1"/>
          <p:nvPr/>
        </p:nvSpPr>
        <p:spPr>
          <a:xfrm>
            <a:off x="946597" y="1379501"/>
            <a:ext cx="7250805" cy="923330"/>
          </a:xfrm>
          <a:prstGeom prst="rect">
            <a:avLst/>
          </a:prstGeom>
          <a:noFill/>
        </p:spPr>
        <p:txBody>
          <a:bodyPr wrap="square">
            <a:spAutoFit/>
          </a:bodyPr>
          <a:lstStyle/>
          <a:p>
            <a:pPr indent="304800" algn="just">
              <a:spcBef>
                <a:spcPts val="1000"/>
              </a:spcBef>
              <a:spcAft>
                <a:spcPts val="300"/>
              </a:spcAft>
            </a:pPr>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将</a:t>
            </a:r>
            <a:r>
              <a:rPr lang="zh-CN" altLang="en-US"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线性不可分</a:t>
            </a:r>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样本</a:t>
            </a:r>
            <a:r>
              <a:rPr lang="zh-CN" altLang="en-US"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从</a:t>
            </a:r>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原始空间映射到一个更加高维的特征空间中去，使得样本在这个特征空间中高概率线性可分。如果原始空间是有限维，那么一定存在一个高维特征空间使样本可分</a:t>
            </a:r>
            <a:r>
              <a:rPr lang="en-US" altLang="zh-CN" sz="14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1400" dirty="0" err="1">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Shawe</a:t>
            </a:r>
            <a:r>
              <a:rPr lang="en-US" altLang="zh-CN" sz="14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-Taylor, J. 2004]</a:t>
            </a:r>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1800" dirty="0">
              <a:effectLst/>
              <a:latin typeface="Times New Roman" panose="02020603050405020304" pitchFamily="18" charset="0"/>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315395162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3">
            <a:extLst>
              <a:ext uri="{FF2B5EF4-FFF2-40B4-BE49-F238E27FC236}">
                <a16:creationId xmlns:a16="http://schemas.microsoft.com/office/drawing/2014/main" id="{6A300084-DFA3-084C-B2F2-40059E9D0BA3}"/>
              </a:ext>
            </a:extLst>
          </p:cNvPr>
          <p:cNvSpPr>
            <a:spLocks noChangeArrowheads="1"/>
          </p:cNvSpPr>
          <p:nvPr/>
        </p:nvSpPr>
        <p:spPr bwMode="auto">
          <a:xfrm>
            <a:off x="15114" y="99620"/>
            <a:ext cx="6780609" cy="9080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800">
                <a:solidFill>
                  <a:schemeClr val="tx1"/>
                </a:solidFill>
                <a:latin typeface="Verdana" panose="020B0604030504040204" pitchFamily="34" charset="0"/>
                <a:ea typeface="宋体" panose="02010600030101010101" pitchFamily="2" charset="-122"/>
              </a:defRPr>
            </a:lvl1pPr>
            <a:lvl2pPr marL="742950" indent="-285750">
              <a:defRPr sz="2800">
                <a:solidFill>
                  <a:schemeClr val="tx1"/>
                </a:solidFill>
                <a:latin typeface="Verdana" panose="020B0604030504040204" pitchFamily="34" charset="0"/>
                <a:ea typeface="宋体" panose="02010600030101010101" pitchFamily="2" charset="-122"/>
              </a:defRPr>
            </a:lvl2pPr>
            <a:lvl3pPr marL="1143000" indent="-228600">
              <a:defRPr sz="2800">
                <a:solidFill>
                  <a:schemeClr val="tx1"/>
                </a:solidFill>
                <a:latin typeface="Verdana" panose="020B0604030504040204" pitchFamily="34" charset="0"/>
                <a:ea typeface="宋体" panose="02010600030101010101" pitchFamily="2" charset="-122"/>
              </a:defRPr>
            </a:lvl3pPr>
            <a:lvl4pPr marL="1600200" indent="-228600">
              <a:defRPr sz="2800">
                <a:solidFill>
                  <a:schemeClr val="tx1"/>
                </a:solidFill>
                <a:latin typeface="Verdana" panose="020B0604030504040204" pitchFamily="34" charset="0"/>
                <a:ea typeface="宋体" panose="02010600030101010101" pitchFamily="2" charset="-122"/>
              </a:defRPr>
            </a:lvl4pPr>
            <a:lvl5pPr marL="2057400" indent="-228600">
              <a:defRPr sz="28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9pPr>
          </a:lstStyle>
          <a:p>
            <a:pPr>
              <a:buFont typeface="Arial" panose="020B0604020202020204" pitchFamily="34" charset="0"/>
              <a:buNone/>
            </a:pPr>
            <a:r>
              <a:rPr lang="zh-CN" altLang="en-US" sz="2400" b="1" dirty="0">
                <a:solidFill>
                  <a:srgbClr val="C00000"/>
                </a:solidFill>
                <a:latin typeface="+mn-lt"/>
                <a:ea typeface="微软雅黑" panose="020B0503020204020204" pitchFamily="34" charset="-122"/>
                <a:sym typeface="Times New Roman" panose="02020603050405020304" pitchFamily="18" charset="0"/>
              </a:rPr>
              <a:t>  提纲</a:t>
            </a:r>
          </a:p>
        </p:txBody>
      </p:sp>
      <p:sp>
        <p:nvSpPr>
          <p:cNvPr id="22" name="矩形 7"/>
          <p:cNvSpPr>
            <a:spLocks noChangeArrowheads="1"/>
          </p:cNvSpPr>
          <p:nvPr/>
        </p:nvSpPr>
        <p:spPr bwMode="auto">
          <a:xfrm>
            <a:off x="233846" y="1819764"/>
            <a:ext cx="7200000" cy="461665"/>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kumimoji="0" lang="zh-CN" altLang="en-US" sz="2000" b="1" dirty="0">
                <a:solidFill>
                  <a:srgbClr val="C00000"/>
                </a:solidFill>
                <a:latin typeface="+mn-lt"/>
                <a:ea typeface="微软雅黑" panose="020B0503020204020204" pitchFamily="34" charset="-122"/>
                <a:sym typeface="Calibri" panose="020F0502020204030204" pitchFamily="34" charset="0"/>
              </a:rPr>
              <a:t>二、回归分析</a:t>
            </a:r>
          </a:p>
        </p:txBody>
      </p:sp>
      <p:sp>
        <p:nvSpPr>
          <p:cNvPr id="24" name="矩形 7"/>
          <p:cNvSpPr>
            <a:spLocks noChangeArrowheads="1"/>
          </p:cNvSpPr>
          <p:nvPr/>
        </p:nvSpPr>
        <p:spPr bwMode="auto">
          <a:xfrm>
            <a:off x="233846" y="1042436"/>
            <a:ext cx="7200000" cy="430182"/>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a:lnSpc>
                <a:spcPct val="120000"/>
              </a:lnSpc>
            </a:pPr>
            <a:r>
              <a:rPr kumimoji="0" lang="zh-CN" altLang="en-US" sz="2000" b="1" dirty="0">
                <a:solidFill>
                  <a:srgbClr val="C00000"/>
                </a:solidFill>
                <a:latin typeface="+mn-lt"/>
                <a:ea typeface="微软雅黑" panose="020B0503020204020204" pitchFamily="34" charset="-122"/>
              </a:rPr>
              <a:t>一、机器学习基本概念</a:t>
            </a:r>
          </a:p>
        </p:txBody>
      </p:sp>
      <p:sp>
        <p:nvSpPr>
          <p:cNvPr id="8" name="矩形 7"/>
          <p:cNvSpPr>
            <a:spLocks noChangeArrowheads="1"/>
          </p:cNvSpPr>
          <p:nvPr/>
        </p:nvSpPr>
        <p:spPr bwMode="auto">
          <a:xfrm>
            <a:off x="233846" y="3374420"/>
            <a:ext cx="7200000" cy="430182"/>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a:lnSpc>
                <a:spcPct val="120000"/>
              </a:lnSpc>
            </a:pPr>
            <a:r>
              <a:rPr kumimoji="0" lang="zh-CN" altLang="en-US" sz="2000" b="1" dirty="0">
                <a:solidFill>
                  <a:srgbClr val="C00000"/>
                </a:solidFill>
                <a:latin typeface="+mn-lt"/>
                <a:ea typeface="微软雅黑" panose="020B0503020204020204" pitchFamily="34" charset="-122"/>
                <a:sym typeface="Calibri" panose="020F0502020204030204" pitchFamily="34" charset="0"/>
              </a:rPr>
              <a:t>四、线性区别分析</a:t>
            </a:r>
          </a:p>
        </p:txBody>
      </p:sp>
      <p:sp>
        <p:nvSpPr>
          <p:cNvPr id="7" name="矩形 7"/>
          <p:cNvSpPr>
            <a:spLocks noChangeArrowheads="1"/>
          </p:cNvSpPr>
          <p:nvPr/>
        </p:nvSpPr>
        <p:spPr bwMode="auto">
          <a:xfrm>
            <a:off x="233846" y="2597092"/>
            <a:ext cx="7200000" cy="430182"/>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a:lnSpc>
                <a:spcPct val="120000"/>
              </a:lnSpc>
            </a:pPr>
            <a:r>
              <a:rPr kumimoji="0" lang="zh-CN" altLang="en-US" sz="2000" b="1" dirty="0">
                <a:solidFill>
                  <a:srgbClr val="C00000"/>
                </a:solidFill>
                <a:latin typeface="+mn-lt"/>
                <a:ea typeface="微软雅黑" panose="020B0503020204020204" pitchFamily="34" charset="-122"/>
                <a:sym typeface="Calibri" panose="020F0502020204030204" pitchFamily="34" charset="0"/>
              </a:rPr>
              <a:t>三、决策树</a:t>
            </a:r>
          </a:p>
        </p:txBody>
      </p:sp>
      <p:sp>
        <p:nvSpPr>
          <p:cNvPr id="9" name="矩形 8"/>
          <p:cNvSpPr>
            <a:spLocks noChangeArrowheads="1"/>
          </p:cNvSpPr>
          <p:nvPr/>
        </p:nvSpPr>
        <p:spPr bwMode="auto">
          <a:xfrm>
            <a:off x="233846" y="4151748"/>
            <a:ext cx="7200000" cy="430182"/>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a:lnSpc>
                <a:spcPct val="120000"/>
              </a:lnSpc>
            </a:pPr>
            <a:r>
              <a:rPr kumimoji="0" lang="zh-CN" altLang="en-US" sz="2000" b="1" dirty="0">
                <a:solidFill>
                  <a:srgbClr val="C00000"/>
                </a:solidFill>
                <a:latin typeface="+mn-lt"/>
                <a:ea typeface="微软雅黑" panose="020B0503020204020204" pitchFamily="34" charset="-122"/>
                <a:sym typeface="Calibri" panose="020F0502020204030204" pitchFamily="34" charset="0"/>
              </a:rPr>
              <a:t>五、</a:t>
            </a:r>
            <a:r>
              <a:rPr kumimoji="0" lang="en-US" altLang="zh-CN" sz="2000" b="1" dirty="0">
                <a:solidFill>
                  <a:srgbClr val="C00000"/>
                </a:solidFill>
                <a:latin typeface="+mn-lt"/>
                <a:ea typeface="微软雅黑" panose="020B0503020204020204" pitchFamily="34" charset="-122"/>
                <a:sym typeface="Calibri" panose="020F0502020204030204" pitchFamily="34" charset="0"/>
              </a:rPr>
              <a:t>Ada Boosting</a:t>
            </a:r>
            <a:endParaRPr kumimoji="0" lang="zh-CN" altLang="en-US" sz="2000" b="1" dirty="0">
              <a:solidFill>
                <a:srgbClr val="C00000"/>
              </a:solidFill>
              <a:latin typeface="+mn-lt"/>
              <a:ea typeface="微软雅黑" panose="020B0503020204020204" pitchFamily="34" charset="-122"/>
              <a:sym typeface="Calibri" panose="020F0502020204030204" pitchFamily="34" charset="0"/>
            </a:endParaRPr>
          </a:p>
        </p:txBody>
      </p:sp>
      <p:sp>
        <p:nvSpPr>
          <p:cNvPr id="10" name="矩形 9"/>
          <p:cNvSpPr>
            <a:spLocks noChangeArrowheads="1"/>
          </p:cNvSpPr>
          <p:nvPr/>
        </p:nvSpPr>
        <p:spPr bwMode="auto">
          <a:xfrm>
            <a:off x="233846" y="4973126"/>
            <a:ext cx="7200000" cy="430182"/>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a:lnSpc>
                <a:spcPct val="120000"/>
              </a:lnSpc>
            </a:pPr>
            <a:r>
              <a:rPr kumimoji="0" lang="zh-CN" altLang="en-US" sz="2000" b="1" dirty="0">
                <a:solidFill>
                  <a:srgbClr val="C00000"/>
                </a:solidFill>
                <a:latin typeface="+mn-lt"/>
                <a:ea typeface="微软雅黑" panose="020B0503020204020204" pitchFamily="34" charset="-122"/>
                <a:sym typeface="Calibri" panose="020F0502020204030204" pitchFamily="34" charset="0"/>
              </a:rPr>
              <a:t>六、支持向量机</a:t>
            </a:r>
          </a:p>
        </p:txBody>
      </p:sp>
      <p:sp>
        <p:nvSpPr>
          <p:cNvPr id="11" name="矩形 10">
            <a:extLst>
              <a:ext uri="{FF2B5EF4-FFF2-40B4-BE49-F238E27FC236}">
                <a16:creationId xmlns:a16="http://schemas.microsoft.com/office/drawing/2014/main" id="{2DC4A378-730D-4661-9E80-0245237989B6}"/>
              </a:ext>
            </a:extLst>
          </p:cNvPr>
          <p:cNvSpPr>
            <a:spLocks noChangeArrowheads="1"/>
          </p:cNvSpPr>
          <p:nvPr/>
        </p:nvSpPr>
        <p:spPr bwMode="auto">
          <a:xfrm>
            <a:off x="233846" y="5794504"/>
            <a:ext cx="7200000" cy="430182"/>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a:lnSpc>
                <a:spcPct val="120000"/>
              </a:lnSpc>
            </a:pPr>
            <a:r>
              <a:rPr kumimoji="0" lang="zh-CN" altLang="en-US" sz="2000" b="1" dirty="0">
                <a:solidFill>
                  <a:srgbClr val="00B0F0"/>
                </a:solidFill>
                <a:latin typeface="+mn-lt"/>
                <a:ea typeface="微软雅黑" panose="020B0503020204020204" pitchFamily="34" charset="-122"/>
                <a:sym typeface="Calibri" panose="020F0502020204030204" pitchFamily="34" charset="0"/>
              </a:rPr>
              <a:t>七、生成学习模型</a:t>
            </a:r>
          </a:p>
        </p:txBody>
      </p:sp>
    </p:spTree>
    <p:extLst>
      <p:ext uri="{BB962C8B-B14F-4D97-AF65-F5344CB8AC3E}">
        <p14:creationId xmlns:p14="http://schemas.microsoft.com/office/powerpoint/2010/main" val="241547842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209FA643-BE1F-4676-B03F-42976959F2EC}"/>
              </a:ext>
            </a:extLst>
          </p:cNvPr>
          <p:cNvSpPr>
            <a:spLocks noGrp="1"/>
          </p:cNvSpPr>
          <p:nvPr>
            <p:ph type="title"/>
          </p:nvPr>
        </p:nvSpPr>
        <p:spPr/>
        <p:txBody>
          <a:bodyPr/>
          <a:lstStyle/>
          <a:p>
            <a:r>
              <a:rPr lang="zh-CN" altLang="en-US" dirty="0"/>
              <a:t>生成学习模型</a:t>
            </a:r>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ABAD7C4E-429F-4572-8303-EF2ED0E3C806}"/>
                  </a:ext>
                </a:extLst>
              </p:cNvPr>
              <p:cNvSpPr txBox="1"/>
              <p:nvPr/>
            </p:nvSpPr>
            <p:spPr>
              <a:xfrm>
                <a:off x="495838" y="1256050"/>
                <a:ext cx="8384146" cy="810543"/>
              </a:xfrm>
              <a:prstGeom prst="rect">
                <a:avLst/>
              </a:prstGeom>
              <a:noFill/>
            </p:spPr>
            <p:txBody>
              <a:bodyPr wrap="square">
                <a:spAutoFit/>
              </a:bodyPr>
              <a:lstStyle/>
              <a:p>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生成学习方法从数据中学习联合概率分布</a:t>
                </a:r>
                <a14:m>
                  <m:oMath xmlns:m="http://schemas.openxmlformats.org/officeDocument/2006/math">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𝑃</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𝑋</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𝐶</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m:t>
                    </m:r>
                  </m:oMath>
                </a14:m>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，然后求出条件概率分布</a:t>
                </a:r>
                <a14:m>
                  <m:oMath xmlns:m="http://schemas.openxmlformats.org/officeDocument/2006/math">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𝑃</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𝐶</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𝑋</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m:t>
                    </m:r>
                  </m:oMath>
                </a14:m>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作为预测模型，即</a:t>
                </a:r>
                <a14:m>
                  <m:oMath xmlns:m="http://schemas.openxmlformats.org/officeDocument/2006/math">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𝑃</m:t>
                    </m:r>
                    <m:d>
                      <m:dPr>
                        <m:ctrlPr>
                          <a:rPr lang="zh-CN" altLang="zh-CN" i="1" kern="100">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𝑐</m:t>
                            </m:r>
                          </m:e>
                          <m:sub>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𝑖</m:t>
                            </m:r>
                          </m:sub>
                        </m:sSub>
                      </m:e>
                      <m:e>
                        <m:r>
                          <a:rPr lang="en-US" altLang="zh-CN" sz="1800" b="1" i="1" kern="100">
                            <a:effectLst/>
                            <a:latin typeface="Cambria Math" panose="02040503050406030204" pitchFamily="18" charset="0"/>
                            <a:ea typeface="华文楷体" panose="02010600040101010101" pitchFamily="2" charset="-122"/>
                            <a:cs typeface="Times New Roman" panose="02020603050405020304" pitchFamily="18" charset="0"/>
                          </a:rPr>
                          <m:t>𝒙</m:t>
                        </m:r>
                      </m:e>
                    </m:d>
                    <m:r>
                      <a:rPr lang="en-US" altLang="zh-CN" sz="1800" kern="100">
                        <a:effectLst/>
                        <a:latin typeface="Cambria Math" panose="02040503050406030204" pitchFamily="18" charset="0"/>
                        <a:ea typeface="华文楷体" panose="02010600040101010101" pitchFamily="2" charset="-122"/>
                        <a:cs typeface="Times New Roman" panose="02020603050405020304" pitchFamily="18" charset="0"/>
                      </a:rPr>
                      <m:t>=</m:t>
                    </m:r>
                    <m:f>
                      <m:fPr>
                        <m:ctrlPr>
                          <a:rPr lang="zh-CN" altLang="zh-CN" i="1" kern="100">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𝑃</m:t>
                        </m:r>
                        <m:r>
                          <a:rPr lang="en-US" altLang="zh-CN" sz="1800" kern="100">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b="1" i="1" kern="100">
                            <a:effectLst/>
                            <a:latin typeface="Cambria Math" panose="02040503050406030204" pitchFamily="18" charset="0"/>
                            <a:ea typeface="华文楷体" panose="02010600040101010101" pitchFamily="2" charset="-122"/>
                            <a:cs typeface="Times New Roman" panose="02020603050405020304" pitchFamily="18" charset="0"/>
                          </a:rPr>
                          <m:t>𝒙</m:t>
                        </m:r>
                        <m:r>
                          <a:rPr lang="en-US" altLang="zh-CN" sz="1800" kern="100">
                            <a:effectLst/>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𝑐</m:t>
                            </m:r>
                          </m:e>
                          <m:sub>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𝑖</m:t>
                            </m:r>
                          </m:sub>
                        </m:sSub>
                        <m:r>
                          <a:rPr lang="en-US" altLang="zh-CN" sz="1800" kern="100">
                            <a:effectLst/>
                            <a:latin typeface="Cambria Math" panose="02040503050406030204" pitchFamily="18" charset="0"/>
                            <a:ea typeface="华文楷体" panose="02010600040101010101" pitchFamily="2" charset="-122"/>
                            <a:cs typeface="Times New Roman" panose="02020603050405020304" pitchFamily="18" charset="0"/>
                          </a:rPr>
                          <m:t>)</m:t>
                        </m:r>
                      </m:num>
                      <m:den>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𝑃</m:t>
                        </m:r>
                        <m:r>
                          <a:rPr lang="en-US" altLang="zh-CN" sz="1800" kern="100">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b="1" i="1" kern="100">
                            <a:effectLst/>
                            <a:latin typeface="Cambria Math" panose="02040503050406030204" pitchFamily="18" charset="0"/>
                            <a:ea typeface="华文楷体" panose="02010600040101010101" pitchFamily="2" charset="-122"/>
                            <a:cs typeface="Times New Roman" panose="02020603050405020304" pitchFamily="18" charset="0"/>
                          </a:rPr>
                          <m:t>𝒙</m:t>
                        </m:r>
                        <m:r>
                          <a:rPr lang="en-US" altLang="zh-CN" sz="1800" kern="100">
                            <a:effectLst/>
                            <a:latin typeface="Cambria Math" panose="02040503050406030204" pitchFamily="18" charset="0"/>
                            <a:ea typeface="华文楷体" panose="02010600040101010101" pitchFamily="2" charset="-122"/>
                            <a:cs typeface="Times New Roman" panose="02020603050405020304" pitchFamily="18" charset="0"/>
                          </a:rPr>
                          <m:t>)</m:t>
                        </m:r>
                      </m:den>
                    </m:f>
                  </m:oMath>
                </a14:m>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a:t>
                </a:r>
                <a:endParaRPr lang="zh-CN" altLang="en-US" dirty="0"/>
              </a:p>
            </p:txBody>
          </p:sp>
        </mc:Choice>
        <mc:Fallback xmlns="">
          <p:sp>
            <p:nvSpPr>
              <p:cNvPr id="7" name="文本框 6">
                <a:extLst>
                  <a:ext uri="{FF2B5EF4-FFF2-40B4-BE49-F238E27FC236}">
                    <a16:creationId xmlns:a16="http://schemas.microsoft.com/office/drawing/2014/main" id="{ABAD7C4E-429F-4572-8303-EF2ED0E3C806}"/>
                  </a:ext>
                </a:extLst>
              </p:cNvPr>
              <p:cNvSpPr txBox="1">
                <a:spLocks noRot="1" noChangeAspect="1" noMove="1" noResize="1" noEditPoints="1" noAdjustHandles="1" noChangeArrowheads="1" noChangeShapeType="1" noTextEdit="1"/>
              </p:cNvSpPr>
              <p:nvPr/>
            </p:nvSpPr>
            <p:spPr>
              <a:xfrm>
                <a:off x="495838" y="1256050"/>
                <a:ext cx="8384146" cy="810543"/>
              </a:xfrm>
              <a:prstGeom prst="rect">
                <a:avLst/>
              </a:prstGeom>
              <a:blipFill>
                <a:blip r:embed="rId3"/>
                <a:stretch>
                  <a:fillRect l="-581" t="-3008" b="-3759"/>
                </a:stretch>
              </a:blipFill>
            </p:spPr>
            <p:txBody>
              <a:bodyPr/>
              <a:lstStyle/>
              <a:p>
                <a:r>
                  <a:rPr lang="zh-CN" altLang="en-US">
                    <a:noFill/>
                  </a:rPr>
                  <a:t> </a:t>
                </a:r>
              </a:p>
            </p:txBody>
          </p:sp>
        </mc:Fallback>
      </mc:AlternateContent>
      <p:grpSp>
        <p:nvGrpSpPr>
          <p:cNvPr id="12" name="组合 11">
            <a:extLst>
              <a:ext uri="{FF2B5EF4-FFF2-40B4-BE49-F238E27FC236}">
                <a16:creationId xmlns:a16="http://schemas.microsoft.com/office/drawing/2014/main" id="{FDA465B8-FC34-4933-9EE2-BE99F4698C16}"/>
              </a:ext>
            </a:extLst>
          </p:cNvPr>
          <p:cNvGrpSpPr/>
          <p:nvPr/>
        </p:nvGrpSpPr>
        <p:grpSpPr>
          <a:xfrm>
            <a:off x="-918468" y="1970467"/>
            <a:ext cx="10658559" cy="1367951"/>
            <a:chOff x="-776800" y="1964028"/>
            <a:chExt cx="10658559" cy="1367951"/>
          </a:xfrm>
        </p:grpSpPr>
        <p:pic>
          <p:nvPicPr>
            <p:cNvPr id="5" name="图片 4">
              <a:extLst>
                <a:ext uri="{FF2B5EF4-FFF2-40B4-BE49-F238E27FC236}">
                  <a16:creationId xmlns:a16="http://schemas.microsoft.com/office/drawing/2014/main" id="{9F350FF4-E214-4DBD-9AAC-524839890727}"/>
                </a:ext>
              </a:extLst>
            </p:cNvPr>
            <p:cNvPicPr>
              <a:picLocks noChangeAspect="1"/>
            </p:cNvPicPr>
            <p:nvPr/>
          </p:nvPicPr>
          <p:blipFill>
            <a:blip r:embed="rId4"/>
            <a:stretch>
              <a:fillRect/>
            </a:stretch>
          </p:blipFill>
          <p:spPr>
            <a:xfrm>
              <a:off x="-776800" y="2361953"/>
              <a:ext cx="6166609" cy="892935"/>
            </a:xfrm>
            <a:prstGeom prst="rect">
              <a:avLst/>
            </a:prstGeom>
          </p:spPr>
        </p:pic>
        <p:sp>
          <p:nvSpPr>
            <p:cNvPr id="9" name="箭头: 右 8">
              <a:extLst>
                <a:ext uri="{FF2B5EF4-FFF2-40B4-BE49-F238E27FC236}">
                  <a16:creationId xmlns:a16="http://schemas.microsoft.com/office/drawing/2014/main" id="{D0304D2E-30D5-476A-9F1B-D90BCCC046A3}"/>
                </a:ext>
              </a:extLst>
            </p:cNvPr>
            <p:cNvSpPr/>
            <p:nvPr/>
          </p:nvSpPr>
          <p:spPr>
            <a:xfrm>
              <a:off x="3847563" y="2572555"/>
              <a:ext cx="907961" cy="43788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a:extLst>
                <a:ext uri="{FF2B5EF4-FFF2-40B4-BE49-F238E27FC236}">
                  <a16:creationId xmlns:a16="http://schemas.microsoft.com/office/drawing/2014/main" id="{7F1CEE51-784F-4CA3-A7AE-51EC163BD8B8}"/>
                </a:ext>
              </a:extLst>
            </p:cNvPr>
            <p:cNvPicPr>
              <a:picLocks noChangeAspect="1"/>
            </p:cNvPicPr>
            <p:nvPr/>
          </p:nvPicPr>
          <p:blipFill>
            <a:blip r:embed="rId5"/>
            <a:stretch>
              <a:fillRect/>
            </a:stretch>
          </p:blipFill>
          <p:spPr>
            <a:xfrm>
              <a:off x="3666582" y="1964028"/>
              <a:ext cx="6215177" cy="1367951"/>
            </a:xfrm>
            <a:prstGeom prst="rect">
              <a:avLst/>
            </a:prstGeom>
          </p:spPr>
        </p:pic>
      </p:grpSp>
      <p:sp>
        <p:nvSpPr>
          <p:cNvPr id="14" name="Rectangle 2">
            <a:extLst>
              <a:ext uri="{FF2B5EF4-FFF2-40B4-BE49-F238E27FC236}">
                <a16:creationId xmlns:a16="http://schemas.microsoft.com/office/drawing/2014/main" id="{5A6A8FAF-C170-4259-BAFC-9D455226EED6}"/>
              </a:ext>
            </a:extLst>
          </p:cNvPr>
          <p:cNvSpPr>
            <a:spLocks noChangeArrowheads="1"/>
          </p:cNvSpPr>
          <p:nvPr/>
        </p:nvSpPr>
        <p:spPr bwMode="auto">
          <a:xfrm>
            <a:off x="202064" y="3519583"/>
            <a:ext cx="3852338"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6096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266700" algn="ctr" defTabSz="914400" rtl="0" eaLnBrk="0" fontAlgn="base" latinLnBrk="0" hangingPunct="0">
              <a:lnSpc>
                <a:spcPct val="100000"/>
              </a:lnSpc>
              <a:spcBef>
                <a:spcPct val="0"/>
              </a:spcBef>
              <a:spcAft>
                <a:spcPct val="0"/>
              </a:spcAft>
              <a:buClrTx/>
              <a:buSzTx/>
              <a:buFontTx/>
              <a:buNone/>
              <a:tabLst/>
            </a:pPr>
            <a:r>
              <a:rPr kumimoji="0" lang="zh-CN" altLang="zh-CN" sz="1600" b="1" i="0" u="none" strike="noStrike" cap="none" normalizeH="0" baseline="0" dirty="0">
                <a:ln>
                  <a:noFill/>
                </a:ln>
                <a:solidFill>
                  <a:schemeClr val="tx1"/>
                </a:solidFill>
                <a:effectLst/>
                <a:latin typeface="Times New Roman" panose="02020603050405020304" pitchFamily="18" charset="0"/>
                <a:ea typeface="华文楷体" panose="02010600040101010101" pitchFamily="2" charset="-122"/>
                <a:cs typeface="Times New Roman" panose="02020603050405020304" pitchFamily="18" charset="0"/>
              </a:rPr>
              <a:t>表</a:t>
            </a:r>
            <a:r>
              <a:rPr kumimoji="0" lang="en-US" altLang="zh-CN" sz="1600" b="1" i="0" u="none" strike="noStrike" cap="none" normalizeH="0" baseline="0" dirty="0">
                <a:ln>
                  <a:noFill/>
                </a:ln>
                <a:solidFill>
                  <a:schemeClr val="tx1"/>
                </a:solidFill>
                <a:effectLst/>
                <a:ea typeface="华文楷体" panose="02010600040101010101" pitchFamily="2" charset="-122"/>
                <a:cs typeface="Times New Roman" panose="02020603050405020304" pitchFamily="18" charset="0"/>
              </a:rPr>
              <a:t>4.10 </a:t>
            </a:r>
            <a:r>
              <a:rPr kumimoji="0" lang="zh-CN" altLang="en-US" sz="1600" b="1" i="0" u="none" strike="noStrike" cap="none" normalizeH="0" baseline="0" dirty="0">
                <a:ln>
                  <a:noFill/>
                </a:ln>
                <a:solidFill>
                  <a:schemeClr val="tx1"/>
                </a:solidFill>
                <a:effectLst/>
                <a:latin typeface="Times New Roman" panose="02020603050405020304" pitchFamily="18" charset="0"/>
                <a:ea typeface="华文楷体" panose="02010600040101010101" pitchFamily="2" charset="-122"/>
                <a:cs typeface="Times New Roman" panose="02020603050405020304" pitchFamily="18" charset="0"/>
              </a:rPr>
              <a:t>输入数据</a:t>
            </a:r>
            <a:r>
              <a:rPr kumimoji="0" lang="en-US" altLang="zh-CN" sz="1600" b="1" i="0" u="none" strike="noStrike" cap="none" normalizeH="0" baseline="0" dirty="0">
                <a:ln>
                  <a:noFill/>
                </a:ln>
                <a:solidFill>
                  <a:schemeClr val="tx1"/>
                </a:solidFill>
                <a:effectLst/>
                <a:ea typeface="华文楷体" panose="02010600040101010101" pitchFamily="2" charset="-122"/>
                <a:cs typeface="Times New Roman" panose="02020603050405020304" pitchFamily="18" charset="0"/>
              </a:rPr>
              <a:t>-</a:t>
            </a:r>
            <a:r>
              <a:rPr kumimoji="0" lang="zh-CN" altLang="en-US" sz="1600" b="1" i="0" u="none" strike="noStrike" cap="none" normalizeH="0" baseline="0" dirty="0">
                <a:ln>
                  <a:noFill/>
                </a:ln>
                <a:solidFill>
                  <a:schemeClr val="tx1"/>
                </a:solidFill>
                <a:effectLst/>
                <a:latin typeface="Times New Roman" panose="02020603050405020304" pitchFamily="18" charset="0"/>
                <a:ea typeface="华文楷体" panose="02010600040101010101" pitchFamily="2" charset="-122"/>
                <a:cs typeface="Times New Roman" panose="02020603050405020304" pitchFamily="18" charset="0"/>
              </a:rPr>
              <a:t>类别标签的样本分布</a:t>
            </a:r>
            <a:endParaRPr kumimoji="0" lang="zh-CN" altLang="en-US" sz="2400" b="0" i="0" u="none" strike="noStrike" cap="none" normalizeH="0" baseline="0" dirty="0">
              <a:ln>
                <a:noFill/>
              </a:ln>
              <a:solidFill>
                <a:schemeClr val="tx1"/>
              </a:solidFill>
              <a:effectLst/>
              <a:latin typeface="Arial" panose="020B0604020202020204" pitchFamily="34" charset="0"/>
            </a:endParaRPr>
          </a:p>
        </p:txBody>
      </p:sp>
      <p:sp>
        <p:nvSpPr>
          <p:cNvPr id="15" name="Rectangle 3">
            <a:extLst>
              <a:ext uri="{FF2B5EF4-FFF2-40B4-BE49-F238E27FC236}">
                <a16:creationId xmlns:a16="http://schemas.microsoft.com/office/drawing/2014/main" id="{83C97058-7296-4B46-8215-E9B8C7ACFC9D}"/>
              </a:ext>
            </a:extLst>
          </p:cNvPr>
          <p:cNvSpPr>
            <a:spLocks noChangeArrowheads="1"/>
          </p:cNvSpPr>
          <p:nvPr/>
        </p:nvSpPr>
        <p:spPr bwMode="auto">
          <a:xfrm>
            <a:off x="5361609" y="3765102"/>
            <a:ext cx="3370267"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endParaRPr kumimoji="0" lang="zh-CN" altLang="zh-CN" b="0" i="0" u="none" strike="noStrike" cap="none" normalizeH="0" baseline="0" dirty="0">
              <a:ln>
                <a:noFill/>
              </a:ln>
              <a:solidFill>
                <a:schemeClr val="tx1"/>
              </a:solidFill>
              <a:effectLst/>
              <a:latin typeface="Times New Roman" panose="02020603050405020304" pitchFamily="18" charset="0"/>
              <a:ea typeface="华文楷体" panose="02010600040101010101" pitchFamily="2" charset="-122"/>
              <a:cs typeface="Times New Roman" panose="02020603050405020304" pitchFamily="18" charset="0"/>
            </a:endParaRPr>
          </a:p>
          <a:p>
            <a:pPr marL="0" marR="0" lvl="0" indent="266700" algn="just" defTabSz="914400" rtl="0" eaLnBrk="0" fontAlgn="base" latinLnBrk="0" hangingPunct="0">
              <a:lnSpc>
                <a:spcPct val="100000"/>
              </a:lnSpc>
              <a:spcBef>
                <a:spcPct val="0"/>
              </a:spcBef>
              <a:spcAft>
                <a:spcPct val="0"/>
              </a:spcAft>
              <a:buClrTx/>
              <a:buSzTx/>
              <a:buFontTx/>
              <a:buNone/>
              <a:tabLst/>
            </a:pPr>
            <a:r>
              <a:rPr kumimoji="0" lang="zh-CN" altLang="zh-CN" b="0" i="0" u="none" strike="noStrike" cap="none" normalizeH="0" baseline="0" dirty="0">
                <a:ln>
                  <a:noFill/>
                </a:ln>
                <a:solidFill>
                  <a:schemeClr val="tx1"/>
                </a:solidFill>
                <a:effectLst/>
                <a:latin typeface="Times New Roman" panose="02020603050405020304" pitchFamily="18" charset="0"/>
                <a:ea typeface="华文楷体" panose="02010600040101010101" pitchFamily="2" charset="-122"/>
                <a:cs typeface="Times New Roman" panose="02020603050405020304" pitchFamily="18" charset="0"/>
              </a:rPr>
              <a:t>在</a:t>
            </a:r>
            <a:r>
              <a:rPr kumimoji="0" lang="zh-CN" altLang="en-US" b="0" i="0" u="none" strike="noStrike" cap="none" normalizeH="0" baseline="0" dirty="0">
                <a:ln>
                  <a:noFill/>
                </a:ln>
                <a:solidFill>
                  <a:schemeClr val="tx1"/>
                </a:solidFill>
                <a:effectLst/>
                <a:latin typeface="Times New Roman" panose="02020603050405020304" pitchFamily="18" charset="0"/>
                <a:ea typeface="华文楷体" panose="02010600040101010101" pitchFamily="2" charset="-122"/>
                <a:cs typeface="Times New Roman" panose="02020603050405020304" pitchFamily="18" charset="0"/>
              </a:rPr>
              <a:t>表</a:t>
            </a:r>
            <a:r>
              <a:rPr kumimoji="0" lang="en-US" altLang="zh-CN" b="0" i="0" u="none" strike="noStrike" cap="none" normalizeH="0" baseline="0" dirty="0">
                <a:ln>
                  <a:noFill/>
                </a:ln>
                <a:solidFill>
                  <a:schemeClr val="tx1"/>
                </a:solidFill>
                <a:effectLst/>
                <a:ea typeface="华文楷体" panose="02010600040101010101" pitchFamily="2" charset="-122"/>
                <a:cs typeface="Times New Roman" panose="02020603050405020304" pitchFamily="18" charset="0"/>
              </a:rPr>
              <a:t>4.10</a:t>
            </a:r>
            <a:r>
              <a:rPr kumimoji="0" lang="zh-CN" altLang="en-US" b="0" i="0" u="none" strike="noStrike" cap="none" normalizeH="0" baseline="0" dirty="0">
                <a:ln>
                  <a:noFill/>
                </a:ln>
                <a:solidFill>
                  <a:schemeClr val="tx1"/>
                </a:solidFill>
                <a:effectLst/>
                <a:latin typeface="Times New Roman" panose="02020603050405020304" pitchFamily="18" charset="0"/>
                <a:ea typeface="华文楷体" panose="02010600040101010101" pitchFamily="2" charset="-122"/>
                <a:cs typeface="Times New Roman" panose="02020603050405020304" pitchFamily="18" charset="0"/>
              </a:rPr>
              <a:t>中，一共有</a:t>
            </a:r>
            <a:r>
              <a:rPr kumimoji="0" lang="en-US" altLang="zh-CN" b="0" i="0" u="none" strike="noStrike" cap="none" normalizeH="0" baseline="0" dirty="0">
                <a:ln>
                  <a:noFill/>
                </a:ln>
                <a:solidFill>
                  <a:schemeClr val="tx1"/>
                </a:solidFill>
                <a:effectLst/>
                <a:ea typeface="华文楷体" panose="02010600040101010101" pitchFamily="2" charset="-122"/>
                <a:cs typeface="Times New Roman" panose="02020603050405020304" pitchFamily="18" charset="0"/>
              </a:rPr>
              <a:t>12</a:t>
            </a:r>
            <a:r>
              <a:rPr kumimoji="0" lang="zh-CN" altLang="en-US" b="0" i="0" u="none" strike="noStrike" cap="none" normalizeH="0" baseline="0" dirty="0">
                <a:ln>
                  <a:noFill/>
                </a:ln>
                <a:solidFill>
                  <a:schemeClr val="tx1"/>
                </a:solidFill>
                <a:effectLst/>
                <a:latin typeface="Times New Roman" panose="02020603050405020304" pitchFamily="18" charset="0"/>
                <a:ea typeface="华文楷体" panose="02010600040101010101" pitchFamily="2" charset="-122"/>
                <a:cs typeface="Times New Roman" panose="02020603050405020304" pitchFamily="18" charset="0"/>
              </a:rPr>
              <a:t>个样本</a:t>
            </a:r>
            <a:r>
              <a:rPr kumimoji="0" lang="en-US" altLang="zh-CN" b="0" i="0" u="none" strike="noStrike" cap="none" normalizeH="0" baseline="0" dirty="0">
                <a:ln>
                  <a:noFill/>
                </a:ln>
                <a:solidFill>
                  <a:schemeClr val="tx1"/>
                </a:solidFill>
                <a:effectLst/>
                <a:ea typeface="华文楷体" panose="02010600040101010101" pitchFamily="2" charset="-122"/>
                <a:cs typeface="Times New Roman" panose="02020603050405020304" pitchFamily="18" charset="0"/>
              </a:rPr>
              <a:t>-</a:t>
            </a:r>
            <a:r>
              <a:rPr kumimoji="0" lang="zh-CN" altLang="en-US" b="0" i="0" u="none" strike="noStrike" cap="none" normalizeH="0" baseline="0" dirty="0">
                <a:ln>
                  <a:noFill/>
                </a:ln>
                <a:solidFill>
                  <a:schemeClr val="tx1"/>
                </a:solidFill>
                <a:effectLst/>
                <a:latin typeface="Times New Roman" panose="02020603050405020304" pitchFamily="18" charset="0"/>
                <a:ea typeface="华文楷体" panose="02010600040101010101" pitchFamily="2" charset="-122"/>
                <a:cs typeface="Times New Roman" panose="02020603050405020304" pitchFamily="18" charset="0"/>
              </a:rPr>
              <a:t>标签数据，其中</a:t>
            </a:r>
            <a:r>
              <a:rPr kumimoji="0" lang="en-US" altLang="zh-CN" b="0" i="0" u="none" strike="noStrike" cap="none" normalizeH="0" baseline="0" dirty="0">
                <a:ln>
                  <a:noFill/>
                </a:ln>
                <a:solidFill>
                  <a:schemeClr val="tx1"/>
                </a:solidFill>
                <a:effectLst/>
                <a:latin typeface="Cambria Math" panose="02040503050406030204" pitchFamily="18" charset="0"/>
                <a:ea typeface="华文楷体" panose="02010600040101010101" pitchFamily="2" charset="-122"/>
                <a:cs typeface="Times New Roman" panose="02020603050405020304" pitchFamily="18" charset="0"/>
              </a:rPr>
              <a:t>(</a:t>
            </a:r>
            <a:r>
              <a:rPr kumimoji="0" lang="en-US" altLang="zh-CN" b="0" i="1" u="none" strike="noStrike" cap="none" normalizeH="0" baseline="0" dirty="0">
                <a:ln>
                  <a:noFill/>
                </a:ln>
                <a:solidFill>
                  <a:schemeClr val="tx1"/>
                </a:solidFill>
                <a:effectLst/>
                <a:latin typeface="Cambria Math" panose="02040503050406030204" pitchFamily="18" charset="0"/>
                <a:ea typeface="华文楷体" panose="02010600040101010101" pitchFamily="2" charset="-122"/>
                <a:cs typeface="Times New Roman" panose="02020603050405020304" pitchFamily="18" charset="0"/>
              </a:rPr>
              <a:t>x=0,c=</a:t>
            </a:r>
            <a:r>
              <a:rPr kumimoji="0" lang="zh-CN" altLang="en-US" b="0" i="0" u="none" strike="noStrike" cap="none" normalizeH="0" baseline="0" dirty="0">
                <a:ln>
                  <a:noFill/>
                </a:ln>
                <a:solidFill>
                  <a:schemeClr val="tx1"/>
                </a:solidFill>
                <a:effectLst/>
                <a:latin typeface="Cambria Math" panose="02040503050406030204" pitchFamily="18" charset="0"/>
                <a:ea typeface="华文楷体" panose="02010600040101010101" pitchFamily="2" charset="-122"/>
                <a:cs typeface="Times New Roman" panose="02020603050405020304" pitchFamily="18" charset="0"/>
              </a:rPr>
              <a:t>阳性</a:t>
            </a:r>
            <a:r>
              <a:rPr kumimoji="0" lang="en-US" altLang="zh-CN" b="0" i="0" u="none" strike="noStrike" cap="none" normalizeH="0" baseline="0" dirty="0">
                <a:ln>
                  <a:noFill/>
                </a:ln>
                <a:solidFill>
                  <a:schemeClr val="tx1"/>
                </a:solidFill>
                <a:effectLst/>
                <a:latin typeface="Cambria Math" panose="02040503050406030204" pitchFamily="18" charset="0"/>
                <a:ea typeface="华文楷体" panose="02010600040101010101" pitchFamily="2" charset="-122"/>
                <a:cs typeface="Times New Roman" panose="02020603050405020304" pitchFamily="18" charset="0"/>
              </a:rPr>
              <a:t>)</a:t>
            </a:r>
            <a:r>
              <a:rPr kumimoji="0" lang="zh-CN" altLang="en-US" b="0" i="0" u="none" strike="noStrike" cap="none" normalizeH="0" baseline="0" dirty="0">
                <a:ln>
                  <a:noFill/>
                </a:ln>
                <a:solidFill>
                  <a:schemeClr val="tx1"/>
                </a:solidFill>
                <a:effectLst/>
                <a:latin typeface="Times New Roman" panose="02020603050405020304" pitchFamily="18" charset="0"/>
                <a:ea typeface="华文楷体" panose="02010600040101010101" pitchFamily="2" charset="-122"/>
                <a:cs typeface="Times New Roman" panose="02020603050405020304" pitchFamily="18" charset="0"/>
              </a:rPr>
              <a:t>样本出现了</a:t>
            </a:r>
            <a:r>
              <a:rPr kumimoji="0" lang="en-US" altLang="zh-CN" b="0" i="0" u="none" strike="noStrike" cap="none" normalizeH="0" baseline="0" dirty="0">
                <a:ln>
                  <a:noFill/>
                </a:ln>
                <a:solidFill>
                  <a:schemeClr val="tx1"/>
                </a:solidFill>
                <a:effectLst/>
                <a:ea typeface="华文楷体" panose="02010600040101010101" pitchFamily="2" charset="-122"/>
                <a:cs typeface="Times New Roman" panose="02020603050405020304" pitchFamily="18" charset="0"/>
              </a:rPr>
              <a:t>6</a:t>
            </a:r>
            <a:r>
              <a:rPr kumimoji="0" lang="zh-CN" altLang="en-US" b="0" i="0" u="none" strike="noStrike" cap="none" normalizeH="0" baseline="0" dirty="0">
                <a:ln>
                  <a:noFill/>
                </a:ln>
                <a:solidFill>
                  <a:schemeClr val="tx1"/>
                </a:solidFill>
                <a:effectLst/>
                <a:latin typeface="Times New Roman" panose="02020603050405020304" pitchFamily="18" charset="0"/>
                <a:ea typeface="华文楷体" panose="02010600040101010101" pitchFamily="2" charset="-122"/>
                <a:cs typeface="Times New Roman" panose="02020603050405020304" pitchFamily="18" charset="0"/>
              </a:rPr>
              <a:t>次、</a:t>
            </a:r>
            <a:r>
              <a:rPr kumimoji="0" lang="en-US" altLang="zh-CN" b="0" i="0" u="none" strike="noStrike" cap="none" normalizeH="0" baseline="0" dirty="0">
                <a:ln>
                  <a:noFill/>
                </a:ln>
                <a:solidFill>
                  <a:schemeClr val="tx1"/>
                </a:solidFill>
                <a:effectLst/>
                <a:latin typeface="Cambria Math" panose="02040503050406030204" pitchFamily="18" charset="0"/>
                <a:ea typeface="华文楷体" panose="02010600040101010101" pitchFamily="2" charset="-122"/>
                <a:cs typeface="Times New Roman" panose="02020603050405020304" pitchFamily="18" charset="0"/>
              </a:rPr>
              <a:t>(</a:t>
            </a:r>
            <a:r>
              <a:rPr kumimoji="0" lang="en-US" altLang="zh-CN" b="0" i="1" u="none" strike="noStrike" cap="none" normalizeH="0" baseline="0" dirty="0">
                <a:ln>
                  <a:noFill/>
                </a:ln>
                <a:solidFill>
                  <a:schemeClr val="tx1"/>
                </a:solidFill>
                <a:effectLst/>
                <a:latin typeface="Cambria Math" panose="02040503050406030204" pitchFamily="18" charset="0"/>
                <a:ea typeface="华文楷体" panose="02010600040101010101" pitchFamily="2" charset="-122"/>
                <a:cs typeface="Times New Roman" panose="02020603050405020304" pitchFamily="18" charset="0"/>
              </a:rPr>
              <a:t>x=0,c=</a:t>
            </a:r>
            <a:r>
              <a:rPr kumimoji="0" lang="zh-CN" altLang="en-US" b="0" i="0" u="none" strike="noStrike" cap="none" normalizeH="0" baseline="0" dirty="0">
                <a:ln>
                  <a:noFill/>
                </a:ln>
                <a:solidFill>
                  <a:schemeClr val="tx1"/>
                </a:solidFill>
                <a:effectLst/>
                <a:latin typeface="Cambria Math" panose="02040503050406030204" pitchFamily="18" charset="0"/>
                <a:ea typeface="华文楷体" panose="02010600040101010101" pitchFamily="2" charset="-122"/>
                <a:cs typeface="Times New Roman" panose="02020603050405020304" pitchFamily="18" charset="0"/>
              </a:rPr>
              <a:t>阴性</a:t>
            </a:r>
            <a:r>
              <a:rPr kumimoji="0" lang="en-US" altLang="zh-CN" b="0" i="0" u="none" strike="noStrike" cap="none" normalizeH="0" baseline="0" dirty="0">
                <a:ln>
                  <a:noFill/>
                </a:ln>
                <a:solidFill>
                  <a:schemeClr val="tx1"/>
                </a:solidFill>
                <a:effectLst/>
                <a:latin typeface="Cambria Math" panose="02040503050406030204" pitchFamily="18" charset="0"/>
                <a:ea typeface="华文楷体" panose="02010600040101010101" pitchFamily="2" charset="-122"/>
                <a:cs typeface="Times New Roman" panose="02020603050405020304" pitchFamily="18" charset="0"/>
              </a:rPr>
              <a:t>)</a:t>
            </a:r>
            <a:r>
              <a:rPr kumimoji="0" lang="zh-CN" altLang="en-US" b="0" i="0" u="none" strike="noStrike" cap="none" normalizeH="0" baseline="0" dirty="0">
                <a:ln>
                  <a:noFill/>
                </a:ln>
                <a:solidFill>
                  <a:schemeClr val="tx1"/>
                </a:solidFill>
                <a:effectLst/>
                <a:latin typeface="Times New Roman" panose="02020603050405020304" pitchFamily="18" charset="0"/>
                <a:ea typeface="华文楷体" panose="02010600040101010101" pitchFamily="2" charset="-122"/>
                <a:cs typeface="Times New Roman" panose="02020603050405020304" pitchFamily="18" charset="0"/>
              </a:rPr>
              <a:t>样本出现了</a:t>
            </a:r>
            <a:r>
              <a:rPr kumimoji="0" lang="en-US" altLang="zh-CN" b="0" i="0" u="none" strike="noStrike" cap="none" normalizeH="0" baseline="0" dirty="0">
                <a:ln>
                  <a:noFill/>
                </a:ln>
                <a:solidFill>
                  <a:schemeClr val="tx1"/>
                </a:solidFill>
                <a:effectLst/>
                <a:ea typeface="华文楷体" panose="02010600040101010101" pitchFamily="2" charset="-122"/>
                <a:cs typeface="Times New Roman" panose="02020603050405020304" pitchFamily="18" charset="0"/>
              </a:rPr>
              <a:t>2</a:t>
            </a:r>
            <a:r>
              <a:rPr kumimoji="0" lang="zh-CN" altLang="en-US" b="0" i="0" u="none" strike="noStrike" cap="none" normalizeH="0" baseline="0" dirty="0">
                <a:ln>
                  <a:noFill/>
                </a:ln>
                <a:solidFill>
                  <a:schemeClr val="tx1"/>
                </a:solidFill>
                <a:effectLst/>
                <a:latin typeface="Times New Roman" panose="02020603050405020304" pitchFamily="18" charset="0"/>
                <a:ea typeface="华文楷体" panose="02010600040101010101" pitchFamily="2" charset="-122"/>
                <a:cs typeface="Times New Roman" panose="02020603050405020304" pitchFamily="18" charset="0"/>
              </a:rPr>
              <a:t>次、</a:t>
            </a:r>
            <a:r>
              <a:rPr kumimoji="0" lang="en-US" altLang="zh-CN" b="0" i="0" u="none" strike="noStrike" cap="none" normalizeH="0" baseline="0" dirty="0">
                <a:ln>
                  <a:noFill/>
                </a:ln>
                <a:solidFill>
                  <a:schemeClr val="tx1"/>
                </a:solidFill>
                <a:effectLst/>
                <a:latin typeface="Cambria Math" panose="02040503050406030204" pitchFamily="18" charset="0"/>
                <a:ea typeface="华文楷体" panose="02010600040101010101" pitchFamily="2" charset="-122"/>
                <a:cs typeface="Times New Roman" panose="02020603050405020304" pitchFamily="18" charset="0"/>
              </a:rPr>
              <a:t>(</a:t>
            </a:r>
            <a:r>
              <a:rPr kumimoji="0" lang="en-US" altLang="zh-CN" b="0" i="1" u="none" strike="noStrike" cap="none" normalizeH="0" baseline="0" dirty="0">
                <a:ln>
                  <a:noFill/>
                </a:ln>
                <a:solidFill>
                  <a:schemeClr val="tx1"/>
                </a:solidFill>
                <a:effectLst/>
                <a:latin typeface="Cambria Math" panose="02040503050406030204" pitchFamily="18" charset="0"/>
                <a:ea typeface="华文楷体" panose="02010600040101010101" pitchFamily="2" charset="-122"/>
                <a:cs typeface="Times New Roman" panose="02020603050405020304" pitchFamily="18" charset="0"/>
              </a:rPr>
              <a:t>x=1,c=</a:t>
            </a:r>
            <a:r>
              <a:rPr kumimoji="0" lang="zh-CN" altLang="en-US" b="0" i="0" u="none" strike="noStrike" cap="none" normalizeH="0" baseline="0" dirty="0">
                <a:ln>
                  <a:noFill/>
                </a:ln>
                <a:solidFill>
                  <a:schemeClr val="tx1"/>
                </a:solidFill>
                <a:effectLst/>
                <a:latin typeface="Cambria Math" panose="02040503050406030204" pitchFamily="18" charset="0"/>
                <a:ea typeface="华文楷体" panose="02010600040101010101" pitchFamily="2" charset="-122"/>
                <a:cs typeface="Times New Roman" panose="02020603050405020304" pitchFamily="18" charset="0"/>
              </a:rPr>
              <a:t>阳性</a:t>
            </a:r>
            <a:r>
              <a:rPr kumimoji="0" lang="en-US" altLang="zh-CN" b="0" i="0" u="none" strike="noStrike" cap="none" normalizeH="0" baseline="0" dirty="0">
                <a:ln>
                  <a:noFill/>
                </a:ln>
                <a:solidFill>
                  <a:schemeClr val="tx1"/>
                </a:solidFill>
                <a:effectLst/>
                <a:latin typeface="Cambria Math" panose="02040503050406030204" pitchFamily="18" charset="0"/>
                <a:ea typeface="华文楷体" panose="02010600040101010101" pitchFamily="2" charset="-122"/>
                <a:cs typeface="Times New Roman" panose="02020603050405020304" pitchFamily="18" charset="0"/>
              </a:rPr>
              <a:t>)</a:t>
            </a:r>
            <a:r>
              <a:rPr kumimoji="0" lang="zh-CN" altLang="en-US" b="0" i="0" u="none" strike="noStrike" cap="none" normalizeH="0" baseline="0" dirty="0">
                <a:ln>
                  <a:noFill/>
                </a:ln>
                <a:solidFill>
                  <a:schemeClr val="tx1"/>
                </a:solidFill>
                <a:effectLst/>
                <a:latin typeface="Times New Roman" panose="02020603050405020304" pitchFamily="18" charset="0"/>
                <a:ea typeface="华文楷体" panose="02010600040101010101" pitchFamily="2" charset="-122"/>
                <a:cs typeface="Times New Roman" panose="02020603050405020304" pitchFamily="18" charset="0"/>
              </a:rPr>
              <a:t>样本没有出现、</a:t>
            </a:r>
            <a:r>
              <a:rPr kumimoji="0" lang="en-US" altLang="zh-CN" b="0" i="0" u="none" strike="noStrike" cap="none" normalizeH="0" baseline="0" dirty="0">
                <a:ln>
                  <a:noFill/>
                </a:ln>
                <a:solidFill>
                  <a:schemeClr val="tx1"/>
                </a:solidFill>
                <a:effectLst/>
                <a:latin typeface="Cambria Math" panose="02040503050406030204" pitchFamily="18" charset="0"/>
                <a:ea typeface="华文楷体" panose="02010600040101010101" pitchFamily="2" charset="-122"/>
                <a:cs typeface="Times New Roman" panose="02020603050405020304" pitchFamily="18" charset="0"/>
              </a:rPr>
              <a:t>(</a:t>
            </a:r>
            <a:r>
              <a:rPr kumimoji="0" lang="en-US" altLang="zh-CN" b="0" i="1" u="none" strike="noStrike" cap="none" normalizeH="0" baseline="0" dirty="0">
                <a:ln>
                  <a:noFill/>
                </a:ln>
                <a:solidFill>
                  <a:schemeClr val="tx1"/>
                </a:solidFill>
                <a:effectLst/>
                <a:latin typeface="Cambria Math" panose="02040503050406030204" pitchFamily="18" charset="0"/>
                <a:ea typeface="华文楷体" panose="02010600040101010101" pitchFamily="2" charset="-122"/>
                <a:cs typeface="Times New Roman" panose="02020603050405020304" pitchFamily="18" charset="0"/>
              </a:rPr>
              <a:t>x=1,c=</a:t>
            </a:r>
            <a:r>
              <a:rPr kumimoji="0" lang="zh-CN" altLang="en-US" b="0" i="0" u="none" strike="noStrike" cap="none" normalizeH="0" baseline="0" dirty="0">
                <a:ln>
                  <a:noFill/>
                </a:ln>
                <a:solidFill>
                  <a:schemeClr val="tx1"/>
                </a:solidFill>
                <a:effectLst/>
                <a:latin typeface="Cambria Math" panose="02040503050406030204" pitchFamily="18" charset="0"/>
                <a:ea typeface="华文楷体" panose="02010600040101010101" pitchFamily="2" charset="-122"/>
                <a:cs typeface="Times New Roman" panose="02020603050405020304" pitchFamily="18" charset="0"/>
              </a:rPr>
              <a:t>阴性</a:t>
            </a:r>
            <a:r>
              <a:rPr kumimoji="0" lang="en-US" altLang="zh-CN" b="0" i="0" u="none" strike="noStrike" cap="none" normalizeH="0" baseline="0" dirty="0">
                <a:ln>
                  <a:noFill/>
                </a:ln>
                <a:solidFill>
                  <a:schemeClr val="tx1"/>
                </a:solidFill>
                <a:effectLst/>
                <a:latin typeface="Cambria Math" panose="02040503050406030204" pitchFamily="18" charset="0"/>
                <a:ea typeface="华文楷体" panose="02010600040101010101" pitchFamily="2" charset="-122"/>
                <a:cs typeface="Times New Roman" panose="02020603050405020304" pitchFamily="18" charset="0"/>
              </a:rPr>
              <a:t>)</a:t>
            </a:r>
            <a:r>
              <a:rPr kumimoji="0" lang="zh-CN" altLang="en-US" b="0" i="0" u="none" strike="noStrike" cap="none" normalizeH="0" baseline="0" dirty="0">
                <a:ln>
                  <a:noFill/>
                </a:ln>
                <a:solidFill>
                  <a:schemeClr val="tx1"/>
                </a:solidFill>
                <a:effectLst/>
                <a:latin typeface="Times New Roman" panose="02020603050405020304" pitchFamily="18" charset="0"/>
                <a:ea typeface="华文楷体" panose="02010600040101010101" pitchFamily="2" charset="-122"/>
                <a:cs typeface="Times New Roman" panose="02020603050405020304" pitchFamily="18" charset="0"/>
              </a:rPr>
              <a:t>样本出现了</a:t>
            </a:r>
            <a:r>
              <a:rPr kumimoji="0" lang="en-US" altLang="zh-CN" b="0" i="0" u="none" strike="noStrike" cap="none" normalizeH="0" baseline="0" dirty="0">
                <a:ln>
                  <a:noFill/>
                </a:ln>
                <a:solidFill>
                  <a:schemeClr val="tx1"/>
                </a:solidFill>
                <a:effectLst/>
                <a:ea typeface="华文楷体" panose="02010600040101010101" pitchFamily="2" charset="-122"/>
                <a:cs typeface="Times New Roman" panose="02020603050405020304" pitchFamily="18" charset="0"/>
              </a:rPr>
              <a:t>4</a:t>
            </a:r>
            <a:r>
              <a:rPr kumimoji="0" lang="zh-CN" altLang="en-US" b="0" i="0" u="none" strike="noStrike" cap="none" normalizeH="0" baseline="0" dirty="0">
                <a:ln>
                  <a:noFill/>
                </a:ln>
                <a:solidFill>
                  <a:schemeClr val="tx1"/>
                </a:solidFill>
                <a:effectLst/>
                <a:latin typeface="Times New Roman" panose="02020603050405020304" pitchFamily="18" charset="0"/>
                <a:ea typeface="华文楷体" panose="02010600040101010101" pitchFamily="2" charset="-122"/>
                <a:cs typeface="Times New Roman" panose="02020603050405020304" pitchFamily="18" charset="0"/>
              </a:rPr>
              <a:t>次。</a:t>
            </a:r>
            <a:endParaRPr kumimoji="0" lang="zh-CN" altLang="en-US" sz="2800" b="0" i="0" u="none" strike="noStrike" cap="none" normalizeH="0" baseline="0" dirty="0">
              <a:ln>
                <a:noFill/>
              </a:ln>
              <a:solidFill>
                <a:schemeClr val="tx1"/>
              </a:solidFill>
              <a:effectLst/>
              <a:latin typeface="Arial" panose="020B0604020202020204" pitchFamily="34" charset="0"/>
            </a:endParaRPr>
          </a:p>
        </p:txBody>
      </p:sp>
      <p:pic>
        <p:nvPicPr>
          <p:cNvPr id="17" name="图片 16">
            <a:extLst>
              <a:ext uri="{FF2B5EF4-FFF2-40B4-BE49-F238E27FC236}">
                <a16:creationId xmlns:a16="http://schemas.microsoft.com/office/drawing/2014/main" id="{7E723ACF-3A63-4E98-9C38-FE7810B08EBC}"/>
              </a:ext>
            </a:extLst>
          </p:cNvPr>
          <p:cNvPicPr>
            <a:picLocks noChangeAspect="1"/>
          </p:cNvPicPr>
          <p:nvPr/>
        </p:nvPicPr>
        <p:blipFill>
          <a:blip r:embed="rId6"/>
          <a:stretch>
            <a:fillRect/>
          </a:stretch>
        </p:blipFill>
        <p:spPr>
          <a:xfrm>
            <a:off x="-218941" y="3902575"/>
            <a:ext cx="6215178" cy="2838499"/>
          </a:xfrm>
          <a:prstGeom prst="rect">
            <a:avLst/>
          </a:prstGeom>
        </p:spPr>
      </p:pic>
    </p:spTree>
    <p:extLst>
      <p:ext uri="{BB962C8B-B14F-4D97-AF65-F5344CB8AC3E}">
        <p14:creationId xmlns:p14="http://schemas.microsoft.com/office/powerpoint/2010/main" val="120464977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209FA643-BE1F-4676-B03F-42976959F2EC}"/>
              </a:ext>
            </a:extLst>
          </p:cNvPr>
          <p:cNvSpPr>
            <a:spLocks noGrp="1"/>
          </p:cNvSpPr>
          <p:nvPr>
            <p:ph type="title"/>
          </p:nvPr>
        </p:nvSpPr>
        <p:spPr/>
        <p:txBody>
          <a:bodyPr/>
          <a:lstStyle/>
          <a:p>
            <a:r>
              <a:rPr lang="zh-CN" altLang="en-US" dirty="0"/>
              <a:t>生成学习模型</a:t>
            </a:r>
          </a:p>
        </p:txBody>
      </p:sp>
      <p:sp>
        <p:nvSpPr>
          <p:cNvPr id="2" name="矩形 1">
            <a:extLst>
              <a:ext uri="{FF2B5EF4-FFF2-40B4-BE49-F238E27FC236}">
                <a16:creationId xmlns:a16="http://schemas.microsoft.com/office/drawing/2014/main" id="{17C45129-7850-4B44-8464-5B29CD0B4A39}"/>
              </a:ext>
            </a:extLst>
          </p:cNvPr>
          <p:cNvSpPr/>
          <p:nvPr/>
        </p:nvSpPr>
        <p:spPr>
          <a:xfrm>
            <a:off x="328411" y="1088265"/>
            <a:ext cx="2247364" cy="5859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bg1"/>
                </a:solidFill>
                <a:latin typeface="Times New Roman" panose="02020603050405020304" pitchFamily="18" charset="0"/>
                <a:ea typeface="华文楷体" panose="02010600040101010101" pitchFamily="2" charset="-122"/>
                <a:cs typeface="Times New Roman" panose="02020603050405020304" pitchFamily="18" charset="0"/>
              </a:rPr>
              <a:t>生成学习</a:t>
            </a:r>
          </a:p>
        </p:txBody>
      </p:sp>
      <p:pic>
        <p:nvPicPr>
          <p:cNvPr id="6" name="图片 5">
            <a:extLst>
              <a:ext uri="{FF2B5EF4-FFF2-40B4-BE49-F238E27FC236}">
                <a16:creationId xmlns:a16="http://schemas.microsoft.com/office/drawing/2014/main" id="{93B42549-8599-4768-94C5-FE4D45D26CD6}"/>
              </a:ext>
            </a:extLst>
          </p:cNvPr>
          <p:cNvPicPr>
            <a:picLocks noChangeAspect="1"/>
          </p:cNvPicPr>
          <p:nvPr/>
        </p:nvPicPr>
        <p:blipFill>
          <a:blip r:embed="rId3"/>
          <a:stretch>
            <a:fillRect/>
          </a:stretch>
        </p:blipFill>
        <p:spPr>
          <a:xfrm>
            <a:off x="923382" y="2250025"/>
            <a:ext cx="7662491" cy="3133344"/>
          </a:xfrm>
          <a:prstGeom prst="rect">
            <a:avLst/>
          </a:prstGeom>
        </p:spPr>
      </p:pic>
    </p:spTree>
    <p:extLst>
      <p:ext uri="{BB962C8B-B14F-4D97-AF65-F5344CB8AC3E}">
        <p14:creationId xmlns:p14="http://schemas.microsoft.com/office/powerpoint/2010/main" val="118471914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209FA643-BE1F-4676-B03F-42976959F2EC}"/>
              </a:ext>
            </a:extLst>
          </p:cNvPr>
          <p:cNvSpPr>
            <a:spLocks noGrp="1"/>
          </p:cNvSpPr>
          <p:nvPr>
            <p:ph type="title"/>
          </p:nvPr>
        </p:nvSpPr>
        <p:spPr/>
        <p:txBody>
          <a:bodyPr/>
          <a:lstStyle/>
          <a:p>
            <a:r>
              <a:rPr lang="zh-CN" altLang="en-US" dirty="0"/>
              <a:t>生成学习模型</a:t>
            </a:r>
          </a:p>
        </p:txBody>
      </p:sp>
      <p:sp>
        <p:nvSpPr>
          <p:cNvPr id="13" name="矩形 12">
            <a:extLst>
              <a:ext uri="{FF2B5EF4-FFF2-40B4-BE49-F238E27FC236}">
                <a16:creationId xmlns:a16="http://schemas.microsoft.com/office/drawing/2014/main" id="{4082CAA3-5180-4EA0-93DF-F36D3EB736D4}"/>
              </a:ext>
            </a:extLst>
          </p:cNvPr>
          <p:cNvSpPr/>
          <p:nvPr/>
        </p:nvSpPr>
        <p:spPr>
          <a:xfrm>
            <a:off x="328411" y="1088265"/>
            <a:ext cx="2247364" cy="5859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bg1"/>
                </a:solidFill>
                <a:latin typeface="Times New Roman" panose="02020603050405020304" pitchFamily="18" charset="0"/>
                <a:ea typeface="华文楷体" panose="02010600040101010101" pitchFamily="2" charset="-122"/>
                <a:cs typeface="Times New Roman" panose="02020603050405020304" pitchFamily="18" charset="0"/>
              </a:rPr>
              <a:t>判别式式学习</a:t>
            </a:r>
          </a:p>
        </p:txBody>
      </p:sp>
      <p:pic>
        <p:nvPicPr>
          <p:cNvPr id="4" name="图片 3">
            <a:extLst>
              <a:ext uri="{FF2B5EF4-FFF2-40B4-BE49-F238E27FC236}">
                <a16:creationId xmlns:a16="http://schemas.microsoft.com/office/drawing/2014/main" id="{CABAD231-7820-4370-AEC1-E3B9D60719C5}"/>
              </a:ext>
            </a:extLst>
          </p:cNvPr>
          <p:cNvPicPr>
            <a:picLocks noChangeAspect="1"/>
          </p:cNvPicPr>
          <p:nvPr/>
        </p:nvPicPr>
        <p:blipFill>
          <a:blip r:embed="rId3"/>
          <a:stretch>
            <a:fillRect/>
          </a:stretch>
        </p:blipFill>
        <p:spPr>
          <a:xfrm>
            <a:off x="788155" y="2138311"/>
            <a:ext cx="7709634" cy="1989367"/>
          </a:xfrm>
          <a:prstGeom prst="rect">
            <a:avLst/>
          </a:prstGeom>
        </p:spPr>
      </p:pic>
      <p:sp>
        <p:nvSpPr>
          <p:cNvPr id="18" name="文本框 17">
            <a:extLst>
              <a:ext uri="{FF2B5EF4-FFF2-40B4-BE49-F238E27FC236}">
                <a16:creationId xmlns:a16="http://schemas.microsoft.com/office/drawing/2014/main" id="{85C848AC-2820-41C1-8FAE-BE45CE5AC432}"/>
              </a:ext>
            </a:extLst>
          </p:cNvPr>
          <p:cNvSpPr txBox="1"/>
          <p:nvPr/>
        </p:nvSpPr>
        <p:spPr>
          <a:xfrm>
            <a:off x="1071489" y="4846405"/>
            <a:ext cx="6849017" cy="830997"/>
          </a:xfrm>
          <a:prstGeom prst="rect">
            <a:avLst/>
          </a:prstGeom>
          <a:noFill/>
        </p:spPr>
        <p:txBody>
          <a:bodyPr wrap="square">
            <a:spAutoFit/>
          </a:bodyPr>
          <a:lstStyle/>
          <a:p>
            <a:r>
              <a:rPr lang="zh-CN" altLang="zh-CN" sz="2400" b="1" kern="100" dirty="0">
                <a:solidFill>
                  <a:schemeClr val="bg1">
                    <a:lumMod val="50000"/>
                  </a:schemeClr>
                </a:solidFill>
                <a:effectLst/>
                <a:latin typeface="Times New Roman" panose="02020603050405020304" pitchFamily="18" charset="0"/>
                <a:ea typeface="华文楷体" panose="02010600040101010101" pitchFamily="2" charset="-122"/>
                <a:cs typeface="Times New Roman" panose="02020603050405020304" pitchFamily="18" charset="0"/>
              </a:rPr>
              <a:t>常见的生成学习模型有隐马尔可夫模型、</a:t>
            </a:r>
            <a:r>
              <a:rPr lang="zh-CN" altLang="zh-CN" sz="2400" b="1" dirty="0">
                <a:solidFill>
                  <a:schemeClr val="bg1">
                    <a:lumMod val="50000"/>
                  </a:schemeClr>
                </a:solidFill>
                <a:effectLst/>
                <a:latin typeface="Times New Roman" panose="02020603050405020304" pitchFamily="18" charset="0"/>
                <a:ea typeface="华文楷体" panose="02010600040101010101" pitchFamily="2" charset="-122"/>
                <a:cs typeface="Times New Roman" panose="02020603050405020304" pitchFamily="18" charset="0"/>
              </a:rPr>
              <a:t>隐狄利克雷分布</a:t>
            </a:r>
            <a:r>
              <a:rPr lang="en-US" altLang="zh-CN" sz="2400" b="1" dirty="0">
                <a:solidFill>
                  <a:schemeClr val="bg1">
                    <a:lumMod val="50000"/>
                  </a:schemeClr>
                </a:solidFill>
                <a:effectLst/>
                <a:latin typeface="Times New Roman" panose="02020603050405020304" pitchFamily="18" charset="0"/>
                <a:ea typeface="华文楷体" panose="02010600040101010101" pitchFamily="2" charset="-122"/>
              </a:rPr>
              <a:t>(latent </a:t>
            </a:r>
            <a:r>
              <a:rPr lang="en-US" altLang="zh-CN" sz="2400" b="1" dirty="0" err="1">
                <a:solidFill>
                  <a:schemeClr val="bg1">
                    <a:lumMod val="50000"/>
                  </a:schemeClr>
                </a:solidFill>
                <a:effectLst/>
                <a:latin typeface="Times New Roman" panose="02020603050405020304" pitchFamily="18" charset="0"/>
                <a:ea typeface="华文楷体" panose="02010600040101010101" pitchFamily="2" charset="-122"/>
              </a:rPr>
              <a:t>dirichlet</a:t>
            </a:r>
            <a:r>
              <a:rPr lang="en-US" altLang="zh-CN" sz="2400" b="1" dirty="0">
                <a:solidFill>
                  <a:schemeClr val="bg1">
                    <a:lumMod val="50000"/>
                  </a:schemeClr>
                </a:solidFill>
                <a:effectLst/>
                <a:latin typeface="Times New Roman" panose="02020603050405020304" pitchFamily="18" charset="0"/>
                <a:ea typeface="华文楷体" panose="02010600040101010101" pitchFamily="2" charset="-122"/>
              </a:rPr>
              <a:t> allocation</a:t>
            </a:r>
            <a:r>
              <a:rPr lang="zh-CN" altLang="zh-CN" sz="2400" b="1" dirty="0">
                <a:solidFill>
                  <a:schemeClr val="bg1">
                    <a:lumMod val="50000"/>
                  </a:schemeClr>
                </a:solidFill>
                <a:effectLst/>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400" b="1" dirty="0">
                <a:solidFill>
                  <a:schemeClr val="bg1">
                    <a:lumMod val="50000"/>
                  </a:schemeClr>
                </a:solidFill>
                <a:effectLst/>
                <a:latin typeface="Times New Roman" panose="02020603050405020304" pitchFamily="18" charset="0"/>
                <a:ea typeface="华文楷体" panose="02010600040101010101" pitchFamily="2" charset="-122"/>
              </a:rPr>
              <a:t>LDA)</a:t>
            </a:r>
            <a:r>
              <a:rPr lang="zh-CN" altLang="zh-CN" sz="2400" b="1" kern="100" dirty="0">
                <a:solidFill>
                  <a:schemeClr val="bg1">
                    <a:lumMod val="50000"/>
                  </a:schemeClr>
                </a:solidFill>
                <a:effectLst/>
                <a:latin typeface="Times New Roman" panose="02020603050405020304" pitchFamily="18" charset="0"/>
                <a:ea typeface="华文楷体" panose="02010600040101010101" pitchFamily="2" charset="-122"/>
                <a:cs typeface="Times New Roman" panose="02020603050405020304" pitchFamily="18" charset="0"/>
              </a:rPr>
              <a:t>等。</a:t>
            </a:r>
            <a:endParaRPr lang="zh-CN" altLang="en-US" sz="2400" b="1" dirty="0">
              <a:solidFill>
                <a:schemeClr val="bg1">
                  <a:lumMod val="50000"/>
                </a:schemeClr>
              </a:solidFill>
            </a:endParaRPr>
          </a:p>
        </p:txBody>
      </p:sp>
    </p:spTree>
    <p:extLst>
      <p:ext uri="{BB962C8B-B14F-4D97-AF65-F5344CB8AC3E}">
        <p14:creationId xmlns:p14="http://schemas.microsoft.com/office/powerpoint/2010/main" val="1490238448"/>
      </p:ext>
    </p:extLst>
  </p:cSld>
  <p:clrMapOvr>
    <a:masterClrMapping/>
  </p:clrMapOvr>
</p:sld>
</file>

<file path=ppt/theme/theme1.xml><?xml version="1.0" encoding="utf-8"?>
<a:theme xmlns:a="http://schemas.openxmlformats.org/drawingml/2006/main" name="白底灰边-Office2010风格">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黑体+Times">
      <a:majorFont>
        <a:latin typeface="Times New Roman"/>
        <a:ea typeface="黑体"/>
        <a:cs typeface=""/>
      </a:majorFont>
      <a:minorFont>
        <a:latin typeface="Times New Roman"/>
        <a:ea typeface="黑体"/>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emplate>白底灰边-Office2010风格</Template>
  <TotalTime>6962</TotalTime>
  <Words>10136</Words>
  <Application>Microsoft Macintosh PowerPoint</Application>
  <PresentationFormat>On-screen Show (4:3)</PresentationFormat>
  <Paragraphs>973</Paragraphs>
  <Slides>96</Slides>
  <Notes>43</Notes>
  <HiddenSlides>0</HiddenSlides>
  <MMClips>0</MMClips>
  <ScaleCrop>false</ScaleCrop>
  <HeadingPairs>
    <vt:vector size="8" baseType="variant">
      <vt:variant>
        <vt:lpstr>Fonts Used</vt:lpstr>
      </vt:variant>
      <vt:variant>
        <vt:i4>11</vt:i4>
      </vt:variant>
      <vt:variant>
        <vt:lpstr>Theme</vt:lpstr>
      </vt:variant>
      <vt:variant>
        <vt:i4>1</vt:i4>
      </vt:variant>
      <vt:variant>
        <vt:lpstr>Embedded OLE Servers</vt:lpstr>
      </vt:variant>
      <vt:variant>
        <vt:i4>1</vt:i4>
      </vt:variant>
      <vt:variant>
        <vt:lpstr>Slide Titles</vt:lpstr>
      </vt:variant>
      <vt:variant>
        <vt:i4>96</vt:i4>
      </vt:variant>
    </vt:vector>
  </HeadingPairs>
  <TitlesOfParts>
    <vt:vector size="109" baseType="lpstr">
      <vt:lpstr>微软雅黑</vt:lpstr>
      <vt:lpstr>黑体</vt:lpstr>
      <vt:lpstr>华文楷体</vt:lpstr>
      <vt:lpstr>楷体</vt:lpstr>
      <vt:lpstr>Arial</vt:lpstr>
      <vt:lpstr>Calibri</vt:lpstr>
      <vt:lpstr>Cambria Math</vt:lpstr>
      <vt:lpstr>Tahoma</vt:lpstr>
      <vt:lpstr>Times New Roman</vt:lpstr>
      <vt:lpstr>Verdana</vt:lpstr>
      <vt:lpstr>Wingdings</vt:lpstr>
      <vt:lpstr>白底灰边-Office2010风格</vt:lpstr>
      <vt:lpstr>Equation</vt:lpstr>
      <vt:lpstr>机器学习：监督学习      </vt:lpstr>
      <vt:lpstr>PowerPoint Presentation</vt:lpstr>
      <vt:lpstr>机器学习: 从数据中学习知识 </vt:lpstr>
      <vt:lpstr>机器学习的分类 </vt:lpstr>
      <vt:lpstr>机器学习：分类问题 </vt:lpstr>
      <vt:lpstr>监督学习的重要元素</vt:lpstr>
      <vt:lpstr>监督学习：损失函数</vt:lpstr>
      <vt:lpstr>监督学习：损失函数</vt:lpstr>
      <vt:lpstr>监督学习：训练数据与测试数据</vt:lpstr>
      <vt:lpstr>监督学习：经验风险与期望风险</vt:lpstr>
      <vt:lpstr>监督学习：经验风险与期望风险</vt:lpstr>
      <vt:lpstr>监督学习:“过学习(over-fitting)”与“欠学习(under-fitting)”</vt:lpstr>
      <vt:lpstr>监督学习: 结构风险最小</vt:lpstr>
      <vt:lpstr>监督学习两种方法：判别模型与生成模型</vt:lpstr>
      <vt:lpstr>监督学习两种方法：判别模型与生成模型</vt:lpstr>
      <vt:lpstr>监督学习 </vt:lpstr>
      <vt:lpstr>PowerPoint Presentation</vt:lpstr>
      <vt:lpstr>线性回归 (linear regression)</vt:lpstr>
      <vt:lpstr>线性回归 (linear regression)</vt:lpstr>
      <vt:lpstr>线性回归 (linear regression)</vt:lpstr>
      <vt:lpstr>线性回归：一元线性回归</vt:lpstr>
      <vt:lpstr>线性回归：一元线性回归</vt:lpstr>
      <vt:lpstr>线性回归：一元线性回归</vt:lpstr>
      <vt:lpstr>线性回归：一元线性回归</vt:lpstr>
      <vt:lpstr>线性回归：一元线性回归</vt:lpstr>
      <vt:lpstr>线性回归：一元线性回归</vt:lpstr>
      <vt:lpstr>线性回归：一元线性回归</vt:lpstr>
      <vt:lpstr>线性回归：多元线性回归</vt:lpstr>
      <vt:lpstr>线性回归：多元线性回归</vt:lpstr>
      <vt:lpstr>线性回归：多元线性回归</vt:lpstr>
      <vt:lpstr>线性回归：逻辑斯蒂回归/对数几率回归</vt:lpstr>
      <vt:lpstr>线性回归：逻辑斯蒂回归/对数几率回归</vt:lpstr>
      <vt:lpstr>线性回归：逻辑斯蒂回归/对数几率回归</vt:lpstr>
      <vt:lpstr>线性回归：逻辑斯蒂回归/对数几率回归</vt:lpstr>
      <vt:lpstr>线性回归：逻辑斯蒂回归/对数几率回归</vt:lpstr>
      <vt:lpstr>线性回归：逻辑斯蒂回归/对数几率回归</vt:lpstr>
      <vt:lpstr>线性回归：逻辑斯蒂回归/对数几率回归</vt:lpstr>
      <vt:lpstr>线性回归：逻辑斯蒂回归/对数几率回归</vt:lpstr>
      <vt:lpstr>PowerPoint Presentation</vt:lpstr>
      <vt:lpstr>决策树</vt:lpstr>
      <vt:lpstr>决策树：决策树分类案例</vt:lpstr>
      <vt:lpstr>决策树：信息熵</vt:lpstr>
      <vt:lpstr>决策树：信息熵</vt:lpstr>
      <vt:lpstr>决策树：信息增益</vt:lpstr>
      <vt:lpstr>决策树：构建决策树</vt:lpstr>
      <vt:lpstr>PowerPoint Presentation</vt:lpstr>
      <vt:lpstr>线性区别分析</vt:lpstr>
      <vt:lpstr>线性区别分析：符号定义</vt:lpstr>
      <vt:lpstr>线性区别分析：二分类问题</vt:lpstr>
      <vt:lpstr>线性区别分析：二分类问题</vt:lpstr>
      <vt:lpstr>线性区别分析：二分类问题</vt:lpstr>
      <vt:lpstr>线性区别分析：二分类问题</vt:lpstr>
      <vt:lpstr>线性区别分析：二分类问题</vt:lpstr>
      <vt:lpstr>线性区别分析：多分类问题</vt:lpstr>
      <vt:lpstr>线性区别分析：多分类问题</vt:lpstr>
      <vt:lpstr>线性区别分析：线性判别分析的降维步骤</vt:lpstr>
      <vt:lpstr>线性区别分析：与主成分分析法的异同</vt:lpstr>
      <vt:lpstr>PowerPoint Presentation</vt:lpstr>
      <vt:lpstr>Boosting  (adaptive boosting, 自适应提升)</vt:lpstr>
      <vt:lpstr>计算学习理论 ( Computational Learning Theory)</vt:lpstr>
      <vt:lpstr>计算学习理论：霍夫丁不等式(Hoeffding’s inequality) </vt:lpstr>
      <vt:lpstr>计算学习理论：概率近似正确 (probably approximately correct, PAC) </vt:lpstr>
      <vt:lpstr>计算学习理论：概率近似正确 (probably approximately correct, PAC) </vt:lpstr>
      <vt:lpstr>Ada Boosting：思路描述   </vt:lpstr>
      <vt:lpstr>Ada Boosting：思路描述   </vt:lpstr>
      <vt:lpstr>Ada Boosting：算法描述---数据样本权重初始化</vt:lpstr>
      <vt:lpstr>Ada Boosting：算法描述---第m个弱分类器训练</vt:lpstr>
      <vt:lpstr>Ada Boosting：算法描述---弱分类器组合成强分类器</vt:lpstr>
      <vt:lpstr>Ada Boosting：算法解释</vt:lpstr>
      <vt:lpstr>Ada Boosting：算法解释</vt:lpstr>
      <vt:lpstr>Ada Boosting：算法解释</vt:lpstr>
      <vt:lpstr>Ada Boosting：算法解释</vt:lpstr>
      <vt:lpstr>Ada Boosting：回看霍夫丁不等式</vt:lpstr>
      <vt:lpstr>Ada Boosting：优化目标</vt:lpstr>
      <vt:lpstr>Ada Boosting：例子</vt:lpstr>
      <vt:lpstr>Ada Boosting：例子</vt:lpstr>
      <vt:lpstr>Ada Boosting：例子</vt:lpstr>
      <vt:lpstr>Ada Boosting：例子</vt:lpstr>
      <vt:lpstr>Ada Boosting：例子</vt:lpstr>
      <vt:lpstr>Ada Boosting：例子</vt:lpstr>
      <vt:lpstr>PowerPoint Presentation</vt:lpstr>
      <vt:lpstr>PowerPoint Presentation</vt:lpstr>
      <vt:lpstr>支持向量机：VC维与结构风险最小化</vt:lpstr>
      <vt:lpstr>支持向量机：VC维与结构风险最小化</vt:lpstr>
      <vt:lpstr>支持向量机：VC维与结构风险最小化</vt:lpstr>
      <vt:lpstr>支持向量机：VC维与结构风险最小化</vt:lpstr>
      <vt:lpstr>支持向量机：线性可分支持向量机 </vt:lpstr>
      <vt:lpstr>支持向量机：线性可分支持向量机 </vt:lpstr>
      <vt:lpstr>支持向量机：线性可分支持向量机 </vt:lpstr>
      <vt:lpstr>支持向量机：松弛变量，软间隔与hinge损失函数</vt:lpstr>
      <vt:lpstr>支持向量机：松弛变量，软间隔与hinge损失函数</vt:lpstr>
      <vt:lpstr>支持向量机：核函数</vt:lpstr>
      <vt:lpstr>PowerPoint Presentation</vt:lpstr>
      <vt:lpstr>生成学习模型</vt:lpstr>
      <vt:lpstr>生成学习模型</vt:lpstr>
      <vt:lpstr>生成学习模型</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wuxf</dc:creator>
  <cp:lastModifiedBy>Microsoft Office User</cp:lastModifiedBy>
  <cp:revision>1559</cp:revision>
  <dcterms:created xsi:type="dcterms:W3CDTF">2018-01-15T02:11:00Z</dcterms:created>
  <dcterms:modified xsi:type="dcterms:W3CDTF">2025-03-31T14:43:19Z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2052-11.1.0.9440</vt:lpwstr>
  </property>
</Properties>
</file>